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29"/>
  </p:notesMasterIdLst>
  <p:handoutMasterIdLst>
    <p:handoutMasterId r:id="rId30"/>
  </p:handoutMasterIdLst>
  <p:sldIdLst>
    <p:sldId id="272" r:id="rId3"/>
    <p:sldId id="274" r:id="rId4"/>
    <p:sldId id="275" r:id="rId5"/>
    <p:sldId id="278" r:id="rId6"/>
    <p:sldId id="279" r:id="rId7"/>
    <p:sldId id="276" r:id="rId8"/>
    <p:sldId id="280" r:id="rId9"/>
    <p:sldId id="277" r:id="rId10"/>
    <p:sldId id="281" r:id="rId11"/>
    <p:sldId id="282" r:id="rId12"/>
    <p:sldId id="283" r:id="rId13"/>
    <p:sldId id="284" r:id="rId14"/>
    <p:sldId id="285" r:id="rId15"/>
    <p:sldId id="287" r:id="rId16"/>
    <p:sldId id="288" r:id="rId17"/>
    <p:sldId id="286" r:id="rId18"/>
    <p:sldId id="289" r:id="rId19"/>
    <p:sldId id="290" r:id="rId20"/>
    <p:sldId id="296" r:id="rId21"/>
    <p:sldId id="291" r:id="rId22"/>
    <p:sldId id="292" r:id="rId23"/>
    <p:sldId id="293" r:id="rId24"/>
    <p:sldId id="294" r:id="rId25"/>
    <p:sldId id="271" r:id="rId26"/>
    <p:sldId id="295" r:id="rId27"/>
    <p:sldId id="318" r:id="rId28"/>
  </p:sldIdLst>
  <p:sldSz cx="9144000" cy="6858000" type="screen4x3"/>
  <p:notesSz cx="6858000" cy="9144000"/>
  <p:embeddedFontLst>
    <p:embeddedFont>
      <p:font typeface="Century Gothic" panose="020B050202020202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F58"/>
    <a:srgbClr val="2B7799"/>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0E9941-A2A5-4907-B747-6F9031579112}" v="43" dt="2024-05-24T18:59:39.015"/>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97" autoAdjust="0"/>
    <p:restoredTop sz="86410" autoAdjust="0"/>
  </p:normalViewPr>
  <p:slideViewPr>
    <p:cSldViewPr>
      <p:cViewPr varScale="1">
        <p:scale>
          <a:sx n="54" d="100"/>
          <a:sy n="54" d="100"/>
        </p:scale>
        <p:origin x="1096"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7/23/2024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7/23/2024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11</a:t>
            </a:fld>
            <a:endParaRPr lang="en-US" dirty="0"/>
          </a:p>
        </p:txBody>
      </p:sp>
    </p:spTree>
    <p:extLst>
      <p:ext uri="{BB962C8B-B14F-4D97-AF65-F5344CB8AC3E}">
        <p14:creationId xmlns:p14="http://schemas.microsoft.com/office/powerpoint/2010/main" val="3160714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15</a:t>
            </a:fld>
            <a:endParaRPr lang="en-US" dirty="0"/>
          </a:p>
        </p:txBody>
      </p:sp>
    </p:spTree>
    <p:extLst>
      <p:ext uri="{BB962C8B-B14F-4D97-AF65-F5344CB8AC3E}">
        <p14:creationId xmlns:p14="http://schemas.microsoft.com/office/powerpoint/2010/main" val="4247526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24</a:t>
            </a:fld>
            <a:endParaRPr lang="en-US" dirty="0"/>
          </a:p>
        </p:txBody>
      </p:sp>
    </p:spTree>
    <p:extLst>
      <p:ext uri="{BB962C8B-B14F-4D97-AF65-F5344CB8AC3E}">
        <p14:creationId xmlns:p14="http://schemas.microsoft.com/office/powerpoint/2010/main" val="34762353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2024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solidFill>
                  <a:srgbClr val="182F58"/>
                </a:solidFill>
              </a:defRPr>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solidFill>
                  <a:srgbClr val="182F58"/>
                </a:solidFill>
                <a:latin typeface="Arial" panose="020B0604020202020204" pitchFamily="34" charset="0"/>
                <a:cs typeface="Arial" panose="020B0604020202020204" pitchFamily="34" charset="0"/>
              </a:defRPr>
            </a:lvl1pPr>
          </a:lstStyle>
          <a:p>
            <a:pPr lvl="0"/>
            <a:r>
              <a:rPr lang="en-US" dirty="0"/>
              <a:t>Lesson X.X</a:t>
            </a:r>
          </a:p>
        </p:txBody>
      </p:sp>
      <p:pic>
        <p:nvPicPr>
          <p:cNvPr id="3" name="Picture 2" descr="A book cover of a book&#10;&#10;Description automatically generated">
            <a:extLst>
              <a:ext uri="{FF2B5EF4-FFF2-40B4-BE49-F238E27FC236}">
                <a16:creationId xmlns:a16="http://schemas.microsoft.com/office/drawing/2014/main" id="{DA7DD38D-B768-82D9-CDC4-68FFE84686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5662" y="297219"/>
            <a:ext cx="4407338" cy="56388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On Your Own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Dig Deeper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1390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081F-48F3-8267-3057-5544357BE3E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0633713-4DEA-1BFF-037C-ED269AF8B47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D07F6C-D326-3F27-7EAE-5BF868C7FC48}"/>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5E277BFC-6D1D-7790-F568-DEDC1E5B0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47BFD-8ACB-D117-DD6E-8C910642AD7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795581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38D66-2168-5395-E638-C563C5FCA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95709-6FBD-5A0B-E014-B76BE88C65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8B714-6F35-A8B9-B214-1E800CF20C94}"/>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135ADD3B-EA6B-8E52-209F-DC060D852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5B957-CDD8-A1A1-036C-846EDDFBCA8E}"/>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133164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966E-AF61-4BAF-32F4-D64F7F13724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5452EE6-2FC4-FF10-FE8B-7B462A03DAE5}"/>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3E3765-CFB8-3DB8-4530-40A91AA4BD1C}"/>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C075BB5A-01A4-73B5-3458-1F4BF4FD4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4B8BA-A6A0-FB9D-787C-C584FA63231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453484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6F029-D9A2-29CD-D92A-EA140BD93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ECE9F-4981-2D10-5FA3-9365F9EEDE3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9331FE-8241-9BF3-10DE-0A81E662F7F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D400E-FED1-430C-4090-DEDA45577FCD}"/>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1655812B-8595-572D-E9AA-8E222E273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EE0C1-6885-9A3F-C9C0-D4ABB4ADFE90}"/>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513156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E991-2CC7-8043-5043-30DFA7818BA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3533A0-4C38-7817-BC59-0E848EC3F40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474372E-6BD9-DFC5-026B-5B596518ACC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4EEDA2-7A44-4A85-E840-DB0F587C337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A80F3DA-20DF-47C4-1238-09DB2721E88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F7FA1-21C2-F903-F10E-94D67334A240}"/>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8" name="Footer Placeholder 7">
            <a:extLst>
              <a:ext uri="{FF2B5EF4-FFF2-40B4-BE49-F238E27FC236}">
                <a16:creationId xmlns:a16="http://schemas.microsoft.com/office/drawing/2014/main" id="{479BAF0D-C093-33EB-0FB5-1DEE5C1BF7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1B7B6A-E322-6D06-1427-10A47C00D6D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523214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8880-42A0-105F-1181-F63CEB78F2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40DC5C-C6DF-6DA7-DB2D-0977A0C8D3F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4" name="Footer Placeholder 3">
            <a:extLst>
              <a:ext uri="{FF2B5EF4-FFF2-40B4-BE49-F238E27FC236}">
                <a16:creationId xmlns:a16="http://schemas.microsoft.com/office/drawing/2014/main" id="{C83A55FD-722C-86C4-FB61-0039EB9C0A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03D996-C02E-5BB5-CEEB-E7805FC319D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4139760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65AE0E-18E4-7AD5-CB35-91EAF67B9199}"/>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3" name="Footer Placeholder 2">
            <a:extLst>
              <a:ext uri="{FF2B5EF4-FFF2-40B4-BE49-F238E27FC236}">
                <a16:creationId xmlns:a16="http://schemas.microsoft.com/office/drawing/2014/main" id="{CD4D172D-F1F5-FAB9-10AA-2898733E82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29DEEB-5F88-A85E-677E-F35144287033}"/>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573426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182F58"/>
                </a:solidFill>
              </a:defRPr>
            </a:lvl1pPr>
            <a:lvl2pPr>
              <a:defRPr>
                <a:solidFill>
                  <a:srgbClr val="2B7799"/>
                </a:solidFill>
              </a:defRPr>
            </a:lvl2pPr>
          </a:lstStyle>
          <a:p>
            <a:pPr lvl="0"/>
            <a:r>
              <a:rPr lang="en-US" dirty="0"/>
              <a:t>Click to edit Master text styles</a:t>
            </a:r>
          </a:p>
          <a:p>
            <a:pPr lvl="1"/>
            <a:r>
              <a:rPr lang="en-US" dirty="0"/>
              <a:t> insert 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4F2B-CEF7-34ED-3CBC-130FD3E34BF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4E02857-3189-6D0C-8942-BC5E624BCA4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C50612-0EE6-D884-4964-770E861852E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89F506-34FB-841B-2AB7-47A6DBC0980E}"/>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2EEFFA8C-2DE3-D563-1DAC-E913F8A7D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6E7F7-542A-73E5-5C39-D3F7EA0345A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620482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185D-89FF-49DB-25B7-273E5CB9EE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2510F5-A26E-6EB8-0770-7ADF0385E40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EBDE380-D33B-1D6E-2C57-10D549F01F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2405F3-753B-17B1-949C-638C78CA9A85}"/>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6D77BE86-94D6-AE37-EA09-617C083B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9BDFD-566D-10E4-88AA-A2097149F1B6}"/>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076844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8F8C-C2E8-3ED0-624C-F4D195FCE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B7C933-2DD2-67DA-1555-5CFA2EDB5C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31696-6DCC-3D74-B964-C6A7CA82FDB1}"/>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D984C985-0666-F247-F678-2B9D23EEC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F260B-18EF-E5A9-273D-75B09EF8EEE8}"/>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655772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58D992-0865-8967-2916-0BE7BEE89F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26BEFF-3D23-B6C4-6EE0-EEFD8BAAAE0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1F246-1707-C02C-610E-845DF2128AA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03B800BD-0EDC-B130-57AA-E2E91AE75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04D67-EBF8-57F5-0B7F-3B24F83D9517}"/>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42136468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d Slide">
    <p:bg>
      <p:bgPr>
        <a:solidFill>
          <a:srgbClr val="2D7D9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CDC15-C133-6A43-2AB0-D5FB639C26CE}"/>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3291081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2971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3581400" y="1280160"/>
            <a:ext cx="5105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5257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5867400" y="1280160"/>
            <a:ext cx="2819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73835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What Do You Think?</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82F58"/>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61" r:id="rId5"/>
    <p:sldLayoutId id="2147483652" r:id="rId6"/>
    <p:sldLayoutId id="2147483653" r:id="rId7"/>
    <p:sldLayoutId id="2147483658" r:id="rId8"/>
    <p:sldLayoutId id="2147483656" r:id="rId9"/>
    <p:sldLayoutId id="2147483657" r:id="rId10"/>
    <p:sldLayoutId id="2147483660" r:id="rId11"/>
    <p:sldLayoutId id="21474836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8BF824-37E5-A46A-6320-EBA7FEE0FED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869F70-BC82-BDAE-32C6-8744D12187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25259-6911-78F4-049F-3E1160176EE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70B4B541-4E51-2197-9F9F-7D1C30B59F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3CF51B-67CB-17C0-C9E5-64AA1D8BC71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804AA610-DF15-4A5A-A855-BD6093CAF0D7}" type="slidenum">
              <a:rPr lang="en-US" smtClean="0"/>
              <a:t>‹#›</a:t>
            </a:fld>
            <a:endParaRPr lang="en-US"/>
          </a:p>
        </p:txBody>
      </p:sp>
    </p:spTree>
    <p:extLst>
      <p:ext uri="{BB962C8B-B14F-4D97-AF65-F5344CB8AC3E}">
        <p14:creationId xmlns:p14="http://schemas.microsoft.com/office/powerpoint/2010/main" val="14146988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182F58"/>
                </a:solidFill>
                <a:effectLst/>
                <a:uLnTx/>
                <a:uFillTx/>
                <a:latin typeface="Arial" panose="020B0604020202020204" pitchFamily="34" charset="0"/>
                <a:ea typeface="+mn-ea"/>
                <a:cs typeface="Arial" panose="020B0604020202020204" pitchFamily="34" charset="0"/>
              </a:rPr>
              <a:t>Lesson 11.2</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Freud and the Psychodynamic Perspective </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dirty="0"/>
              <a:t>Control By The Id, Ego, Or Superego</a:t>
            </a:r>
            <a:endParaRPr lang="en-US" b="1"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lnSpcReduction="10000"/>
          </a:bodyPr>
          <a:lstStyle/>
          <a:p>
            <a:r>
              <a:rPr lang="en-US" dirty="0"/>
              <a:t>Depending on which of the three systems exerts the most control, Freud said certain personalities would be exhibited.</a:t>
            </a:r>
          </a:p>
          <a:p>
            <a:pPr lvl="1"/>
            <a:r>
              <a:rPr lang="en-US" dirty="0">
                <a:solidFill>
                  <a:srgbClr val="2B7799"/>
                </a:solidFill>
              </a:rPr>
              <a:t>According to Freud, someone with a strong </a:t>
            </a:r>
            <a:r>
              <a:rPr lang="en-US" b="1" dirty="0">
                <a:solidFill>
                  <a:srgbClr val="2B7799"/>
                </a:solidFill>
              </a:rPr>
              <a:t>ego</a:t>
            </a:r>
            <a:r>
              <a:rPr lang="en-US" dirty="0">
                <a:solidFill>
                  <a:srgbClr val="2B7799"/>
                </a:solidFill>
              </a:rPr>
              <a:t> has a healthy personality.</a:t>
            </a:r>
          </a:p>
          <a:p>
            <a:pPr lvl="1"/>
            <a:r>
              <a:rPr lang="en-US" dirty="0">
                <a:solidFill>
                  <a:srgbClr val="2B7799"/>
                </a:solidFill>
              </a:rPr>
              <a:t>According to Freud, someone with a strong </a:t>
            </a:r>
            <a:r>
              <a:rPr lang="en-US" b="1" dirty="0">
                <a:solidFill>
                  <a:srgbClr val="2B7799"/>
                </a:solidFill>
              </a:rPr>
              <a:t>id</a:t>
            </a:r>
            <a:r>
              <a:rPr lang="en-US" dirty="0">
                <a:solidFill>
                  <a:srgbClr val="2B7799"/>
                </a:solidFill>
              </a:rPr>
              <a:t> might be narcissistic or impulsive.</a:t>
            </a:r>
          </a:p>
          <a:p>
            <a:pPr lvl="1"/>
            <a:r>
              <a:rPr lang="en-US" dirty="0">
                <a:solidFill>
                  <a:srgbClr val="2B7799"/>
                </a:solidFill>
              </a:rPr>
              <a:t>According to Freud, someone with a strong </a:t>
            </a:r>
            <a:r>
              <a:rPr lang="en-US" b="1" dirty="0">
                <a:solidFill>
                  <a:srgbClr val="2B7799"/>
                </a:solidFill>
              </a:rPr>
              <a:t>superego</a:t>
            </a:r>
            <a:r>
              <a:rPr lang="en-US" dirty="0">
                <a:solidFill>
                  <a:srgbClr val="2B7799"/>
                </a:solidFill>
              </a:rPr>
              <a:t> might be controlled feelings of guilt and might deny themselve</a:t>
            </a:r>
            <a:r>
              <a:rPr lang="en-US" dirty="0"/>
              <a:t>s even socially acceptable pleasures</a:t>
            </a:r>
            <a:r>
              <a:rPr lang="en-US" dirty="0">
                <a:solidFill>
                  <a:srgbClr val="2B7799"/>
                </a:solidFill>
              </a:rPr>
              <a:t>.</a:t>
            </a:r>
          </a:p>
          <a:p>
            <a:pPr lvl="1"/>
            <a:endParaRPr lang="en-US" dirty="0">
              <a:solidFill>
                <a:srgbClr val="2B7799"/>
              </a:solidFill>
            </a:endParaRPr>
          </a:p>
          <a:p>
            <a:pPr lvl="1"/>
            <a:endParaRPr lang="en-US" dirty="0">
              <a:solidFill>
                <a:srgbClr val="2B7799"/>
              </a:solidFill>
            </a:endParaRPr>
          </a:p>
          <a:p>
            <a:endParaRPr lang="en-US" dirty="0">
              <a:solidFill>
                <a:srgbClr val="2B7799"/>
              </a:solidFill>
            </a:endParaRPr>
          </a:p>
          <a:p>
            <a:endParaRPr lang="en-US" dirty="0">
              <a:solidFill>
                <a:srgbClr val="2B7799"/>
              </a:solidFill>
            </a:endParaRPr>
          </a:p>
        </p:txBody>
      </p:sp>
    </p:spTree>
    <p:extLst>
      <p:ext uri="{BB962C8B-B14F-4D97-AF65-F5344CB8AC3E}">
        <p14:creationId xmlns:p14="http://schemas.microsoft.com/office/powerpoint/2010/main" val="3500276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b="1" dirty="0"/>
              <a:t>On Your Own</a:t>
            </a:r>
            <a:r>
              <a:rPr lang="en-US" b="1" baseline="-25000" dirty="0"/>
              <a:t>1</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4358640"/>
          </a:xfrm>
        </p:spPr>
        <p:txBody>
          <a:bodyPr/>
          <a:lstStyle/>
          <a:p>
            <a:r>
              <a:rPr lang="en-US" dirty="0"/>
              <a:t>Identify a conflict between the id and superego like the one described previously. Explain the perspective of the id and superego and how an individual</a:t>
            </a:r>
            <a:r>
              <a:rPr lang="en-US" dirty="0">
                <a:effectLst/>
                <a:latin typeface="Calibri" panose="020F0502020204030204" pitchFamily="34" charset="0"/>
              </a:rPr>
              <a:t>'</a:t>
            </a:r>
            <a:r>
              <a:rPr lang="en-US" dirty="0"/>
              <a:t>s ego might resolve the problem.</a:t>
            </a:r>
            <a:br>
              <a:rPr lang="en-US" dirty="0"/>
            </a:br>
            <a:endParaRPr lang="en-US" dirty="0"/>
          </a:p>
          <a:p>
            <a:pPr marL="457200" indent="-457200">
              <a:buFont typeface="Arial" panose="020B0604020202020204" pitchFamily="34" charset="0"/>
              <a:buChar char="•"/>
            </a:pPr>
            <a:r>
              <a:rPr lang="en-US" dirty="0"/>
              <a:t>Conflict</a:t>
            </a:r>
          </a:p>
          <a:p>
            <a:pPr marL="457200" indent="-457200">
              <a:buFont typeface="Arial" panose="020B0604020202020204" pitchFamily="34" charset="0"/>
              <a:buChar char="•"/>
            </a:pPr>
            <a:r>
              <a:rPr lang="en-US" dirty="0"/>
              <a:t>Id perspective</a:t>
            </a:r>
          </a:p>
          <a:p>
            <a:pPr marL="457200" indent="-457200">
              <a:buFont typeface="Arial" panose="020B0604020202020204" pitchFamily="34" charset="0"/>
              <a:buChar char="•"/>
            </a:pPr>
            <a:r>
              <a:rPr lang="en-US" dirty="0"/>
              <a:t>Superego perspective</a:t>
            </a:r>
          </a:p>
          <a:p>
            <a:pPr marL="457200" indent="-457200">
              <a:buFont typeface="Arial" panose="020B0604020202020204" pitchFamily="34" charset="0"/>
              <a:buChar char="•"/>
            </a:pPr>
            <a:r>
              <a:rPr lang="en-US" dirty="0"/>
              <a:t>Ego perspective</a:t>
            </a:r>
          </a:p>
        </p:txBody>
      </p:sp>
    </p:spTree>
    <p:extLst>
      <p:ext uri="{BB962C8B-B14F-4D97-AF65-F5344CB8AC3E}">
        <p14:creationId xmlns:p14="http://schemas.microsoft.com/office/powerpoint/2010/main" val="2118283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Defense Mechanisms</a:t>
            </a:r>
            <a:r>
              <a:rPr lang="en-US" b="1" baseline="-25000" dirty="0"/>
              <a:t>1</a:t>
            </a:r>
            <a:r>
              <a:rPr lang="en-US" b="1" dirty="0"/>
              <a:t> </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85000" lnSpcReduction="10000"/>
          </a:bodyPr>
          <a:lstStyle/>
          <a:p>
            <a:r>
              <a:rPr lang="en-US" dirty="0"/>
              <a:t>Freud believed that feelings of anxiety result in the ego</a:t>
            </a:r>
            <a:r>
              <a:rPr lang="en-US" dirty="0">
                <a:solidFill>
                  <a:srgbClr val="182F58"/>
                </a:solidFill>
                <a:effectLst/>
                <a:latin typeface="Calibri" panose="020F0502020204030204" pitchFamily="34" charset="0"/>
              </a:rPr>
              <a:t>'</a:t>
            </a:r>
            <a:r>
              <a:rPr lang="en-US" dirty="0"/>
              <a:t>s inability to mediate the conflict between the id and the superego. </a:t>
            </a:r>
          </a:p>
          <a:p>
            <a:pPr lvl="1"/>
            <a:r>
              <a:rPr lang="en-US" dirty="0"/>
              <a:t>Freud believed that the ego seeks to restore balance through various protective measures known as </a:t>
            </a:r>
            <a:r>
              <a:rPr lang="en-US" b="1" dirty="0"/>
              <a:t>defense mechanisms</a:t>
            </a:r>
            <a:r>
              <a:rPr lang="en-US" dirty="0"/>
              <a:t>.</a:t>
            </a:r>
          </a:p>
          <a:p>
            <a:pPr lvl="1"/>
            <a:r>
              <a:rPr lang="en-US" b="1" dirty="0">
                <a:solidFill>
                  <a:srgbClr val="2B7799"/>
                </a:solidFill>
              </a:rPr>
              <a:t>Defense mechanisms</a:t>
            </a:r>
            <a:r>
              <a:rPr lang="en-US" dirty="0">
                <a:solidFill>
                  <a:srgbClr val="2B7799"/>
                </a:solidFill>
              </a:rPr>
              <a:t>: Unconscious, protective behaviors designed to reduce ego anxiety</a:t>
            </a:r>
          </a:p>
          <a:p>
            <a:pPr lvl="1"/>
            <a:r>
              <a:rPr lang="en-US" dirty="0"/>
              <a:t>The ego, usually conscious, resorts to unconscious strivings to prevent the ego from being overwhelmed by anxiety. </a:t>
            </a:r>
          </a:p>
          <a:p>
            <a:pPr lvl="1"/>
            <a:r>
              <a:rPr lang="en-US" dirty="0"/>
              <a:t>We are typically unaware that we are using them.</a:t>
            </a:r>
          </a:p>
          <a:p>
            <a:pPr lvl="1"/>
            <a:r>
              <a:rPr lang="en-US" dirty="0">
                <a:solidFill>
                  <a:srgbClr val="2B7799"/>
                </a:solidFill>
              </a:rPr>
              <a:t>They operate in ways that distort reality.</a:t>
            </a:r>
          </a:p>
        </p:txBody>
      </p:sp>
    </p:spTree>
    <p:extLst>
      <p:ext uri="{BB962C8B-B14F-4D97-AF65-F5344CB8AC3E}">
        <p14:creationId xmlns:p14="http://schemas.microsoft.com/office/powerpoint/2010/main" val="2144860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Defense Mechanisms</a:t>
            </a:r>
            <a:r>
              <a:rPr lang="en-US" baseline="-25000" dirty="0"/>
              <a:t>2</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lnSpcReduction="10000"/>
          </a:bodyPr>
          <a:lstStyle/>
          <a:p>
            <a:r>
              <a:rPr lang="en-US" dirty="0"/>
              <a:t>While everyone uses defense mechanisms, Freud believed that the overuse of them may be problematic.</a:t>
            </a:r>
          </a:p>
          <a:p>
            <a:pPr lvl="1"/>
            <a:r>
              <a:rPr lang="en-US" dirty="0"/>
              <a:t>There are several types of defense mechanisms.</a:t>
            </a:r>
          </a:p>
          <a:p>
            <a:pPr lvl="2"/>
            <a:r>
              <a:rPr lang="en-US" dirty="0">
                <a:solidFill>
                  <a:srgbClr val="2B7799"/>
                </a:solidFill>
              </a:rPr>
              <a:t>Repression</a:t>
            </a:r>
          </a:p>
          <a:p>
            <a:pPr lvl="2"/>
            <a:r>
              <a:rPr lang="en-US" dirty="0">
                <a:solidFill>
                  <a:srgbClr val="2B7799"/>
                </a:solidFill>
              </a:rPr>
              <a:t>Reaction formation</a:t>
            </a:r>
          </a:p>
          <a:p>
            <a:pPr lvl="2"/>
            <a:r>
              <a:rPr lang="en-US" dirty="0">
                <a:solidFill>
                  <a:srgbClr val="2B7799"/>
                </a:solidFill>
              </a:rPr>
              <a:t>Regression</a:t>
            </a:r>
          </a:p>
          <a:p>
            <a:pPr lvl="2"/>
            <a:r>
              <a:rPr lang="en-US" dirty="0">
                <a:solidFill>
                  <a:srgbClr val="2B7799"/>
                </a:solidFill>
              </a:rPr>
              <a:t>Projection</a:t>
            </a:r>
          </a:p>
          <a:p>
            <a:pPr lvl="2"/>
            <a:r>
              <a:rPr lang="en-US" dirty="0">
                <a:solidFill>
                  <a:srgbClr val="2B7799"/>
                </a:solidFill>
              </a:rPr>
              <a:t>Rationalization</a:t>
            </a:r>
          </a:p>
          <a:p>
            <a:pPr lvl="2"/>
            <a:r>
              <a:rPr lang="en-US" dirty="0">
                <a:solidFill>
                  <a:srgbClr val="2B7799"/>
                </a:solidFill>
              </a:rPr>
              <a:t>Displacement</a:t>
            </a:r>
          </a:p>
          <a:p>
            <a:pPr lvl="2"/>
            <a:r>
              <a:rPr lang="en-US" dirty="0">
                <a:solidFill>
                  <a:srgbClr val="2B7799"/>
                </a:solidFill>
              </a:rPr>
              <a:t>Sublimation</a:t>
            </a:r>
          </a:p>
        </p:txBody>
      </p:sp>
    </p:spTree>
    <p:extLst>
      <p:ext uri="{BB962C8B-B14F-4D97-AF65-F5344CB8AC3E}">
        <p14:creationId xmlns:p14="http://schemas.microsoft.com/office/powerpoint/2010/main" val="1085191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11.2 Figure 4</a:t>
            </a:r>
            <a:endParaRPr lang="en-US" sz="3200" b="1" dirty="0">
              <a:solidFill>
                <a:schemeClr val="accent1"/>
              </a:solidFill>
            </a:endParaRPr>
          </a:p>
        </p:txBody>
      </p:sp>
      <p:sp>
        <p:nvSpPr>
          <p:cNvPr id="13315" name="Rectangle 3"/>
          <p:cNvSpPr>
            <a:spLocks noGrp="1"/>
          </p:cNvSpPr>
          <p:nvPr>
            <p:ph idx="1"/>
          </p:nvPr>
        </p:nvSpPr>
        <p:spPr>
          <a:xfrm>
            <a:off x="685800" y="5715000"/>
            <a:ext cx="8229600" cy="289560"/>
          </a:xfrm>
          <a:prstGeom prst="rect">
            <a:avLst/>
          </a:prstGeom>
        </p:spPr>
        <p:txBody>
          <a:bodyPr>
            <a:normAutofit fontScale="55000" lnSpcReduction="20000"/>
          </a:bodyPr>
          <a:lstStyle/>
          <a:p>
            <a:pPr marL="0" indent="0">
              <a:buNone/>
              <a:tabLst>
                <a:tab pos="461963" algn="l"/>
              </a:tabLst>
            </a:pPr>
            <a:r>
              <a:rPr lang="en-US" i="0" dirty="0"/>
              <a:t>Caption: Defense mechanisms are unconscious protective behaviors that work to reduce anxiety.</a:t>
            </a:r>
          </a:p>
        </p:txBody>
      </p:sp>
      <p:pic>
        <p:nvPicPr>
          <p:cNvPr id="2" name="Content Placeholder 6" descr="A chart defines eight defense mechanisms and gives an example of each.">
            <a:extLst>
              <a:ext uri="{FF2B5EF4-FFF2-40B4-BE49-F238E27FC236}">
                <a16:creationId xmlns:a16="http://schemas.microsoft.com/office/drawing/2014/main" id="{44BDC9C1-101B-00E5-8721-BDFE75822F4D}"/>
              </a:ext>
            </a:extLst>
          </p:cNvPr>
          <p:cNvPicPr>
            <a:picLocks noChangeAspect="1"/>
          </p:cNvPicPr>
          <p:nvPr/>
        </p:nvPicPr>
        <p:blipFill>
          <a:blip r:embed="rId2"/>
          <a:stretch>
            <a:fillRect/>
          </a:stretch>
        </p:blipFill>
        <p:spPr>
          <a:xfrm>
            <a:off x="469760" y="1083882"/>
            <a:ext cx="8148955" cy="4583787"/>
          </a:xfrm>
          <a:prstGeom prst="rect">
            <a:avLst/>
          </a:prstGeom>
          <a:noFill/>
        </p:spPr>
      </p:pic>
    </p:spTree>
    <p:extLst>
      <p:ext uri="{BB962C8B-B14F-4D97-AF65-F5344CB8AC3E}">
        <p14:creationId xmlns:p14="http://schemas.microsoft.com/office/powerpoint/2010/main" val="38909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b="1" dirty="0"/>
              <a:t>On Your Own</a:t>
            </a:r>
            <a:r>
              <a:rPr lang="en-US" b="1" baseline="-25000" dirty="0"/>
              <a:t>2</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4053840"/>
          </a:xfrm>
        </p:spPr>
        <p:txBody>
          <a:bodyPr/>
          <a:lstStyle/>
          <a:p>
            <a:r>
              <a:rPr lang="en-US" dirty="0"/>
              <a:t>Provide an example of the following defense mechanisms.</a:t>
            </a:r>
          </a:p>
          <a:p>
            <a:endParaRPr lang="en-US" dirty="0"/>
          </a:p>
          <a:p>
            <a:pPr marL="457200" indent="-457200">
              <a:buFont typeface="Arial" panose="020B0604020202020204" pitchFamily="34" charset="0"/>
              <a:buChar char="•"/>
            </a:pPr>
            <a:r>
              <a:rPr lang="en-US" dirty="0"/>
              <a:t>Regression</a:t>
            </a:r>
          </a:p>
          <a:p>
            <a:pPr marL="457200" indent="-457200">
              <a:buFont typeface="Arial" panose="020B0604020202020204" pitchFamily="34" charset="0"/>
              <a:buChar char="•"/>
            </a:pPr>
            <a:r>
              <a:rPr lang="en-US" dirty="0"/>
              <a:t>Sublimation</a:t>
            </a:r>
          </a:p>
          <a:p>
            <a:pPr marL="457200" indent="-457200">
              <a:buFont typeface="Arial" panose="020B0604020202020204" pitchFamily="34" charset="0"/>
              <a:buChar char="•"/>
            </a:pPr>
            <a:r>
              <a:rPr lang="en-US" dirty="0"/>
              <a:t>Projection</a:t>
            </a:r>
          </a:p>
          <a:p>
            <a:pPr marL="457200" indent="-457200">
              <a:buFont typeface="Arial" panose="020B0604020202020204" pitchFamily="34" charset="0"/>
              <a:buChar char="•"/>
            </a:pPr>
            <a:r>
              <a:rPr lang="en-US" dirty="0"/>
              <a:t>Rationalization</a:t>
            </a:r>
          </a:p>
          <a:p>
            <a:pPr marL="457200" indent="-457200">
              <a:buFont typeface="Arial" panose="020B0604020202020204" pitchFamily="34" charset="0"/>
              <a:buChar char="•"/>
            </a:pPr>
            <a:r>
              <a:rPr lang="en-US" dirty="0"/>
              <a:t>Denial</a:t>
            </a:r>
          </a:p>
        </p:txBody>
      </p:sp>
    </p:spTree>
    <p:extLst>
      <p:ext uri="{BB962C8B-B14F-4D97-AF65-F5344CB8AC3E}">
        <p14:creationId xmlns:p14="http://schemas.microsoft.com/office/powerpoint/2010/main" val="2464848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Stages Of Psychosexual Development</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Freud believed that personality develops during early childhood, and childhood experiences shape our personalities as well as our behavior</a:t>
            </a:r>
          </a:p>
          <a:p>
            <a:pPr lvl="1"/>
            <a:r>
              <a:rPr lang="en-US" dirty="0"/>
              <a:t>In each </a:t>
            </a:r>
            <a:r>
              <a:rPr lang="en-US" b="1" dirty="0"/>
              <a:t>psychosexual stage of development</a:t>
            </a:r>
            <a:r>
              <a:rPr lang="en-US" dirty="0"/>
              <a:t>, the child’s pleasure-seeking urges, coming from the id, are focused on a different area of the body, called an erogenous zone.</a:t>
            </a:r>
          </a:p>
          <a:p>
            <a:pPr lvl="1"/>
            <a:r>
              <a:rPr lang="en-US" dirty="0"/>
              <a:t>The stages are oral, anal, phallic, latency, and genital. </a:t>
            </a:r>
          </a:p>
          <a:p>
            <a:pPr lvl="1"/>
            <a:endParaRPr lang="en-US" dirty="0">
              <a:solidFill>
                <a:srgbClr val="2B7799"/>
              </a:solidFill>
            </a:endParaRPr>
          </a:p>
        </p:txBody>
      </p:sp>
    </p:spTree>
    <p:extLst>
      <p:ext uri="{BB962C8B-B14F-4D97-AF65-F5344CB8AC3E}">
        <p14:creationId xmlns:p14="http://schemas.microsoft.com/office/powerpoint/2010/main" val="2383668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Controversy Over Freud</a:t>
            </a:r>
            <a:r>
              <a:rPr lang="en-US" dirty="0">
                <a:solidFill>
                  <a:srgbClr val="182F58"/>
                </a:solidFill>
                <a:effectLst/>
                <a:latin typeface="Calibri" panose="020F0502020204030204" pitchFamily="34" charset="0"/>
              </a:rPr>
              <a:t>'</a:t>
            </a:r>
            <a:r>
              <a:rPr lang="en-US" b="1" dirty="0"/>
              <a:t>s Psychosexual Development Theory</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85000" lnSpcReduction="10000"/>
          </a:bodyPr>
          <a:lstStyle/>
          <a:p>
            <a:r>
              <a:rPr lang="en-US" dirty="0"/>
              <a:t>Freud</a:t>
            </a:r>
            <a:r>
              <a:rPr lang="en-US" dirty="0">
                <a:solidFill>
                  <a:srgbClr val="182F58"/>
                </a:solidFill>
                <a:effectLst/>
                <a:latin typeface="Calibri" panose="020F0502020204030204" pitchFamily="34" charset="0"/>
              </a:rPr>
              <a:t>'</a:t>
            </a:r>
            <a:r>
              <a:rPr lang="en-US" dirty="0"/>
              <a:t>s psychosexual development theory is quite controversial. </a:t>
            </a:r>
          </a:p>
          <a:p>
            <a:r>
              <a:rPr lang="en-US" dirty="0"/>
              <a:t>To understand the origins of the theory, it is helpful to be familiar with the political, social, and cultural influences of Freud</a:t>
            </a:r>
            <a:r>
              <a:rPr lang="en-US" dirty="0">
                <a:solidFill>
                  <a:srgbClr val="182F58"/>
                </a:solidFill>
                <a:effectLst/>
                <a:latin typeface="Calibri" panose="020F0502020204030204" pitchFamily="34" charset="0"/>
              </a:rPr>
              <a:t>'</a:t>
            </a:r>
            <a:r>
              <a:rPr lang="en-US" dirty="0"/>
              <a:t>s day in Vienna at the turn of the twentieth century.</a:t>
            </a:r>
          </a:p>
          <a:p>
            <a:pPr lvl="1"/>
            <a:r>
              <a:rPr lang="en-US" dirty="0"/>
              <a:t>During this era, a climate of sexual repression, combined with limited understanding and education surrounding human sexuality, heavily influenced Freud</a:t>
            </a:r>
            <a:r>
              <a:rPr lang="en-US" dirty="0">
                <a:effectLst/>
                <a:latin typeface="Calibri" panose="020F0502020204030204" pitchFamily="34" charset="0"/>
              </a:rPr>
              <a:t>'</a:t>
            </a:r>
            <a:r>
              <a:rPr lang="en-US" dirty="0"/>
              <a:t>s Perspective.</a:t>
            </a:r>
          </a:p>
          <a:p>
            <a:pPr lvl="1"/>
            <a:r>
              <a:rPr lang="en-US" dirty="0"/>
              <a:t>Given that sex was a taboo topic, Freud assumed that negative emotional states (neuroses) stemmed from the suppression of unconscious sexual and aggressive urges.  </a:t>
            </a:r>
            <a:endParaRPr lang="en-US" dirty="0">
              <a:solidFill>
                <a:srgbClr val="2B7799"/>
              </a:solidFill>
            </a:endParaRPr>
          </a:p>
        </p:txBody>
      </p:sp>
    </p:spTree>
    <p:extLst>
      <p:ext uri="{BB962C8B-B14F-4D97-AF65-F5344CB8AC3E}">
        <p14:creationId xmlns:p14="http://schemas.microsoft.com/office/powerpoint/2010/main" val="67698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Oral Stage</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85000" lnSpcReduction="10000"/>
          </a:bodyPr>
          <a:lstStyle/>
          <a:p>
            <a:r>
              <a:rPr lang="en-US" dirty="0"/>
              <a:t>In the </a:t>
            </a:r>
            <a:r>
              <a:rPr lang="en-US" b="1" dirty="0"/>
              <a:t>oral stage</a:t>
            </a:r>
            <a:r>
              <a:rPr lang="en-US" dirty="0"/>
              <a:t> (birth to 1 year), pleasure is focused on the mouth.</a:t>
            </a:r>
          </a:p>
          <a:p>
            <a:pPr lvl="1"/>
            <a:r>
              <a:rPr lang="en-US" dirty="0"/>
              <a:t>Eating and pleasure derived from sucking (nipples, pacifiers, and thumbs) play a large part in the baby’s first year of life.</a:t>
            </a:r>
          </a:p>
          <a:p>
            <a:pPr lvl="1"/>
            <a:r>
              <a:rPr lang="en-US" dirty="0">
                <a:solidFill>
                  <a:srgbClr val="2B7799"/>
                </a:solidFill>
              </a:rPr>
              <a:t>Around 1 to 2 years of </a:t>
            </a:r>
            <a:r>
              <a:rPr lang="en-US" dirty="0"/>
              <a:t>age, babies are weaned from the bottle or breast, and this process can create conflict if not handled properly by caregivers.</a:t>
            </a:r>
          </a:p>
          <a:p>
            <a:pPr lvl="1"/>
            <a:r>
              <a:rPr lang="en-US" dirty="0">
                <a:solidFill>
                  <a:srgbClr val="2B7799"/>
                </a:solidFill>
              </a:rPr>
              <a:t>According to Freud, an adult who smokes, drinks, overeats, or bites their nails is fixated in the oral stage of psychosexual development.</a:t>
            </a:r>
          </a:p>
          <a:p>
            <a:pPr lvl="2"/>
            <a:r>
              <a:rPr lang="en-US" dirty="0">
                <a:solidFill>
                  <a:srgbClr val="182F58"/>
                </a:solidFill>
              </a:rPr>
              <a:t>They may have been weaned too early or too late, resulting in these fixation tendencies, all of which seek to ease anxiety.</a:t>
            </a:r>
          </a:p>
        </p:txBody>
      </p:sp>
    </p:spTree>
    <p:extLst>
      <p:ext uri="{BB962C8B-B14F-4D97-AF65-F5344CB8AC3E}">
        <p14:creationId xmlns:p14="http://schemas.microsoft.com/office/powerpoint/2010/main" val="468132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A44EF-0161-B738-CC13-74CDEC45EB6F}"/>
              </a:ext>
            </a:extLst>
          </p:cNvPr>
          <p:cNvSpPr>
            <a:spLocks noGrp="1"/>
          </p:cNvSpPr>
          <p:nvPr>
            <p:ph type="title"/>
          </p:nvPr>
        </p:nvSpPr>
        <p:spPr/>
        <p:txBody>
          <a:bodyPr/>
          <a:lstStyle/>
          <a:p>
            <a:r>
              <a:rPr lang="en-US" dirty="0"/>
              <a:t>Lesson 11.2 Figure 5</a:t>
            </a:r>
          </a:p>
        </p:txBody>
      </p:sp>
      <p:sp>
        <p:nvSpPr>
          <p:cNvPr id="3" name="Content Placeholder 2">
            <a:extLst>
              <a:ext uri="{FF2B5EF4-FFF2-40B4-BE49-F238E27FC236}">
                <a16:creationId xmlns:a16="http://schemas.microsoft.com/office/drawing/2014/main" id="{021FCEC9-9A3E-F90A-4D20-927A371CBDB3}"/>
              </a:ext>
            </a:extLst>
          </p:cNvPr>
          <p:cNvSpPr>
            <a:spLocks noGrp="1"/>
          </p:cNvSpPr>
          <p:nvPr>
            <p:ph idx="1"/>
          </p:nvPr>
        </p:nvSpPr>
        <p:spPr>
          <a:xfrm>
            <a:off x="457200" y="5410200"/>
            <a:ext cx="8229600" cy="441960"/>
          </a:xfrm>
        </p:spPr>
        <p:txBody>
          <a:bodyPr>
            <a:normAutofit fontScale="47500" lnSpcReduction="20000"/>
          </a:bodyPr>
          <a:lstStyle/>
          <a:p>
            <a:pPr marL="0" indent="0">
              <a:buNone/>
            </a:pPr>
            <a:r>
              <a:rPr lang="en-US" dirty="0"/>
              <a:t>Caption: According to Freud, fixation in the oral stage results in an adult who smokes, drinks, overeats, or bites their nails.</a:t>
            </a:r>
          </a:p>
        </p:txBody>
      </p:sp>
      <p:pic>
        <p:nvPicPr>
          <p:cNvPr id="4" name="Content Placeholder 6" descr="A baby sleeping on its back with a pacifier in its mouth.">
            <a:extLst>
              <a:ext uri="{FF2B5EF4-FFF2-40B4-BE49-F238E27FC236}">
                <a16:creationId xmlns:a16="http://schemas.microsoft.com/office/drawing/2014/main" id="{F6302182-79E1-FEB7-55E3-C35B99DAFEDE}"/>
              </a:ext>
            </a:extLst>
          </p:cNvPr>
          <p:cNvPicPr>
            <a:picLocks noChangeAspect="1"/>
          </p:cNvPicPr>
          <p:nvPr/>
        </p:nvPicPr>
        <p:blipFill rotWithShape="1">
          <a:blip r:embed="rId2"/>
          <a:srcRect b="1235"/>
          <a:stretch/>
        </p:blipFill>
        <p:spPr>
          <a:xfrm>
            <a:off x="990600" y="1264073"/>
            <a:ext cx="7162800" cy="3979333"/>
          </a:xfrm>
          <a:prstGeom prst="rect">
            <a:avLst/>
          </a:prstGeom>
          <a:noFill/>
        </p:spPr>
      </p:pic>
    </p:spTree>
    <p:extLst>
      <p:ext uri="{BB962C8B-B14F-4D97-AF65-F5344CB8AC3E}">
        <p14:creationId xmlns:p14="http://schemas.microsoft.com/office/powerpoint/2010/main" val="1275027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Sigmund Freud</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r>
              <a:rPr lang="en-US" dirty="0"/>
              <a:t>Sigmund Freud is probably the most controversial and misunderstood psychological theorist. </a:t>
            </a:r>
          </a:p>
          <a:p>
            <a:pPr lvl="1"/>
            <a:r>
              <a:rPr lang="en-US" dirty="0"/>
              <a:t>He was a medical doctor, not a psychologist.</a:t>
            </a:r>
          </a:p>
          <a:p>
            <a:pPr lvl="1"/>
            <a:r>
              <a:rPr lang="en-US" dirty="0">
                <a:solidFill>
                  <a:srgbClr val="2B7799"/>
                </a:solidFill>
              </a:rPr>
              <a:t>Freud </a:t>
            </a:r>
            <a:r>
              <a:rPr lang="en-US" dirty="0"/>
              <a:t>was the first to systematically study and theorize the workings of the unconscious mind in the manner we associate with modern psychology.</a:t>
            </a:r>
          </a:p>
          <a:p>
            <a:pPr lvl="1"/>
            <a:r>
              <a:rPr lang="en-US" dirty="0">
                <a:solidFill>
                  <a:srgbClr val="2B7799"/>
                </a:solidFill>
              </a:rPr>
              <a:t>Freud referred to the unconscious mind as a mental activity that we are unaware of and unable to access.</a:t>
            </a:r>
          </a:p>
        </p:txBody>
      </p:sp>
    </p:spTree>
    <p:extLst>
      <p:ext uri="{BB962C8B-B14F-4D97-AF65-F5344CB8AC3E}">
        <p14:creationId xmlns:p14="http://schemas.microsoft.com/office/powerpoint/2010/main" val="2218102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Anal Stage</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097280"/>
            <a:ext cx="8229600" cy="4892040"/>
          </a:xfrm>
        </p:spPr>
        <p:txBody>
          <a:bodyPr>
            <a:normAutofit fontScale="77500" lnSpcReduction="20000"/>
          </a:bodyPr>
          <a:lstStyle/>
          <a:p>
            <a:r>
              <a:rPr lang="en-US" dirty="0"/>
              <a:t>After passing through the oral stage, children enter what Freud termed the </a:t>
            </a:r>
            <a:r>
              <a:rPr lang="en-US" b="1" dirty="0"/>
              <a:t>anal stage </a:t>
            </a:r>
            <a:r>
              <a:rPr lang="en-US" dirty="0"/>
              <a:t>(1 to 3 years). </a:t>
            </a:r>
          </a:p>
          <a:p>
            <a:pPr lvl="1"/>
            <a:r>
              <a:rPr lang="en-US" b="0" i="0" dirty="0">
                <a:effectLst/>
                <a:highlight>
                  <a:srgbClr val="FFFFFF"/>
                </a:highlight>
                <a:latin typeface="+mj-lt"/>
              </a:rPr>
              <a:t>During this stage, children are typically going through toilet training. </a:t>
            </a:r>
          </a:p>
          <a:p>
            <a:pPr lvl="2"/>
            <a:r>
              <a:rPr lang="en-US" b="0" i="0" dirty="0">
                <a:solidFill>
                  <a:srgbClr val="182F58"/>
                </a:solidFill>
                <a:effectLst/>
                <a:highlight>
                  <a:srgbClr val="FFFFFF"/>
                </a:highlight>
                <a:latin typeface="+mj-lt"/>
              </a:rPr>
              <a:t>Freud asserted that parents who offer praise and rewards encourage positive results and can help children feel competent during the training process. </a:t>
            </a:r>
          </a:p>
          <a:p>
            <a:pPr lvl="1"/>
            <a:r>
              <a:rPr lang="en-US" b="0" i="0" dirty="0">
                <a:effectLst/>
                <a:highlight>
                  <a:srgbClr val="FFFFFF"/>
                </a:highlight>
                <a:latin typeface="+mj-lt"/>
              </a:rPr>
              <a:t>Parents who are harsh in toilet training can cause a child to become fixated at the anal stage, leading to the development of an anal-retentive personality. </a:t>
            </a:r>
          </a:p>
          <a:p>
            <a:pPr lvl="1"/>
            <a:r>
              <a:rPr lang="en-US" b="0" i="0" dirty="0">
                <a:effectLst/>
                <a:highlight>
                  <a:srgbClr val="FFFFFF"/>
                </a:highlight>
                <a:latin typeface="+mj-lt"/>
              </a:rPr>
              <a:t>The anal-retentive personality is stingy and stubborn, has a compulsive need for order and neatness, and might be considered a perfectionist. </a:t>
            </a:r>
          </a:p>
          <a:p>
            <a:pPr lvl="1"/>
            <a:r>
              <a:rPr lang="en-US" b="0" i="0" dirty="0">
                <a:effectLst/>
                <a:highlight>
                  <a:srgbClr val="FFFFFF"/>
                </a:highlight>
                <a:latin typeface="+mj-lt"/>
              </a:rPr>
              <a:t>If parents are too lenient in toilet training, the child might also become fixated and display an anal-expulsive personality. </a:t>
            </a:r>
          </a:p>
          <a:p>
            <a:pPr lvl="2"/>
            <a:r>
              <a:rPr lang="en-US" b="0" i="0" dirty="0">
                <a:solidFill>
                  <a:srgbClr val="182F58"/>
                </a:solidFill>
                <a:effectLst/>
                <a:highlight>
                  <a:srgbClr val="FFFFFF"/>
                </a:highlight>
                <a:latin typeface="+mj-lt"/>
              </a:rPr>
              <a:t>The anal-expulsive personality is messy, careless, disorganized, and prone to emotional outbursts.</a:t>
            </a:r>
            <a:endParaRPr lang="en-US" dirty="0">
              <a:solidFill>
                <a:srgbClr val="182F58"/>
              </a:solidFill>
              <a:latin typeface="+mj-lt"/>
            </a:endParaRPr>
          </a:p>
        </p:txBody>
      </p:sp>
    </p:spTree>
    <p:extLst>
      <p:ext uri="{BB962C8B-B14F-4D97-AF65-F5344CB8AC3E}">
        <p14:creationId xmlns:p14="http://schemas.microsoft.com/office/powerpoint/2010/main" val="1556174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Phallic Stage</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143000"/>
            <a:ext cx="8229600" cy="4572000"/>
          </a:xfrm>
        </p:spPr>
        <p:txBody>
          <a:bodyPr>
            <a:noAutofit/>
          </a:bodyPr>
          <a:lstStyle/>
          <a:p>
            <a:r>
              <a:rPr lang="en-US" sz="2200" b="0" i="0" dirty="0">
                <a:solidFill>
                  <a:schemeClr val="accent6">
                    <a:lumMod val="25000"/>
                  </a:schemeClr>
                </a:solidFill>
                <a:effectLst/>
                <a:highlight>
                  <a:srgbClr val="FFFFFF"/>
                </a:highlight>
              </a:rPr>
              <a:t>Freud's third stage of psychosexual development is the </a:t>
            </a:r>
            <a:r>
              <a:rPr lang="en-US" sz="2200" b="1" i="0" dirty="0">
                <a:solidFill>
                  <a:schemeClr val="accent6">
                    <a:lumMod val="25000"/>
                  </a:schemeClr>
                </a:solidFill>
                <a:effectLst/>
                <a:highlight>
                  <a:srgbClr val="FFFFFF"/>
                </a:highlight>
              </a:rPr>
              <a:t>phallic stage</a:t>
            </a:r>
            <a:r>
              <a:rPr lang="en-US" sz="2200" b="0" i="0" dirty="0">
                <a:solidFill>
                  <a:schemeClr val="accent6">
                    <a:lumMod val="25000"/>
                  </a:schemeClr>
                </a:solidFill>
                <a:effectLst/>
                <a:highlight>
                  <a:srgbClr val="FFFFFF"/>
                </a:highlight>
              </a:rPr>
              <a:t> (3 to 6 years), corresponding to the age when children become aware of their bodies and recognize the differences between male and female anatomy.</a:t>
            </a:r>
            <a:endParaRPr lang="en-US" sz="2200" dirty="0">
              <a:solidFill>
                <a:schemeClr val="accent6">
                  <a:lumMod val="25000"/>
                </a:schemeClr>
              </a:solidFill>
            </a:endParaRPr>
          </a:p>
          <a:p>
            <a:pPr lvl="1"/>
            <a:r>
              <a:rPr lang="en-US" sz="2200" b="0" i="0" dirty="0">
                <a:effectLst/>
                <a:highlight>
                  <a:srgbClr val="FFFFFF"/>
                </a:highlight>
              </a:rPr>
              <a:t>Conflict arises when the child feels a desire for the opposite-sex parent and jealousy and hatred toward the same-sex parent. </a:t>
            </a:r>
          </a:p>
          <a:p>
            <a:pPr lvl="1"/>
            <a:r>
              <a:rPr lang="en-US" sz="2200" b="0" i="0" dirty="0">
                <a:effectLst/>
                <a:highlight>
                  <a:srgbClr val="FFFFFF"/>
                </a:highlight>
              </a:rPr>
              <a:t>The Oedipus complex is a phenomenon where a male child sees their father as a rival for their mother's attention. </a:t>
            </a:r>
          </a:p>
          <a:p>
            <a:pPr lvl="1"/>
            <a:r>
              <a:rPr lang="en-US" sz="2200" b="0" i="0" dirty="0">
                <a:effectLst/>
                <a:highlight>
                  <a:srgbClr val="FFFFFF"/>
                </a:highlight>
              </a:rPr>
              <a:t>In contrast, the Electra complex is when a female child sees their mother as a rival for their father's attention. </a:t>
            </a:r>
          </a:p>
          <a:p>
            <a:pPr lvl="1"/>
            <a:r>
              <a:rPr lang="en-US" sz="2200" b="0" i="0" dirty="0">
                <a:effectLst/>
                <a:highlight>
                  <a:srgbClr val="FFFFFF"/>
                </a:highlight>
              </a:rPr>
              <a:t>A more controversial and criticized aspect of Freud's theory was penis envy, where a female child is angry at their mother for not providing them with a penis (Freud, 1931; Scott, 2005).</a:t>
            </a:r>
            <a:endParaRPr lang="en-US" sz="2200" dirty="0"/>
          </a:p>
        </p:txBody>
      </p:sp>
    </p:spTree>
    <p:extLst>
      <p:ext uri="{BB962C8B-B14F-4D97-AF65-F5344CB8AC3E}">
        <p14:creationId xmlns:p14="http://schemas.microsoft.com/office/powerpoint/2010/main" val="2960541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Latency Period</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lnSpcReduction="10000"/>
          </a:bodyPr>
          <a:lstStyle/>
          <a:p>
            <a:r>
              <a:rPr lang="en-US" b="0" i="0" dirty="0">
                <a:solidFill>
                  <a:schemeClr val="accent6">
                    <a:lumMod val="25000"/>
                  </a:schemeClr>
                </a:solidFill>
                <a:effectLst/>
                <a:highlight>
                  <a:srgbClr val="FFFFFF"/>
                </a:highlight>
              </a:rPr>
              <a:t>Following the phallic stage of psychosexual development is a period known as the </a:t>
            </a:r>
            <a:r>
              <a:rPr lang="en-US" b="1" i="0" dirty="0">
                <a:solidFill>
                  <a:schemeClr val="accent6">
                    <a:lumMod val="25000"/>
                  </a:schemeClr>
                </a:solidFill>
                <a:effectLst/>
                <a:highlight>
                  <a:srgbClr val="FFFFFF"/>
                </a:highlight>
              </a:rPr>
              <a:t>latency period</a:t>
            </a:r>
            <a:r>
              <a:rPr lang="en-US" b="0" i="0" dirty="0">
                <a:solidFill>
                  <a:schemeClr val="accent6">
                    <a:lumMod val="25000"/>
                  </a:schemeClr>
                </a:solidFill>
                <a:effectLst/>
                <a:highlight>
                  <a:srgbClr val="FFFFFF"/>
                </a:highlight>
              </a:rPr>
              <a:t> (6 years to puberty).</a:t>
            </a:r>
          </a:p>
          <a:p>
            <a:pPr lvl="1"/>
            <a:r>
              <a:rPr lang="en-US" b="0" i="0" dirty="0">
                <a:effectLst/>
                <a:highlight>
                  <a:srgbClr val="FFFFFF"/>
                </a:highlight>
              </a:rPr>
              <a:t>This period is not considered an active stage because sexual feelings are dormant as children focus on other pursuits, such as school, friendships, hobbies, and sports. </a:t>
            </a:r>
          </a:p>
          <a:p>
            <a:pPr lvl="1"/>
            <a:r>
              <a:rPr lang="en-US" b="0" i="0" u="sng" dirty="0">
                <a:effectLst/>
                <a:highlight>
                  <a:srgbClr val="FFFFFF"/>
                </a:highlight>
              </a:rPr>
              <a:t>Example</a:t>
            </a:r>
            <a:r>
              <a:rPr lang="en-US" b="0" i="0" dirty="0">
                <a:effectLst/>
                <a:highlight>
                  <a:srgbClr val="FFFFFF"/>
                </a:highlight>
              </a:rPr>
              <a:t>: </a:t>
            </a:r>
            <a:r>
              <a:rPr lang="en-US" dirty="0">
                <a:highlight>
                  <a:srgbClr val="FFFFFF"/>
                </a:highlight>
              </a:rPr>
              <a:t>A c</a:t>
            </a:r>
            <a:r>
              <a:rPr lang="en-US" b="0" i="0" dirty="0">
                <a:effectLst/>
                <a:highlight>
                  <a:srgbClr val="FFFFFF"/>
                </a:highlight>
              </a:rPr>
              <a:t>hild in this phase of development may invite their entire class to their birthday party and be very disappointed when two of those children are unable to attend.</a:t>
            </a:r>
            <a:endParaRPr lang="en-US" dirty="0"/>
          </a:p>
        </p:txBody>
      </p:sp>
    </p:spTree>
    <p:extLst>
      <p:ext uri="{BB962C8B-B14F-4D97-AF65-F5344CB8AC3E}">
        <p14:creationId xmlns:p14="http://schemas.microsoft.com/office/powerpoint/2010/main" val="3572699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Genital Stage</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lnSpcReduction="10000"/>
          </a:bodyPr>
          <a:lstStyle/>
          <a:p>
            <a:r>
              <a:rPr lang="en-US" b="0" i="0" dirty="0">
                <a:effectLst/>
                <a:highlight>
                  <a:srgbClr val="FFFFFF"/>
                </a:highlight>
              </a:rPr>
              <a:t>The final stage is the </a:t>
            </a:r>
            <a:r>
              <a:rPr lang="en-US" b="1" i="0" dirty="0">
                <a:effectLst/>
                <a:highlight>
                  <a:srgbClr val="FFFFFF"/>
                </a:highlight>
              </a:rPr>
              <a:t>genital stage</a:t>
            </a:r>
            <a:r>
              <a:rPr lang="en-US" b="0" i="0" dirty="0">
                <a:effectLst/>
                <a:highlight>
                  <a:srgbClr val="FFFFFF"/>
                </a:highlight>
              </a:rPr>
              <a:t>, starting in puberty when the young person directs urges to same-age partners. </a:t>
            </a:r>
          </a:p>
          <a:p>
            <a:r>
              <a:rPr lang="en-US" sz="2600" b="0" i="0" dirty="0">
                <a:solidFill>
                  <a:srgbClr val="2B7799"/>
                </a:solidFill>
                <a:effectLst/>
                <a:highlight>
                  <a:srgbClr val="FFFFFF"/>
                </a:highlight>
              </a:rPr>
              <a:t>According to Freud, individuals who successfully completed the previous stages and reach the genital stage with no fixations are said to be well-balanced, healthy adults. </a:t>
            </a:r>
          </a:p>
          <a:p>
            <a:r>
              <a:rPr lang="en-US" sz="2600" b="0" i="0" dirty="0">
                <a:solidFill>
                  <a:srgbClr val="2B7799"/>
                </a:solidFill>
                <a:effectLst/>
                <a:highlight>
                  <a:srgbClr val="FFFFFF"/>
                </a:highlight>
              </a:rPr>
              <a:t>These well-balanced adults tend to remain in this stage as they navigate relationships and sexual orientation and determine the qualities of the person they want in a life partner.</a:t>
            </a:r>
            <a:endParaRPr lang="en-US" sz="2600" dirty="0">
              <a:solidFill>
                <a:srgbClr val="2B7799"/>
              </a:solidFill>
            </a:endParaRPr>
          </a:p>
        </p:txBody>
      </p:sp>
    </p:spTree>
    <p:extLst>
      <p:ext uri="{BB962C8B-B14F-4D97-AF65-F5344CB8AC3E}">
        <p14:creationId xmlns:p14="http://schemas.microsoft.com/office/powerpoint/2010/main" val="4237893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b="1" dirty="0"/>
              <a:t>On Your Own</a:t>
            </a:r>
            <a:r>
              <a:rPr lang="en-US" b="1" baseline="-25000" dirty="0"/>
              <a:t>3</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p:txBody>
          <a:bodyPr>
            <a:normAutofit fontScale="85000" lnSpcReduction="20000"/>
          </a:bodyPr>
          <a:lstStyle/>
          <a:p>
            <a:pPr algn="l"/>
            <a:r>
              <a:rPr lang="en-US" b="0" i="0" dirty="0">
                <a:effectLst/>
              </a:rPr>
              <a:t>Identify the stage described in the following scenarios. </a:t>
            </a:r>
            <a:endParaRPr lang="en-US" dirty="0"/>
          </a:p>
          <a:p>
            <a:pPr algn="l"/>
            <a:r>
              <a:rPr lang="en-US" b="0" i="0" dirty="0">
                <a:effectLst/>
              </a:rPr>
              <a:t>Stages: Oral, anal, phallic, latency, and genital</a:t>
            </a:r>
          </a:p>
          <a:p>
            <a:pPr algn="l"/>
            <a:endParaRPr lang="en-US" b="0" i="0" dirty="0">
              <a:effectLst/>
            </a:endParaRPr>
          </a:p>
          <a:p>
            <a:pPr algn="l"/>
            <a:r>
              <a:rPr lang="en-US" b="0" i="0" dirty="0">
                <a:effectLst/>
              </a:rPr>
              <a:t>-Heidi is more interested in school and her friends than getting into romantic relationships with boys. She no longer sees her mother as competition for her father’s attention. Heidi is most likely in which of the stage of development?</a:t>
            </a:r>
          </a:p>
          <a:p>
            <a:pPr algn="l"/>
            <a:endParaRPr lang="en-US" dirty="0"/>
          </a:p>
          <a:p>
            <a:pPr algn="l"/>
            <a:r>
              <a:rPr lang="en-US" b="0" i="0" dirty="0">
                <a:effectLst/>
              </a:rPr>
              <a:t>-Deontay gets jealous when his father kisses his mother. According to Freud, which stage would Deontay be in?</a:t>
            </a:r>
          </a:p>
          <a:p>
            <a:pPr algn="l"/>
            <a:endParaRPr lang="en-US" dirty="0"/>
          </a:p>
          <a:p>
            <a:pPr algn="l"/>
            <a:r>
              <a:rPr lang="en-US" dirty="0"/>
              <a:t>-</a:t>
            </a:r>
            <a:r>
              <a:rPr lang="en-US" b="0" i="0" dirty="0">
                <a:effectLst/>
              </a:rPr>
              <a:t>Yolanda has just hit puberty. Which stage would she be in, according to Freud?</a:t>
            </a:r>
          </a:p>
        </p:txBody>
      </p:sp>
    </p:spTree>
    <p:extLst>
      <p:ext uri="{BB962C8B-B14F-4D97-AF65-F5344CB8AC3E}">
        <p14:creationId xmlns:p14="http://schemas.microsoft.com/office/powerpoint/2010/main" val="1933572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Summary</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85000" lnSpcReduction="20000"/>
          </a:bodyPr>
          <a:lstStyle/>
          <a:p>
            <a:r>
              <a:rPr lang="en-US" b="0" i="0" dirty="0">
                <a:effectLst/>
                <a:highlight>
                  <a:srgbClr val="FFFFFF"/>
                </a:highlight>
              </a:rPr>
              <a:t>Sigmund Freud presented the first comprehensive theory of personality. </a:t>
            </a:r>
          </a:p>
          <a:p>
            <a:pPr lvl="1"/>
            <a:r>
              <a:rPr lang="en-US" b="0" i="0" dirty="0">
                <a:effectLst/>
                <a:highlight>
                  <a:srgbClr val="FFFFFF"/>
                </a:highlight>
              </a:rPr>
              <a:t>He was also the first to recognize that much of our mental life takes place beyond our conscious awareness. </a:t>
            </a:r>
          </a:p>
          <a:p>
            <a:r>
              <a:rPr lang="en-US" dirty="0">
                <a:solidFill>
                  <a:srgbClr val="182F58"/>
                </a:solidFill>
                <a:highlight>
                  <a:srgbClr val="FFFFFF"/>
                </a:highlight>
              </a:rPr>
              <a:t>Freud also proposed three components to our personality: the id, ego, and superego. </a:t>
            </a:r>
          </a:p>
          <a:p>
            <a:pPr lvl="1"/>
            <a:r>
              <a:rPr lang="en-US" b="0" i="0" dirty="0">
                <a:effectLst/>
                <a:highlight>
                  <a:srgbClr val="FFFFFF"/>
                </a:highlight>
              </a:rPr>
              <a:t>The job of the ego is to balance the sexual and aggressive drives of the id with the moral ideal of the superego. </a:t>
            </a:r>
          </a:p>
          <a:p>
            <a:r>
              <a:rPr lang="en-US" b="0" i="0" dirty="0">
                <a:effectLst/>
                <a:highlight>
                  <a:srgbClr val="FFFFFF"/>
                </a:highlight>
              </a:rPr>
              <a:t>Freud also said that personality develops through a series of psychosexual stages. In each stage, pleasure focuses on a specific erogenous zone. </a:t>
            </a:r>
          </a:p>
          <a:p>
            <a:pPr lvl="1"/>
            <a:r>
              <a:rPr lang="en-US" b="0" i="0" dirty="0">
                <a:effectLst/>
                <a:highlight>
                  <a:srgbClr val="FFFFFF"/>
                </a:highlight>
              </a:rPr>
              <a:t>Failure to resolve a stage can lead one to become fixated in that stage, leading to unhealthy personality traits. Successful resolution of the stages leads to a healthy adult.</a:t>
            </a:r>
            <a:endParaRPr lang="en-US" dirty="0"/>
          </a:p>
        </p:txBody>
      </p:sp>
    </p:spTree>
    <p:extLst>
      <p:ext uri="{BB962C8B-B14F-4D97-AF65-F5344CB8AC3E}">
        <p14:creationId xmlns:p14="http://schemas.microsoft.com/office/powerpoint/2010/main" val="614232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A363-008A-9460-24DB-6A18281A280F}"/>
              </a:ext>
            </a:extLst>
          </p:cNvPr>
          <p:cNvSpPr>
            <a:spLocks noGrp="1"/>
          </p:cNvSpPr>
          <p:nvPr>
            <p:ph type="title" idx="4294967295"/>
          </p:nvPr>
        </p:nvSpPr>
        <p:spPr>
          <a:xfrm>
            <a:off x="1524000" y="-994172"/>
            <a:ext cx="5915025" cy="994172"/>
          </a:xfrm>
          <a:prstGeom prst="rect">
            <a:avLst/>
          </a:prstGeom>
        </p:spPr>
        <p:txBody>
          <a:bodyPr anchor="b">
            <a:normAutofit fontScale="90000"/>
          </a:bodyPr>
          <a:lstStyle/>
          <a:p>
            <a:r>
              <a:rPr lang="en-US" dirty="0"/>
              <a:t>End of Hawkes Learning PowerPoint</a:t>
            </a:r>
          </a:p>
        </p:txBody>
      </p:sp>
    </p:spTree>
    <p:extLst>
      <p:ext uri="{BB962C8B-B14F-4D97-AF65-F5344CB8AC3E}">
        <p14:creationId xmlns:p14="http://schemas.microsoft.com/office/powerpoint/2010/main" val="1295064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Levels Of Consciousness</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r>
              <a:rPr lang="en-US" dirty="0"/>
              <a:t>To explain the concept of the conscious mind to the unconscious experience, he compared the mind to an iceberg.</a:t>
            </a:r>
          </a:p>
          <a:p>
            <a:pPr lvl="1"/>
            <a:r>
              <a:rPr lang="en-US" dirty="0"/>
              <a:t>Freud said our </a:t>
            </a:r>
            <a:r>
              <a:rPr lang="en-US" b="1" dirty="0"/>
              <a:t>conscious</a:t>
            </a:r>
            <a:r>
              <a:rPr lang="en-US" dirty="0"/>
              <a:t> is about one tenth of our mind, and the rest is </a:t>
            </a:r>
            <a:r>
              <a:rPr lang="en-US" b="1" dirty="0"/>
              <a:t>unconscious</a:t>
            </a:r>
            <a:r>
              <a:rPr lang="en-US" dirty="0"/>
              <a:t>.</a:t>
            </a:r>
          </a:p>
          <a:p>
            <a:pPr lvl="1"/>
            <a:r>
              <a:rPr lang="en-US" b="1" dirty="0">
                <a:solidFill>
                  <a:srgbClr val="2B7799"/>
                </a:solidFill>
              </a:rPr>
              <a:t>Conscious</a:t>
            </a:r>
            <a:r>
              <a:rPr lang="en-US" dirty="0">
                <a:solidFill>
                  <a:srgbClr val="2B7799"/>
                </a:solidFill>
              </a:rPr>
              <a:t>: mental activity (thoughts, feelings, and memories) that we can access at any time</a:t>
            </a:r>
          </a:p>
          <a:p>
            <a:pPr lvl="1"/>
            <a:r>
              <a:rPr lang="en-US" b="1" dirty="0"/>
              <a:t>Unconscious</a:t>
            </a:r>
            <a:r>
              <a:rPr lang="en-US" dirty="0"/>
              <a:t>: mental activity of which we are unaware and unable to access</a:t>
            </a:r>
            <a:endParaRPr lang="en-US" dirty="0">
              <a:solidFill>
                <a:srgbClr val="2B7799"/>
              </a:solidFill>
            </a:endParaRPr>
          </a:p>
        </p:txBody>
      </p:sp>
    </p:spTree>
    <p:extLst>
      <p:ext uri="{BB962C8B-B14F-4D97-AF65-F5344CB8AC3E}">
        <p14:creationId xmlns:p14="http://schemas.microsoft.com/office/powerpoint/2010/main" val="2611047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Levels Of Consciousness</a:t>
            </a:r>
            <a:r>
              <a:rPr lang="en-US" baseline="-25000" dirty="0"/>
              <a:t>2</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According to Freud, unacceptable urges and desires are kept in our unconscious through a process called repression.</a:t>
            </a:r>
          </a:p>
          <a:p>
            <a:pPr lvl="1"/>
            <a:r>
              <a:rPr lang="en-US" u="sng" dirty="0"/>
              <a:t>Example</a:t>
            </a:r>
            <a:r>
              <a:rPr lang="en-US" dirty="0"/>
              <a:t>: We sometimes say things that we don’t intend to say by unintentionally substituting another word for the one we meant: this is called a </a:t>
            </a:r>
            <a:r>
              <a:rPr lang="en-US" u="sng" dirty="0"/>
              <a:t>Freudian slip</a:t>
            </a:r>
            <a:r>
              <a:rPr lang="en-US" dirty="0"/>
              <a:t>. </a:t>
            </a:r>
          </a:p>
          <a:p>
            <a:pPr lvl="1"/>
            <a:r>
              <a:rPr lang="en-US" dirty="0"/>
              <a:t>Freud suggested that these slips of the tongue are actually sexual or aggressive urges accidentally slipping out of the unconscious.</a:t>
            </a:r>
          </a:p>
        </p:txBody>
      </p:sp>
    </p:spTree>
    <p:extLst>
      <p:ext uri="{BB962C8B-B14F-4D97-AF65-F5344CB8AC3E}">
        <p14:creationId xmlns:p14="http://schemas.microsoft.com/office/powerpoint/2010/main" val="163169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11.2 Figure 1</a:t>
            </a:r>
            <a:endParaRPr lang="en-US" sz="3200" b="1" dirty="0">
              <a:solidFill>
                <a:schemeClr val="accent1"/>
              </a:solidFill>
            </a:endParaRPr>
          </a:p>
        </p:txBody>
      </p:sp>
      <p:sp>
        <p:nvSpPr>
          <p:cNvPr id="13315" name="Rectangle 3"/>
          <p:cNvSpPr>
            <a:spLocks noGrp="1"/>
          </p:cNvSpPr>
          <p:nvPr>
            <p:ph idx="1"/>
          </p:nvPr>
        </p:nvSpPr>
        <p:spPr>
          <a:xfrm>
            <a:off x="457200" y="5105400"/>
            <a:ext cx="8229600" cy="746760"/>
          </a:xfrm>
          <a:prstGeom prst="rect">
            <a:avLst/>
          </a:prstGeom>
        </p:spPr>
        <p:txBody>
          <a:bodyPr>
            <a:normAutofit fontScale="55000" lnSpcReduction="20000"/>
          </a:bodyPr>
          <a:lstStyle/>
          <a:p>
            <a:pPr marL="0" indent="0">
              <a:buNone/>
              <a:tabLst>
                <a:tab pos="461963" algn="l"/>
              </a:tabLst>
            </a:pPr>
            <a:r>
              <a:rPr lang="en-US" i="0" dirty="0"/>
              <a:t>Caption: Freud believed that we are only aware of a small amount of our mind</a:t>
            </a:r>
            <a:r>
              <a:rPr lang="en-US" sz="2700" dirty="0">
                <a:solidFill>
                  <a:srgbClr val="182F58"/>
                </a:solidFill>
                <a:effectLst/>
                <a:latin typeface="Calibri" panose="020F0502020204030204" pitchFamily="34" charset="0"/>
              </a:rPr>
              <a:t>'</a:t>
            </a:r>
            <a:r>
              <a:rPr lang="en-US" i="0" dirty="0"/>
              <a:t>s activities and that most of it remains hidden from us in our unconscious. The information in our unconscious affects our behavior although we are unaware of it.</a:t>
            </a:r>
          </a:p>
        </p:txBody>
      </p:sp>
      <p:pic>
        <p:nvPicPr>
          <p:cNvPr id="2" name="Content Placeholder 6" descr="The mind's conscious and unconscious states are illustrated as an iceberg floating in water.">
            <a:extLst>
              <a:ext uri="{FF2B5EF4-FFF2-40B4-BE49-F238E27FC236}">
                <a16:creationId xmlns:a16="http://schemas.microsoft.com/office/drawing/2014/main" id="{F4CACA54-985B-7BED-1C9B-F0FD06829377}"/>
              </a:ext>
            </a:extLst>
          </p:cNvPr>
          <p:cNvPicPr>
            <a:picLocks noChangeAspect="1"/>
          </p:cNvPicPr>
          <p:nvPr/>
        </p:nvPicPr>
        <p:blipFill>
          <a:blip r:embed="rId2"/>
          <a:stretch>
            <a:fillRect/>
          </a:stretch>
        </p:blipFill>
        <p:spPr>
          <a:xfrm>
            <a:off x="889000" y="1029653"/>
            <a:ext cx="7366000" cy="4143375"/>
          </a:xfrm>
          <a:prstGeom prst="rect">
            <a:avLst/>
          </a:prstGeom>
          <a:noFill/>
        </p:spPr>
      </p:pic>
    </p:spTree>
    <p:extLst>
      <p:ext uri="{BB962C8B-B14F-4D97-AF65-F5344CB8AC3E}">
        <p14:creationId xmlns:p14="http://schemas.microsoft.com/office/powerpoint/2010/main" val="23116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Psychodynamic Theory Of Personality</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r>
              <a:rPr lang="en-US" dirty="0"/>
              <a:t>According to Freud, our personality develops from the conflict between two forces: our biological aggressive and pleasure-seeking drives versus our internal (socialized) control over these drives.</a:t>
            </a:r>
          </a:p>
          <a:p>
            <a:pPr lvl="1"/>
            <a:r>
              <a:rPr lang="en-US" dirty="0"/>
              <a:t>Personality is the result of our efforts to balance these two competing forces.</a:t>
            </a:r>
          </a:p>
          <a:p>
            <a:pPr lvl="1"/>
            <a:r>
              <a:rPr lang="en-US" dirty="0">
                <a:solidFill>
                  <a:srgbClr val="2B7799"/>
                </a:solidFill>
              </a:rPr>
              <a:t>Freud suggested we can understand this by imagining three interacting systems within our minds. He called them the id, ego, and superego.</a:t>
            </a:r>
          </a:p>
        </p:txBody>
      </p:sp>
    </p:spTree>
    <p:extLst>
      <p:ext uri="{BB962C8B-B14F-4D97-AF65-F5344CB8AC3E}">
        <p14:creationId xmlns:p14="http://schemas.microsoft.com/office/powerpoint/2010/main" val="2915841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11.2 Figure </a:t>
            </a:r>
            <a:r>
              <a:rPr lang="en-US" dirty="0"/>
              <a:t>2</a:t>
            </a:r>
            <a:endParaRPr lang="en-US" sz="3200" b="1" dirty="0">
              <a:solidFill>
                <a:schemeClr val="accent1"/>
              </a:solidFill>
            </a:endParaRPr>
          </a:p>
        </p:txBody>
      </p:sp>
      <p:sp>
        <p:nvSpPr>
          <p:cNvPr id="13315" name="Rectangle 3"/>
          <p:cNvSpPr>
            <a:spLocks noGrp="1"/>
          </p:cNvSpPr>
          <p:nvPr>
            <p:ph idx="1"/>
          </p:nvPr>
        </p:nvSpPr>
        <p:spPr>
          <a:xfrm>
            <a:off x="457200" y="5257800"/>
            <a:ext cx="8229600" cy="594360"/>
          </a:xfrm>
          <a:prstGeom prst="rect">
            <a:avLst/>
          </a:prstGeom>
        </p:spPr>
        <p:txBody>
          <a:bodyPr>
            <a:normAutofit fontScale="70000" lnSpcReduction="20000"/>
          </a:bodyPr>
          <a:lstStyle/>
          <a:p>
            <a:pPr marL="0" indent="0">
              <a:buNone/>
              <a:tabLst>
                <a:tab pos="461963" algn="l"/>
              </a:tabLst>
            </a:pPr>
            <a:r>
              <a:rPr lang="en-US" i="0" dirty="0"/>
              <a:t>Caption: The job of the ego, or self, is to balance the aggressive/pleasure-seeking drives of the id with the moral control of the superego.</a:t>
            </a:r>
          </a:p>
        </p:txBody>
      </p:sp>
      <p:pic>
        <p:nvPicPr>
          <p:cNvPr id="2" name="Content Placeholder 6" descr="A chart illustrates an exchange of the Id, Superego, and Ego.">
            <a:extLst>
              <a:ext uri="{FF2B5EF4-FFF2-40B4-BE49-F238E27FC236}">
                <a16:creationId xmlns:a16="http://schemas.microsoft.com/office/drawing/2014/main" id="{4AD971A0-752C-D144-3D69-A8C6A0DFC51E}"/>
              </a:ext>
            </a:extLst>
          </p:cNvPr>
          <p:cNvPicPr>
            <a:picLocks noChangeAspect="1"/>
          </p:cNvPicPr>
          <p:nvPr/>
        </p:nvPicPr>
        <p:blipFill>
          <a:blip r:embed="rId2"/>
          <a:stretch>
            <a:fillRect/>
          </a:stretch>
        </p:blipFill>
        <p:spPr>
          <a:xfrm>
            <a:off x="1206500" y="1284446"/>
            <a:ext cx="6731000" cy="3786188"/>
          </a:xfrm>
          <a:prstGeom prst="rect">
            <a:avLst/>
          </a:prstGeom>
          <a:noFill/>
        </p:spPr>
      </p:pic>
    </p:spTree>
    <p:extLst>
      <p:ext uri="{BB962C8B-B14F-4D97-AF65-F5344CB8AC3E}">
        <p14:creationId xmlns:p14="http://schemas.microsoft.com/office/powerpoint/2010/main" val="923486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The Id, Ego, And Superego</a:t>
            </a:r>
            <a:r>
              <a:rPr lang="en-US" b="1" baseline="-25000" dirty="0"/>
              <a:t>1</a:t>
            </a:r>
          </a:p>
        </p:txBody>
      </p:sp>
      <p:sp>
        <p:nvSpPr>
          <p:cNvPr id="5" name="TextBox 4">
            <a:extLst>
              <a:ext uri="{FF2B5EF4-FFF2-40B4-BE49-F238E27FC236}">
                <a16:creationId xmlns:a16="http://schemas.microsoft.com/office/drawing/2014/main" id="{7A93FAF7-F27B-92FF-6DEB-2D36155B3217}"/>
              </a:ext>
            </a:extLst>
          </p:cNvPr>
          <p:cNvSpPr txBox="1"/>
          <p:nvPr/>
        </p:nvSpPr>
        <p:spPr>
          <a:xfrm>
            <a:off x="1524000" y="1803484"/>
            <a:ext cx="625492" cy="253916"/>
          </a:xfrm>
          <a:prstGeom prst="rect">
            <a:avLst/>
          </a:prstGeom>
          <a:noFill/>
        </p:spPr>
        <p:txBody>
          <a:bodyPr wrap="none" rtlCol="0">
            <a:spAutoFit/>
          </a:bodyPr>
          <a:lstStyle/>
          <a:p>
            <a:r>
              <a:rPr lang="en-US" sz="1050" dirty="0">
                <a:solidFill>
                  <a:srgbClr val="182F58"/>
                </a:solidFill>
              </a:rPr>
              <a:t>Figure 3</a:t>
            </a:r>
          </a:p>
        </p:txBody>
      </p:sp>
      <p:pic>
        <p:nvPicPr>
          <p:cNvPr id="4" name="Content Placeholder 6" descr="A photograph shows several fast food burgers.">
            <a:extLst>
              <a:ext uri="{FF2B5EF4-FFF2-40B4-BE49-F238E27FC236}">
                <a16:creationId xmlns:a16="http://schemas.microsoft.com/office/drawing/2014/main" id="{BCD25A62-CB00-FFC8-CCC0-96B10DDC6C29}"/>
              </a:ext>
            </a:extLst>
          </p:cNvPr>
          <p:cNvPicPr>
            <a:picLocks noChangeAspect="1"/>
          </p:cNvPicPr>
          <p:nvPr/>
        </p:nvPicPr>
        <p:blipFill rotWithShape="1">
          <a:blip r:embed="rId2"/>
          <a:srcRect l="9259" t="1235" r="9259"/>
          <a:stretch/>
        </p:blipFill>
        <p:spPr>
          <a:xfrm>
            <a:off x="18288" y="2057400"/>
            <a:ext cx="3486912" cy="2377440"/>
          </a:xfrm>
          <a:prstGeom prst="rect">
            <a:avLst/>
          </a:prstGeom>
          <a:noFill/>
        </p:spPr>
      </p:pic>
      <p:sp>
        <p:nvSpPr>
          <p:cNvPr id="6" name="TextBox 5">
            <a:extLst>
              <a:ext uri="{FF2B5EF4-FFF2-40B4-BE49-F238E27FC236}">
                <a16:creationId xmlns:a16="http://schemas.microsoft.com/office/drawing/2014/main" id="{0075DF30-3036-A48A-235E-7CBC4E5E7428}"/>
              </a:ext>
            </a:extLst>
          </p:cNvPr>
          <p:cNvSpPr txBox="1"/>
          <p:nvPr/>
        </p:nvSpPr>
        <p:spPr>
          <a:xfrm>
            <a:off x="481893" y="4431269"/>
            <a:ext cx="2709705" cy="738664"/>
          </a:xfrm>
          <a:prstGeom prst="rect">
            <a:avLst/>
          </a:prstGeom>
          <a:noFill/>
        </p:spPr>
        <p:txBody>
          <a:bodyPr wrap="square" rtlCol="0">
            <a:spAutoFit/>
          </a:bodyPr>
          <a:lstStyle/>
          <a:p>
            <a:r>
              <a:rPr lang="en-US" sz="1050" dirty="0">
                <a:solidFill>
                  <a:srgbClr val="182F58"/>
                </a:solidFill>
              </a:rPr>
              <a:t>Caption: While you may want to eat a burger right this second, your ego and superego step in to justify why that may not be appropriate for this situation.</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3505200" y="1280160"/>
            <a:ext cx="5410200" cy="5196840"/>
          </a:xfrm>
        </p:spPr>
        <p:txBody>
          <a:bodyPr>
            <a:normAutofit fontScale="70000" lnSpcReduction="20000"/>
          </a:bodyPr>
          <a:lstStyle/>
          <a:p>
            <a:r>
              <a:rPr lang="en-US" b="1" dirty="0"/>
              <a:t>Id</a:t>
            </a:r>
            <a:r>
              <a:rPr lang="en-US" dirty="0"/>
              <a:t>: The aspect of personality that consists of our most primitive drives or urges, including impulses for hunger, thirst, and sex</a:t>
            </a:r>
          </a:p>
          <a:p>
            <a:pPr lvl="1"/>
            <a:r>
              <a:rPr lang="en-US" dirty="0"/>
              <a:t>Present at birth</a:t>
            </a:r>
          </a:p>
          <a:p>
            <a:pPr lvl="1"/>
            <a:r>
              <a:rPr lang="en-US" dirty="0">
                <a:solidFill>
                  <a:srgbClr val="2B7799"/>
                </a:solidFill>
              </a:rPr>
              <a:t>Seeks immediate gratification</a:t>
            </a:r>
          </a:p>
          <a:p>
            <a:r>
              <a:rPr lang="en-US" b="1" dirty="0"/>
              <a:t>Ego</a:t>
            </a:r>
            <a:r>
              <a:rPr lang="en-US" dirty="0"/>
              <a:t>: The aspect of personality that represents the self or the part of one</a:t>
            </a:r>
            <a:r>
              <a:rPr lang="en-US" dirty="0">
                <a:solidFill>
                  <a:srgbClr val="182F58"/>
                </a:solidFill>
                <a:effectLst/>
                <a:latin typeface="Calibri" panose="020F0502020204030204" pitchFamily="34" charset="0"/>
              </a:rPr>
              <a:t>'</a:t>
            </a:r>
            <a:r>
              <a:rPr lang="en-US" dirty="0"/>
              <a:t>s personality that is visible to others</a:t>
            </a:r>
          </a:p>
          <a:p>
            <a:pPr lvl="1"/>
            <a:r>
              <a:rPr lang="en-US" dirty="0">
                <a:solidFill>
                  <a:srgbClr val="2B7799"/>
                </a:solidFill>
              </a:rPr>
              <a:t>Develops through interactions with others</a:t>
            </a:r>
          </a:p>
          <a:p>
            <a:pPr lvl="1"/>
            <a:r>
              <a:rPr lang="en-US" dirty="0">
                <a:solidFill>
                  <a:srgbClr val="2B7799"/>
                </a:solidFill>
              </a:rPr>
              <a:t>Rational part of personality</a:t>
            </a:r>
          </a:p>
          <a:p>
            <a:r>
              <a:rPr lang="en-US" b="1" dirty="0"/>
              <a:t>Superego</a:t>
            </a:r>
            <a:r>
              <a:rPr lang="en-US" dirty="0"/>
              <a:t>: The aspect of personality that serves as one</a:t>
            </a:r>
            <a:r>
              <a:rPr lang="en-US" dirty="0">
                <a:solidFill>
                  <a:srgbClr val="182F58"/>
                </a:solidFill>
                <a:effectLst/>
                <a:latin typeface="Calibri" panose="020F0502020204030204" pitchFamily="34" charset="0"/>
              </a:rPr>
              <a:t>'</a:t>
            </a:r>
            <a:r>
              <a:rPr lang="en-US" dirty="0"/>
              <a:t>s moral compass or conscience</a:t>
            </a:r>
          </a:p>
          <a:p>
            <a:pPr lvl="1"/>
            <a:r>
              <a:rPr lang="en-US" dirty="0">
                <a:solidFill>
                  <a:srgbClr val="2B7799"/>
                </a:solidFill>
              </a:rPr>
              <a:t>Develops through interactions with others</a:t>
            </a:r>
          </a:p>
          <a:p>
            <a:pPr lvl="1"/>
            <a:r>
              <a:rPr lang="en-US" dirty="0"/>
              <a:t>Learning the rules of right and wrong</a:t>
            </a:r>
          </a:p>
          <a:p>
            <a:pPr lvl="1"/>
            <a:r>
              <a:rPr lang="en-US" dirty="0">
                <a:solidFill>
                  <a:srgbClr val="2B7799"/>
                </a:solidFill>
              </a:rPr>
              <a:t>Strives for perfection</a:t>
            </a:r>
          </a:p>
          <a:p>
            <a:endParaRPr lang="en-US" dirty="0">
              <a:solidFill>
                <a:srgbClr val="2B7799"/>
              </a:solidFill>
            </a:endParaRPr>
          </a:p>
          <a:p>
            <a:endParaRPr lang="en-US" dirty="0">
              <a:solidFill>
                <a:srgbClr val="2B7799"/>
              </a:solidFill>
            </a:endParaRPr>
          </a:p>
        </p:txBody>
      </p:sp>
    </p:spTree>
    <p:extLst>
      <p:ext uri="{BB962C8B-B14F-4D97-AF65-F5344CB8AC3E}">
        <p14:creationId xmlns:p14="http://schemas.microsoft.com/office/powerpoint/2010/main" val="867120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The Id, Ego, And Superego</a:t>
            </a:r>
            <a:r>
              <a:rPr lang="en-US" baseline="-25000" dirty="0"/>
              <a:t>2</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The id and superego are in constant conflict because the id wants instant gratification regardless of the consequences.</a:t>
            </a:r>
          </a:p>
          <a:p>
            <a:r>
              <a:rPr lang="en-US" dirty="0"/>
              <a:t>The superego tells us that we must behave in socially acceptable ways. </a:t>
            </a:r>
          </a:p>
          <a:p>
            <a:r>
              <a:rPr lang="en-US" dirty="0"/>
              <a:t>The ego</a:t>
            </a:r>
            <a:r>
              <a:rPr lang="en-US" dirty="0">
                <a:solidFill>
                  <a:srgbClr val="182F58"/>
                </a:solidFill>
                <a:effectLst/>
                <a:latin typeface="Calibri" panose="020F0502020204030204" pitchFamily="34" charset="0"/>
              </a:rPr>
              <a:t>'</a:t>
            </a:r>
            <a:r>
              <a:rPr lang="en-US" dirty="0"/>
              <a:t>s job is to find the middle ground.</a:t>
            </a:r>
          </a:p>
          <a:p>
            <a:pPr lvl="1"/>
            <a:r>
              <a:rPr lang="en-US" dirty="0"/>
              <a:t>Imbalances in the system can lead to </a:t>
            </a:r>
            <a:r>
              <a:rPr lang="en-US" b="1" dirty="0"/>
              <a:t>neurosis</a:t>
            </a:r>
            <a:r>
              <a:rPr lang="en-US" dirty="0"/>
              <a:t> (a tendency to experience negative emotions.</a:t>
            </a:r>
          </a:p>
          <a:p>
            <a:pPr lvl="1"/>
            <a:endParaRPr lang="en-US" dirty="0">
              <a:solidFill>
                <a:srgbClr val="2B7799"/>
              </a:solidFill>
            </a:endParaRPr>
          </a:p>
          <a:p>
            <a:endParaRPr lang="en-US" dirty="0">
              <a:solidFill>
                <a:srgbClr val="2B7799"/>
              </a:solidFill>
            </a:endParaRPr>
          </a:p>
          <a:p>
            <a:endParaRPr lang="en-US" dirty="0">
              <a:solidFill>
                <a:srgbClr val="2B7799"/>
              </a:solidFill>
            </a:endParaRPr>
          </a:p>
        </p:txBody>
      </p:sp>
    </p:spTree>
    <p:extLst>
      <p:ext uri="{BB962C8B-B14F-4D97-AF65-F5344CB8AC3E}">
        <p14:creationId xmlns:p14="http://schemas.microsoft.com/office/powerpoint/2010/main" val="1269525389"/>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1862</TotalTime>
  <Words>1893</Words>
  <Application>Microsoft Office PowerPoint</Application>
  <PresentationFormat>On-screen Show (4:3)</PresentationFormat>
  <Paragraphs>142</Paragraphs>
  <Slides>26</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Calibri</vt:lpstr>
      <vt:lpstr>Aptos</vt:lpstr>
      <vt:lpstr>Century Gothic</vt:lpstr>
      <vt:lpstr>Aptos Display</vt:lpstr>
      <vt:lpstr>Office Theme</vt:lpstr>
      <vt:lpstr>1_Office Theme</vt:lpstr>
      <vt:lpstr>Lesson 11.2</vt:lpstr>
      <vt:lpstr>Sigmund Freud</vt:lpstr>
      <vt:lpstr>Levels Of Consciousness1</vt:lpstr>
      <vt:lpstr>Levels Of Consciousness2</vt:lpstr>
      <vt:lpstr>Lesson 11.2 Figure 1</vt:lpstr>
      <vt:lpstr>Psychodynamic Theory Of Personality</vt:lpstr>
      <vt:lpstr>Lesson 11.2 Figure 2</vt:lpstr>
      <vt:lpstr>The Id, Ego, And Superego1</vt:lpstr>
      <vt:lpstr>The Id, Ego, And Superego2</vt:lpstr>
      <vt:lpstr>Control By The Id, Ego, Or Superego</vt:lpstr>
      <vt:lpstr>On Your Own1</vt:lpstr>
      <vt:lpstr>Defense Mechanisms1 </vt:lpstr>
      <vt:lpstr>Defense Mechanisms2</vt:lpstr>
      <vt:lpstr>Lesson 11.2 Figure 4</vt:lpstr>
      <vt:lpstr>On Your Own2</vt:lpstr>
      <vt:lpstr>Stages Of Psychosexual Development</vt:lpstr>
      <vt:lpstr>Controversy Over Freud's Psychosexual Development Theory</vt:lpstr>
      <vt:lpstr>Oral Stage</vt:lpstr>
      <vt:lpstr>Lesson 11.2 Figure 5</vt:lpstr>
      <vt:lpstr>Anal Stage</vt:lpstr>
      <vt:lpstr>Phallic Stage</vt:lpstr>
      <vt:lpstr>Latency Period</vt:lpstr>
      <vt:lpstr>Genital Stage</vt:lpstr>
      <vt:lpstr>On Your Own3</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11.2 Freud and the Psychodynamic Perspective</dc:title>
  <dc:creator>Hawkes Learning</dc:creator>
  <cp:keywords>Psychology</cp:keywords>
  <cp:lastModifiedBy>Talissa Nahass</cp:lastModifiedBy>
  <cp:revision>180</cp:revision>
  <dcterms:created xsi:type="dcterms:W3CDTF">2013-04-26T14:43:13Z</dcterms:created>
  <dcterms:modified xsi:type="dcterms:W3CDTF">2024-07-23T21:10:49Z</dcterms:modified>
  <cp:category>Psychology</cp:category>
</cp:coreProperties>
</file>