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1"/>
  </p:notesMasterIdLst>
  <p:handoutMasterIdLst>
    <p:handoutMasterId r:id="rId22"/>
  </p:handoutMasterIdLst>
  <p:sldIdLst>
    <p:sldId id="272" r:id="rId3"/>
    <p:sldId id="273" r:id="rId4"/>
    <p:sldId id="274" r:id="rId5"/>
    <p:sldId id="275" r:id="rId6"/>
    <p:sldId id="279" r:id="rId7"/>
    <p:sldId id="276" r:id="rId8"/>
    <p:sldId id="280" r:id="rId9"/>
    <p:sldId id="281" r:id="rId10"/>
    <p:sldId id="277" r:id="rId11"/>
    <p:sldId id="278" r:id="rId12"/>
    <p:sldId id="282" r:id="rId13"/>
    <p:sldId id="283" r:id="rId14"/>
    <p:sldId id="284" r:id="rId15"/>
    <p:sldId id="288" r:id="rId16"/>
    <p:sldId id="285" r:id="rId17"/>
    <p:sldId id="286" r:id="rId18"/>
    <p:sldId id="287" r:id="rId19"/>
    <p:sldId id="318" r:id="rId20"/>
  </p:sldIdLst>
  <p:sldSz cx="9144000" cy="6858000" type="screen4x3"/>
  <p:notesSz cx="6858000" cy="9144000"/>
  <p:embeddedFontLst>
    <p:embeddedFont>
      <p:font typeface="Century Gothic" panose="020B0502020202020204" pitchFamily="34" charset="0"/>
      <p:regular r:id="rId23"/>
      <p:bold r:id="rId24"/>
      <p:italic r:id="rId25"/>
      <p:boldItalic r:id="rId26"/>
    </p:embeddedFont>
    <p:embeddedFont>
      <p:font typeface="Lato" panose="020F0502020204030203"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160AE6-B18D-46D2-AD3D-DCF548B6FA85}" v="14" dt="2024-05-29T13:43:30.925"/>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10" autoAdjust="0"/>
  </p:normalViewPr>
  <p:slideViewPr>
    <p:cSldViewPr>
      <p:cViewPr varScale="1">
        <p:scale>
          <a:sx n="52" d="100"/>
          <a:sy n="52" d="100"/>
        </p:scale>
        <p:origin x="104"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Johnston" userId="40fa64254241efc6" providerId="LiveId" clId="{36160AE6-B18D-46D2-AD3D-DCF548B6FA85}"/>
    <pc:docChg chg="undo custSel addSld delSld modSld">
      <pc:chgData name="Mark Johnston" userId="40fa64254241efc6" providerId="LiveId" clId="{36160AE6-B18D-46D2-AD3D-DCF548B6FA85}" dt="2024-05-29T13:45:37.536" v="943" actId="27636"/>
      <pc:docMkLst>
        <pc:docMk/>
      </pc:docMkLst>
      <pc:sldChg chg="del">
        <pc:chgData name="Mark Johnston" userId="40fa64254241efc6" providerId="LiveId" clId="{36160AE6-B18D-46D2-AD3D-DCF548B6FA85}" dt="2024-05-29T13:40:57.576" v="861" actId="47"/>
        <pc:sldMkLst>
          <pc:docMk/>
          <pc:sldMk cId="0" sldId="267"/>
        </pc:sldMkLst>
      </pc:sldChg>
      <pc:sldChg chg="del">
        <pc:chgData name="Mark Johnston" userId="40fa64254241efc6" providerId="LiveId" clId="{36160AE6-B18D-46D2-AD3D-DCF548B6FA85}" dt="2024-05-29T13:40:59.322" v="862" actId="47"/>
        <pc:sldMkLst>
          <pc:docMk/>
          <pc:sldMk cId="2069639696" sldId="268"/>
        </pc:sldMkLst>
      </pc:sldChg>
      <pc:sldChg chg="del">
        <pc:chgData name="Mark Johnston" userId="40fa64254241efc6" providerId="LiveId" clId="{36160AE6-B18D-46D2-AD3D-DCF548B6FA85}" dt="2024-05-29T13:41:00.329" v="863" actId="47"/>
        <pc:sldMkLst>
          <pc:docMk/>
          <pc:sldMk cId="3029162902" sldId="270"/>
        </pc:sldMkLst>
      </pc:sldChg>
      <pc:sldChg chg="del">
        <pc:chgData name="Mark Johnston" userId="40fa64254241efc6" providerId="LiveId" clId="{36160AE6-B18D-46D2-AD3D-DCF548B6FA85}" dt="2024-05-29T13:41:02.557" v="864" actId="47"/>
        <pc:sldMkLst>
          <pc:docMk/>
          <pc:sldMk cId="1933572423" sldId="271"/>
        </pc:sldMkLst>
      </pc:sldChg>
      <pc:sldChg chg="modSp mod">
        <pc:chgData name="Mark Johnston" userId="40fa64254241efc6" providerId="LiveId" clId="{36160AE6-B18D-46D2-AD3D-DCF548B6FA85}" dt="2024-05-29T13:05:24.370" v="66" actId="20577"/>
        <pc:sldMkLst>
          <pc:docMk/>
          <pc:sldMk cId="3886239831" sldId="272"/>
        </pc:sldMkLst>
        <pc:spChg chg="mod">
          <ac:chgData name="Mark Johnston" userId="40fa64254241efc6" providerId="LiveId" clId="{36160AE6-B18D-46D2-AD3D-DCF548B6FA85}" dt="2024-05-29T13:04:50.242" v="4" actId="20577"/>
          <ac:spMkLst>
            <pc:docMk/>
            <pc:sldMk cId="3886239831" sldId="272"/>
            <ac:spMk id="2" creationId="{4E7A1944-20A9-5EFC-CF5D-428D07B9FF1F}"/>
          </ac:spMkLst>
        </pc:spChg>
        <pc:spChg chg="mod">
          <ac:chgData name="Mark Johnston" userId="40fa64254241efc6" providerId="LiveId" clId="{36160AE6-B18D-46D2-AD3D-DCF548B6FA85}" dt="2024-05-29T13:05:24.370" v="66" actId="20577"/>
          <ac:spMkLst>
            <pc:docMk/>
            <pc:sldMk cId="3886239831" sldId="272"/>
            <ac:spMk id="3" creationId="{FF68ED90-5F09-E335-E8D2-4F2687C0EB59}"/>
          </ac:spMkLst>
        </pc:spChg>
      </pc:sldChg>
      <pc:sldChg chg="modSp mod">
        <pc:chgData name="Mark Johnston" userId="40fa64254241efc6" providerId="LiveId" clId="{36160AE6-B18D-46D2-AD3D-DCF548B6FA85}" dt="2024-05-29T13:17:58.828" v="165" actId="20577"/>
        <pc:sldMkLst>
          <pc:docMk/>
          <pc:sldMk cId="211473065" sldId="273"/>
        </pc:sldMkLst>
        <pc:spChg chg="mod">
          <ac:chgData name="Mark Johnston" userId="40fa64254241efc6" providerId="LiveId" clId="{36160AE6-B18D-46D2-AD3D-DCF548B6FA85}" dt="2024-05-29T13:06:19.283" v="102" actId="20577"/>
          <ac:spMkLst>
            <pc:docMk/>
            <pc:sldMk cId="211473065" sldId="273"/>
            <ac:spMk id="2" creationId="{18A33BDE-B1DE-9B51-1393-9AEE5689B40F}"/>
          </ac:spMkLst>
        </pc:spChg>
        <pc:spChg chg="mod">
          <ac:chgData name="Mark Johnston" userId="40fa64254241efc6" providerId="LiveId" clId="{36160AE6-B18D-46D2-AD3D-DCF548B6FA85}" dt="2024-05-29T13:17:58.828" v="165" actId="20577"/>
          <ac:spMkLst>
            <pc:docMk/>
            <pc:sldMk cId="211473065" sldId="273"/>
            <ac:spMk id="3" creationId="{2DB405A1-1826-9335-EF31-DDDC51BD6B9A}"/>
          </ac:spMkLst>
        </pc:spChg>
      </pc:sldChg>
      <pc:sldChg chg="modSp add mod">
        <pc:chgData name="Mark Johnston" userId="40fa64254241efc6" providerId="LiveId" clId="{36160AE6-B18D-46D2-AD3D-DCF548B6FA85}" dt="2024-05-29T13:21:12.878" v="287" actId="27636"/>
        <pc:sldMkLst>
          <pc:docMk/>
          <pc:sldMk cId="935667276" sldId="274"/>
        </pc:sldMkLst>
        <pc:spChg chg="mod">
          <ac:chgData name="Mark Johnston" userId="40fa64254241efc6" providerId="LiveId" clId="{36160AE6-B18D-46D2-AD3D-DCF548B6FA85}" dt="2024-05-29T13:18:30.304" v="177" actId="20577"/>
          <ac:spMkLst>
            <pc:docMk/>
            <pc:sldMk cId="935667276" sldId="274"/>
            <ac:spMk id="2" creationId="{18A33BDE-B1DE-9B51-1393-9AEE5689B40F}"/>
          </ac:spMkLst>
        </pc:spChg>
        <pc:spChg chg="mod">
          <ac:chgData name="Mark Johnston" userId="40fa64254241efc6" providerId="LiveId" clId="{36160AE6-B18D-46D2-AD3D-DCF548B6FA85}" dt="2024-05-29T13:21:12.878" v="287" actId="27636"/>
          <ac:spMkLst>
            <pc:docMk/>
            <pc:sldMk cId="935667276" sldId="274"/>
            <ac:spMk id="3" creationId="{2DB405A1-1826-9335-EF31-DDDC51BD6B9A}"/>
          </ac:spMkLst>
        </pc:spChg>
      </pc:sldChg>
      <pc:sldChg chg="modSp add mod">
        <pc:chgData name="Mark Johnston" userId="40fa64254241efc6" providerId="LiveId" clId="{36160AE6-B18D-46D2-AD3D-DCF548B6FA85}" dt="2024-05-29T13:21:58.618" v="312" actId="20577"/>
        <pc:sldMkLst>
          <pc:docMk/>
          <pc:sldMk cId="101381850" sldId="275"/>
        </pc:sldMkLst>
        <pc:spChg chg="mod">
          <ac:chgData name="Mark Johnston" userId="40fa64254241efc6" providerId="LiveId" clId="{36160AE6-B18D-46D2-AD3D-DCF548B6FA85}" dt="2024-05-29T13:20:52.602" v="271" actId="20577"/>
          <ac:spMkLst>
            <pc:docMk/>
            <pc:sldMk cId="101381850" sldId="275"/>
            <ac:spMk id="2" creationId="{18A33BDE-B1DE-9B51-1393-9AEE5689B40F}"/>
          </ac:spMkLst>
        </pc:spChg>
        <pc:spChg chg="mod">
          <ac:chgData name="Mark Johnston" userId="40fa64254241efc6" providerId="LiveId" clId="{36160AE6-B18D-46D2-AD3D-DCF548B6FA85}" dt="2024-05-29T13:21:58.618" v="312" actId="20577"/>
          <ac:spMkLst>
            <pc:docMk/>
            <pc:sldMk cId="101381850" sldId="275"/>
            <ac:spMk id="3" creationId="{2DB405A1-1826-9335-EF31-DDDC51BD6B9A}"/>
          </ac:spMkLst>
        </pc:spChg>
      </pc:sldChg>
      <pc:sldChg chg="modSp add mod">
        <pc:chgData name="Mark Johnston" userId="40fa64254241efc6" providerId="LiveId" clId="{36160AE6-B18D-46D2-AD3D-DCF548B6FA85}" dt="2024-05-29T13:25:35.640" v="399" actId="20577"/>
        <pc:sldMkLst>
          <pc:docMk/>
          <pc:sldMk cId="2447060319" sldId="276"/>
        </pc:sldMkLst>
        <pc:spChg chg="mod">
          <ac:chgData name="Mark Johnston" userId="40fa64254241efc6" providerId="LiveId" clId="{36160AE6-B18D-46D2-AD3D-DCF548B6FA85}" dt="2024-05-29T13:24:11.531" v="336" actId="20577"/>
          <ac:spMkLst>
            <pc:docMk/>
            <pc:sldMk cId="2447060319" sldId="276"/>
            <ac:spMk id="2" creationId="{18A33BDE-B1DE-9B51-1393-9AEE5689B40F}"/>
          </ac:spMkLst>
        </pc:spChg>
        <pc:spChg chg="mod">
          <ac:chgData name="Mark Johnston" userId="40fa64254241efc6" providerId="LiveId" clId="{36160AE6-B18D-46D2-AD3D-DCF548B6FA85}" dt="2024-05-29T13:25:35.640" v="399" actId="20577"/>
          <ac:spMkLst>
            <pc:docMk/>
            <pc:sldMk cId="2447060319" sldId="276"/>
            <ac:spMk id="3" creationId="{2DB405A1-1826-9335-EF31-DDDC51BD6B9A}"/>
          </ac:spMkLst>
        </pc:spChg>
      </pc:sldChg>
      <pc:sldChg chg="modSp add mod">
        <pc:chgData name="Mark Johnston" userId="40fa64254241efc6" providerId="LiveId" clId="{36160AE6-B18D-46D2-AD3D-DCF548B6FA85}" dt="2024-05-29T13:28:55.516" v="467" actId="27636"/>
        <pc:sldMkLst>
          <pc:docMk/>
          <pc:sldMk cId="1738689130" sldId="277"/>
        </pc:sldMkLst>
        <pc:spChg chg="mod">
          <ac:chgData name="Mark Johnston" userId="40fa64254241efc6" providerId="LiveId" clId="{36160AE6-B18D-46D2-AD3D-DCF548B6FA85}" dt="2024-05-29T13:27:33.535" v="417" actId="20577"/>
          <ac:spMkLst>
            <pc:docMk/>
            <pc:sldMk cId="1738689130" sldId="277"/>
            <ac:spMk id="2" creationId="{18A33BDE-B1DE-9B51-1393-9AEE5689B40F}"/>
          </ac:spMkLst>
        </pc:spChg>
        <pc:spChg chg="mod">
          <ac:chgData name="Mark Johnston" userId="40fa64254241efc6" providerId="LiveId" clId="{36160AE6-B18D-46D2-AD3D-DCF548B6FA85}" dt="2024-05-29T13:28:55.516" v="467" actId="27636"/>
          <ac:spMkLst>
            <pc:docMk/>
            <pc:sldMk cId="1738689130" sldId="277"/>
            <ac:spMk id="3" creationId="{2DB405A1-1826-9335-EF31-DDDC51BD6B9A}"/>
          </ac:spMkLst>
        </pc:spChg>
      </pc:sldChg>
      <pc:sldChg chg="modSp add mod">
        <pc:chgData name="Mark Johnston" userId="40fa64254241efc6" providerId="LiveId" clId="{36160AE6-B18D-46D2-AD3D-DCF548B6FA85}" dt="2024-05-29T13:31:12.550" v="557" actId="20577"/>
        <pc:sldMkLst>
          <pc:docMk/>
          <pc:sldMk cId="1402722308" sldId="278"/>
        </pc:sldMkLst>
        <pc:spChg chg="mod">
          <ac:chgData name="Mark Johnston" userId="40fa64254241efc6" providerId="LiveId" clId="{36160AE6-B18D-46D2-AD3D-DCF548B6FA85}" dt="2024-05-29T13:31:12.550" v="557" actId="20577"/>
          <ac:spMkLst>
            <pc:docMk/>
            <pc:sldMk cId="1402722308" sldId="278"/>
            <ac:spMk id="2" creationId="{18A33BDE-B1DE-9B51-1393-9AEE5689B40F}"/>
          </ac:spMkLst>
        </pc:spChg>
        <pc:spChg chg="mod">
          <ac:chgData name="Mark Johnston" userId="40fa64254241efc6" providerId="LiveId" clId="{36160AE6-B18D-46D2-AD3D-DCF548B6FA85}" dt="2024-05-29T13:30:35.036" v="552" actId="20577"/>
          <ac:spMkLst>
            <pc:docMk/>
            <pc:sldMk cId="1402722308" sldId="278"/>
            <ac:spMk id="3" creationId="{2DB405A1-1826-9335-EF31-DDDC51BD6B9A}"/>
          </ac:spMkLst>
        </pc:spChg>
      </pc:sldChg>
      <pc:sldChg chg="modSp add mod">
        <pc:chgData name="Mark Johnston" userId="40fa64254241efc6" providerId="LiveId" clId="{36160AE6-B18D-46D2-AD3D-DCF548B6FA85}" dt="2024-05-29T13:23:31.050" v="324" actId="20577"/>
        <pc:sldMkLst>
          <pc:docMk/>
          <pc:sldMk cId="1106841090" sldId="279"/>
        </pc:sldMkLst>
        <pc:spChg chg="mod">
          <ac:chgData name="Mark Johnston" userId="40fa64254241efc6" providerId="LiveId" clId="{36160AE6-B18D-46D2-AD3D-DCF548B6FA85}" dt="2024-05-29T13:23:31.050" v="324" actId="20577"/>
          <ac:spMkLst>
            <pc:docMk/>
            <pc:sldMk cId="1106841090" sldId="279"/>
            <ac:spMk id="2" creationId="{9509B2DB-2CE6-975F-9DB9-20CC546CF325}"/>
          </ac:spMkLst>
        </pc:spChg>
        <pc:spChg chg="mod">
          <ac:chgData name="Mark Johnston" userId="40fa64254241efc6" providerId="LiveId" clId="{36160AE6-B18D-46D2-AD3D-DCF548B6FA85}" dt="2024-05-29T13:23:27.394" v="323" actId="20577"/>
          <ac:spMkLst>
            <pc:docMk/>
            <pc:sldMk cId="1106841090" sldId="279"/>
            <ac:spMk id="3" creationId="{C3227152-CF6A-3AA8-CAC9-B892F0C754B0}"/>
          </ac:spMkLst>
        </pc:spChg>
      </pc:sldChg>
      <pc:sldChg chg="modSp mod">
        <pc:chgData name="Mark Johnston" userId="40fa64254241efc6" providerId="LiveId" clId="{36160AE6-B18D-46D2-AD3D-DCF548B6FA85}" dt="2024-05-29T13:25:59.956" v="400" actId="20577"/>
        <pc:sldMkLst>
          <pc:docMk/>
          <pc:sldMk cId="944403192" sldId="280"/>
        </pc:sldMkLst>
        <pc:spChg chg="mod">
          <ac:chgData name="Mark Johnston" userId="40fa64254241efc6" providerId="LiveId" clId="{36160AE6-B18D-46D2-AD3D-DCF548B6FA85}" dt="2024-05-29T13:25:59.956" v="400" actId="20577"/>
          <ac:spMkLst>
            <pc:docMk/>
            <pc:sldMk cId="944403192" sldId="280"/>
            <ac:spMk id="13314" creationId="{00000000-0000-0000-0000-000000000000}"/>
          </ac:spMkLst>
        </pc:spChg>
      </pc:sldChg>
      <pc:sldChg chg="modSp add mod">
        <pc:chgData name="Mark Johnston" userId="40fa64254241efc6" providerId="LiveId" clId="{36160AE6-B18D-46D2-AD3D-DCF548B6FA85}" dt="2024-05-29T13:27:08.557" v="408" actId="207"/>
        <pc:sldMkLst>
          <pc:docMk/>
          <pc:sldMk cId="3394863297" sldId="281"/>
        </pc:sldMkLst>
        <pc:spChg chg="mod">
          <ac:chgData name="Mark Johnston" userId="40fa64254241efc6" providerId="LiveId" clId="{36160AE6-B18D-46D2-AD3D-DCF548B6FA85}" dt="2024-05-29T13:26:53.962" v="405" actId="20577"/>
          <ac:spMkLst>
            <pc:docMk/>
            <pc:sldMk cId="3394863297" sldId="281"/>
            <ac:spMk id="2" creationId="{9509B2DB-2CE6-975F-9DB9-20CC546CF325}"/>
          </ac:spMkLst>
        </pc:spChg>
        <pc:spChg chg="mod">
          <ac:chgData name="Mark Johnston" userId="40fa64254241efc6" providerId="LiveId" clId="{36160AE6-B18D-46D2-AD3D-DCF548B6FA85}" dt="2024-05-29T13:27:08.557" v="408" actId="207"/>
          <ac:spMkLst>
            <pc:docMk/>
            <pc:sldMk cId="3394863297" sldId="281"/>
            <ac:spMk id="3" creationId="{C3227152-CF6A-3AA8-CAC9-B892F0C754B0}"/>
          </ac:spMkLst>
        </pc:spChg>
      </pc:sldChg>
      <pc:sldChg chg="modSp add mod">
        <pc:chgData name="Mark Johnston" userId="40fa64254241efc6" providerId="LiveId" clId="{36160AE6-B18D-46D2-AD3D-DCF548B6FA85}" dt="2024-05-29T13:33:19.765" v="609" actId="27636"/>
        <pc:sldMkLst>
          <pc:docMk/>
          <pc:sldMk cId="3142471582" sldId="282"/>
        </pc:sldMkLst>
        <pc:spChg chg="mod">
          <ac:chgData name="Mark Johnston" userId="40fa64254241efc6" providerId="LiveId" clId="{36160AE6-B18D-46D2-AD3D-DCF548B6FA85}" dt="2024-05-29T13:32:24.802" v="599" actId="20577"/>
          <ac:spMkLst>
            <pc:docMk/>
            <pc:sldMk cId="3142471582" sldId="282"/>
            <ac:spMk id="2" creationId="{18A33BDE-B1DE-9B51-1393-9AEE5689B40F}"/>
          </ac:spMkLst>
        </pc:spChg>
        <pc:spChg chg="mod">
          <ac:chgData name="Mark Johnston" userId="40fa64254241efc6" providerId="LiveId" clId="{36160AE6-B18D-46D2-AD3D-DCF548B6FA85}" dt="2024-05-29T13:33:19.765" v="609" actId="27636"/>
          <ac:spMkLst>
            <pc:docMk/>
            <pc:sldMk cId="3142471582" sldId="282"/>
            <ac:spMk id="3" creationId="{2DB405A1-1826-9335-EF31-DDDC51BD6B9A}"/>
          </ac:spMkLst>
        </pc:spChg>
      </pc:sldChg>
      <pc:sldChg chg="modSp add mod">
        <pc:chgData name="Mark Johnston" userId="40fa64254241efc6" providerId="LiveId" clId="{36160AE6-B18D-46D2-AD3D-DCF548B6FA85}" dt="2024-05-29T13:36:00.786" v="642" actId="947"/>
        <pc:sldMkLst>
          <pc:docMk/>
          <pc:sldMk cId="3183908019" sldId="283"/>
        </pc:sldMkLst>
        <pc:spChg chg="mod">
          <ac:chgData name="Mark Johnston" userId="40fa64254241efc6" providerId="LiveId" clId="{36160AE6-B18D-46D2-AD3D-DCF548B6FA85}" dt="2024-05-29T13:36:00.786" v="642" actId="947"/>
          <ac:spMkLst>
            <pc:docMk/>
            <pc:sldMk cId="3183908019" sldId="283"/>
            <ac:spMk id="2" creationId="{18A33BDE-B1DE-9B51-1393-9AEE5689B40F}"/>
          </ac:spMkLst>
        </pc:spChg>
        <pc:spChg chg="mod">
          <ac:chgData name="Mark Johnston" userId="40fa64254241efc6" providerId="LiveId" clId="{36160AE6-B18D-46D2-AD3D-DCF548B6FA85}" dt="2024-05-29T13:35:27.592" v="640" actId="20577"/>
          <ac:spMkLst>
            <pc:docMk/>
            <pc:sldMk cId="3183908019" sldId="283"/>
            <ac:spMk id="3" creationId="{2DB405A1-1826-9335-EF31-DDDC51BD6B9A}"/>
          </ac:spMkLst>
        </pc:spChg>
      </pc:sldChg>
      <pc:sldChg chg="modSp add mod">
        <pc:chgData name="Mark Johnston" userId="40fa64254241efc6" providerId="LiveId" clId="{36160AE6-B18D-46D2-AD3D-DCF548B6FA85}" dt="2024-05-29T13:39:03.985" v="851" actId="20577"/>
        <pc:sldMkLst>
          <pc:docMk/>
          <pc:sldMk cId="2697934267" sldId="284"/>
        </pc:sldMkLst>
        <pc:spChg chg="mod">
          <ac:chgData name="Mark Johnston" userId="40fa64254241efc6" providerId="LiveId" clId="{36160AE6-B18D-46D2-AD3D-DCF548B6FA85}" dt="2024-05-29T13:36:12.496" v="645" actId="20577"/>
          <ac:spMkLst>
            <pc:docMk/>
            <pc:sldMk cId="2697934267" sldId="284"/>
            <ac:spMk id="2" creationId="{18A33BDE-B1DE-9B51-1393-9AEE5689B40F}"/>
          </ac:spMkLst>
        </pc:spChg>
        <pc:spChg chg="mod">
          <ac:chgData name="Mark Johnston" userId="40fa64254241efc6" providerId="LiveId" clId="{36160AE6-B18D-46D2-AD3D-DCF548B6FA85}" dt="2024-05-29T13:39:03.985" v="851" actId="20577"/>
          <ac:spMkLst>
            <pc:docMk/>
            <pc:sldMk cId="2697934267" sldId="284"/>
            <ac:spMk id="3" creationId="{2DB405A1-1826-9335-EF31-DDDC51BD6B9A}"/>
          </ac:spMkLst>
        </pc:spChg>
      </pc:sldChg>
      <pc:sldChg chg="modSp add mod">
        <pc:chgData name="Mark Johnston" userId="40fa64254241efc6" providerId="LiveId" clId="{36160AE6-B18D-46D2-AD3D-DCF548B6FA85}" dt="2024-05-29T13:40:23.640" v="859" actId="20577"/>
        <pc:sldMkLst>
          <pc:docMk/>
          <pc:sldMk cId="6697696" sldId="285"/>
        </pc:sldMkLst>
        <pc:spChg chg="mod">
          <ac:chgData name="Mark Johnston" userId="40fa64254241efc6" providerId="LiveId" clId="{36160AE6-B18D-46D2-AD3D-DCF548B6FA85}" dt="2024-05-29T13:40:23.640" v="859" actId="20577"/>
          <ac:spMkLst>
            <pc:docMk/>
            <pc:sldMk cId="6697696" sldId="285"/>
            <ac:spMk id="2" creationId="{9509B2DB-2CE6-975F-9DB9-20CC546CF325}"/>
          </ac:spMkLst>
        </pc:spChg>
        <pc:spChg chg="mod">
          <ac:chgData name="Mark Johnston" userId="40fa64254241efc6" providerId="LiveId" clId="{36160AE6-B18D-46D2-AD3D-DCF548B6FA85}" dt="2024-05-29T13:40:19.246" v="858" actId="20577"/>
          <ac:spMkLst>
            <pc:docMk/>
            <pc:sldMk cId="6697696" sldId="285"/>
            <ac:spMk id="3" creationId="{C3227152-CF6A-3AA8-CAC9-B892F0C754B0}"/>
          </ac:spMkLst>
        </pc:spChg>
      </pc:sldChg>
      <pc:sldChg chg="modSp add mod">
        <pc:chgData name="Mark Johnston" userId="40fa64254241efc6" providerId="LiveId" clId="{36160AE6-B18D-46D2-AD3D-DCF548B6FA85}" dt="2024-05-29T13:42:49.038" v="918" actId="207"/>
        <pc:sldMkLst>
          <pc:docMk/>
          <pc:sldMk cId="112058526" sldId="286"/>
        </pc:sldMkLst>
        <pc:spChg chg="mod">
          <ac:chgData name="Mark Johnston" userId="40fa64254241efc6" providerId="LiveId" clId="{36160AE6-B18D-46D2-AD3D-DCF548B6FA85}" dt="2024-05-29T13:42:49.038" v="918" actId="207"/>
          <ac:spMkLst>
            <pc:docMk/>
            <pc:sldMk cId="112058526" sldId="286"/>
            <ac:spMk id="3" creationId="{3C01AC4C-482E-02BD-BADA-C2D6C8D02BC9}"/>
          </ac:spMkLst>
        </pc:spChg>
      </pc:sldChg>
      <pc:sldChg chg="modSp add mod">
        <pc:chgData name="Mark Johnston" userId="40fa64254241efc6" providerId="LiveId" clId="{36160AE6-B18D-46D2-AD3D-DCF548B6FA85}" dt="2024-05-29T13:45:37.536" v="943" actId="27636"/>
        <pc:sldMkLst>
          <pc:docMk/>
          <pc:sldMk cId="1405811311" sldId="287"/>
        </pc:sldMkLst>
        <pc:spChg chg="mod">
          <ac:chgData name="Mark Johnston" userId="40fa64254241efc6" providerId="LiveId" clId="{36160AE6-B18D-46D2-AD3D-DCF548B6FA85}" dt="2024-05-29T13:43:37.398" v="926" actId="20577"/>
          <ac:spMkLst>
            <pc:docMk/>
            <pc:sldMk cId="1405811311" sldId="287"/>
            <ac:spMk id="2" creationId="{18A33BDE-B1DE-9B51-1393-9AEE5689B40F}"/>
          </ac:spMkLst>
        </pc:spChg>
        <pc:spChg chg="mod">
          <ac:chgData name="Mark Johnston" userId="40fa64254241efc6" providerId="LiveId" clId="{36160AE6-B18D-46D2-AD3D-DCF548B6FA85}" dt="2024-05-29T13:45:37.536" v="943" actId="27636"/>
          <ac:spMkLst>
            <pc:docMk/>
            <pc:sldMk cId="1405811311" sldId="287"/>
            <ac:spMk id="3" creationId="{2DB405A1-1826-9335-EF31-DDDC51BD6B9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525152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3BB63C22-C6C0-1CB8-40B0-02255DDAEC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88730" y="310159"/>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257427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116719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187421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745152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237592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683809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672847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702180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343623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823315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831096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289664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66277376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11.3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Neo-Freudians: Adler, Erikson, Jung and Horney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Jung’s Extroversion And Introversion</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b="0" i="0" dirty="0">
                <a:effectLst/>
                <a:highlight>
                  <a:srgbClr val="FFFFFF"/>
                </a:highlight>
              </a:rPr>
              <a:t>Jung also proposed two attitudes or approaches toward life: extroversion and introversion (Jung, 1923). </a:t>
            </a:r>
          </a:p>
          <a:p>
            <a:pPr lvl="1"/>
            <a:r>
              <a:rPr lang="en-US" b="0" i="0" dirty="0">
                <a:effectLst/>
                <a:highlight>
                  <a:srgbClr val="FFFFFF"/>
                </a:highlight>
              </a:rPr>
              <a:t>If you are an extrovert, then you are a person who is energized by being around others. </a:t>
            </a:r>
          </a:p>
          <a:p>
            <a:pPr lvl="1"/>
            <a:r>
              <a:rPr lang="en-US" b="0" i="0" dirty="0">
                <a:effectLst/>
                <a:highlight>
                  <a:srgbClr val="FFFFFF"/>
                </a:highlight>
              </a:rPr>
              <a:t>If you are an introvert, your energy is derived from your inner psychic activity. </a:t>
            </a:r>
          </a:p>
          <a:p>
            <a:r>
              <a:rPr lang="en-US" b="0" i="0" dirty="0">
                <a:effectLst/>
                <a:highlight>
                  <a:srgbClr val="FFFFFF"/>
                </a:highlight>
              </a:rPr>
              <a:t>Jung believed a balance between extroversion and introversion best served the goal of self-realization.</a:t>
            </a:r>
            <a:endParaRPr lang="en-US" dirty="0"/>
          </a:p>
        </p:txBody>
      </p:sp>
    </p:spTree>
    <p:extLst>
      <p:ext uri="{BB962C8B-B14F-4D97-AF65-F5344CB8AC3E}">
        <p14:creationId xmlns:p14="http://schemas.microsoft.com/office/powerpoint/2010/main" val="1402722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Are Archetypes Genetically Based?</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85000" lnSpcReduction="20000"/>
          </a:bodyPr>
          <a:lstStyle/>
          <a:p>
            <a:r>
              <a:rPr lang="en-US" b="0" i="0" dirty="0">
                <a:effectLst/>
              </a:rPr>
              <a:t>Jung proposed that human responses to archetypes are similar to instinctual responses in animals. </a:t>
            </a:r>
          </a:p>
          <a:p>
            <a:pPr lvl="1"/>
            <a:r>
              <a:rPr lang="en-US" b="0" i="0" dirty="0">
                <a:effectLst/>
              </a:rPr>
              <a:t>One criticism of Jung is that there is no evidence that archetypes are biologically based or similar to animal instincts (Roesler, 2012). </a:t>
            </a:r>
          </a:p>
          <a:p>
            <a:pPr lvl="1"/>
            <a:r>
              <a:rPr lang="en-US" b="0" i="0" dirty="0">
                <a:effectLst/>
              </a:rPr>
              <a:t>Jung formulated his ideas about 100 years ago, and great advances have been made in the field of genetics since that time. </a:t>
            </a:r>
          </a:p>
          <a:p>
            <a:pPr lvl="1"/>
            <a:r>
              <a:rPr lang="en-US" b="0" i="0" dirty="0">
                <a:effectLst/>
              </a:rPr>
              <a:t>We've found that human babies are born with certain capacities, including the ability to acquire language. </a:t>
            </a:r>
            <a:endParaRPr lang="en-US" dirty="0"/>
          </a:p>
          <a:p>
            <a:pPr lvl="1"/>
            <a:r>
              <a:rPr lang="en-US" b="0" i="0" dirty="0">
                <a:effectLst/>
              </a:rPr>
              <a:t>We've also found that symbolic information (such as archetypes) is not encoded on the genome and that babies cannot decode symbolism, refuting the idea of a biological basis to archetypes.</a:t>
            </a:r>
            <a:endParaRPr lang="en-US" dirty="0"/>
          </a:p>
        </p:txBody>
      </p:sp>
    </p:spTree>
    <p:extLst>
      <p:ext uri="{BB962C8B-B14F-4D97-AF65-F5344CB8AC3E}">
        <p14:creationId xmlns:p14="http://schemas.microsoft.com/office/powerpoint/2010/main" val="3142471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Karen Horney</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77500" lnSpcReduction="20000"/>
          </a:bodyPr>
          <a:lstStyle/>
          <a:p>
            <a:r>
              <a:rPr lang="en-US" b="0" i="0" dirty="0">
                <a:effectLst/>
                <a:highlight>
                  <a:srgbClr val="FFFFFF"/>
                </a:highlight>
              </a:rPr>
              <a:t>Karen Horney was one of the first women trained as a Freudian psychoanalyst. </a:t>
            </a:r>
          </a:p>
          <a:p>
            <a:pPr lvl="1"/>
            <a:r>
              <a:rPr lang="en-US" b="0" i="0" dirty="0">
                <a:effectLst/>
                <a:highlight>
                  <a:srgbClr val="FFFFFF"/>
                </a:highlight>
              </a:rPr>
              <a:t>Horney believed that each individual has the potential for self-realization and that the goal of psychoanalysis should be moving toward a healthy self rather than exploring early childhood patterns of dysfunction. </a:t>
            </a:r>
          </a:p>
          <a:p>
            <a:pPr lvl="1"/>
            <a:r>
              <a:rPr lang="en-US" b="0" i="0" dirty="0">
                <a:effectLst/>
                <a:highlight>
                  <a:srgbClr val="FFFFFF"/>
                </a:highlight>
              </a:rPr>
              <a:t>Horney also disagreed with the Freudian idea that female children have penis envy and are jealous of male biological features. </a:t>
            </a:r>
          </a:p>
          <a:p>
            <a:pPr lvl="1"/>
            <a:r>
              <a:rPr lang="en-US" b="0" i="0" dirty="0">
                <a:effectLst/>
                <a:highlight>
                  <a:srgbClr val="FFFFFF"/>
                </a:highlight>
              </a:rPr>
              <a:t>According to Horney, any jealousy is most likely culturally based, due to the greater privileges that men often have, meaning that the differences between men's and women's personalities are culturally based, not biologically based. </a:t>
            </a:r>
          </a:p>
          <a:p>
            <a:pPr lvl="1"/>
            <a:r>
              <a:rPr lang="en-US" b="0" i="0" dirty="0">
                <a:effectLst/>
                <a:highlight>
                  <a:srgbClr val="FFFFFF"/>
                </a:highlight>
              </a:rPr>
              <a:t>She further suggested that males have womb envy because they cannot give birth.</a:t>
            </a:r>
            <a:endParaRPr lang="en-US" dirty="0"/>
          </a:p>
        </p:txBody>
      </p:sp>
    </p:spTree>
    <p:extLst>
      <p:ext uri="{BB962C8B-B14F-4D97-AF65-F5344CB8AC3E}">
        <p14:creationId xmlns:p14="http://schemas.microsoft.com/office/powerpoint/2010/main" val="3183908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Karen Horney</a:t>
            </a:r>
            <a:r>
              <a:rPr lang="en-US" baseline="-25000" dirty="0"/>
              <a:t>2</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b="0" i="0" dirty="0">
                <a:effectLst/>
                <a:highlight>
                  <a:srgbClr val="FFFFFF"/>
                </a:highlight>
              </a:rPr>
              <a:t>Horney's theories focused on the role of unconscious anxiety. </a:t>
            </a:r>
          </a:p>
          <a:p>
            <a:pPr lvl="1"/>
            <a:r>
              <a:rPr lang="en-US" b="0" i="0" dirty="0">
                <a:effectLst/>
                <a:highlight>
                  <a:srgbClr val="FFFFFF"/>
                </a:highlight>
              </a:rPr>
              <a:t>She suggested that normal growth can be blocked by basic anxiety stemming from needs not being met, such as childhood experiences of loneliness and/or isolation. </a:t>
            </a:r>
          </a:p>
          <a:p>
            <a:pPr lvl="1"/>
            <a:r>
              <a:rPr lang="en-US" b="0" i="0" dirty="0">
                <a:effectLst/>
                <a:highlight>
                  <a:srgbClr val="FFFFFF"/>
                </a:highlight>
              </a:rPr>
              <a:t>How do children learn to handle this anxiety? Horney suggested three styles of coping:</a:t>
            </a:r>
          </a:p>
          <a:p>
            <a:pPr lvl="2"/>
            <a:r>
              <a:rPr lang="en-US" dirty="0">
                <a:solidFill>
                  <a:srgbClr val="2B7799"/>
                </a:solidFill>
                <a:highlight>
                  <a:srgbClr val="FFFFFF"/>
                </a:highlight>
              </a:rPr>
              <a:t>Moving toward people: affiliation and dependence</a:t>
            </a:r>
          </a:p>
          <a:p>
            <a:pPr lvl="2"/>
            <a:r>
              <a:rPr lang="en-US" dirty="0">
                <a:solidFill>
                  <a:srgbClr val="2B7799"/>
                </a:solidFill>
                <a:highlight>
                  <a:srgbClr val="FFFFFF"/>
                </a:highlight>
              </a:rPr>
              <a:t>Moving against people: aggression and manipulation</a:t>
            </a:r>
          </a:p>
          <a:p>
            <a:pPr lvl="2"/>
            <a:r>
              <a:rPr lang="en-US" dirty="0">
                <a:solidFill>
                  <a:srgbClr val="2B7799"/>
                </a:solidFill>
                <a:highlight>
                  <a:srgbClr val="FFFFFF"/>
                </a:highlight>
              </a:rPr>
              <a:t>Moving away from people: detachment and isolation</a:t>
            </a:r>
            <a:endParaRPr lang="en-US" dirty="0">
              <a:solidFill>
                <a:srgbClr val="2B7799"/>
              </a:solidFill>
            </a:endParaRPr>
          </a:p>
        </p:txBody>
      </p:sp>
    </p:spTree>
    <p:extLst>
      <p:ext uri="{BB962C8B-B14F-4D97-AF65-F5344CB8AC3E}">
        <p14:creationId xmlns:p14="http://schemas.microsoft.com/office/powerpoint/2010/main" val="2697934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D9232-EA01-2FC9-5BB0-4BB531CBEA55}"/>
              </a:ext>
            </a:extLst>
          </p:cNvPr>
          <p:cNvSpPr>
            <a:spLocks noGrp="1"/>
          </p:cNvSpPr>
          <p:nvPr>
            <p:ph type="title"/>
          </p:nvPr>
        </p:nvSpPr>
        <p:spPr/>
        <p:txBody>
          <a:bodyPr/>
          <a:lstStyle/>
          <a:p>
            <a:r>
              <a:rPr lang="en-US" dirty="0"/>
              <a:t>Lesson 11.3 Figure 4</a:t>
            </a:r>
          </a:p>
        </p:txBody>
      </p:sp>
      <p:sp>
        <p:nvSpPr>
          <p:cNvPr id="3" name="Content Placeholder 2">
            <a:extLst>
              <a:ext uri="{FF2B5EF4-FFF2-40B4-BE49-F238E27FC236}">
                <a16:creationId xmlns:a16="http://schemas.microsoft.com/office/drawing/2014/main" id="{B00BC8BA-60B8-B90C-FC56-686103C66210}"/>
              </a:ext>
            </a:extLst>
          </p:cNvPr>
          <p:cNvSpPr>
            <a:spLocks noGrp="1"/>
          </p:cNvSpPr>
          <p:nvPr>
            <p:ph idx="1"/>
          </p:nvPr>
        </p:nvSpPr>
        <p:spPr>
          <a:xfrm>
            <a:off x="457200" y="5486400"/>
            <a:ext cx="8229600" cy="441960"/>
          </a:xfrm>
        </p:spPr>
        <p:txBody>
          <a:bodyPr>
            <a:normAutofit fontScale="47500" lnSpcReduction="20000"/>
          </a:bodyPr>
          <a:lstStyle/>
          <a:p>
            <a:pPr marL="0" indent="0">
              <a:buNone/>
            </a:pPr>
            <a:r>
              <a:rPr lang="en-US" dirty="0"/>
              <a:t>Caption: Karen Horney argued that the way we cope with anxiety and insecurity as children can impact our relationships and coping strategies in adulthood.</a:t>
            </a:r>
          </a:p>
        </p:txBody>
      </p:sp>
      <p:pic>
        <p:nvPicPr>
          <p:cNvPr id="4" name="Content Placeholder 6" descr="A photograph shows two young children lying in the grass; one is pointing at the sky.">
            <a:extLst>
              <a:ext uri="{FF2B5EF4-FFF2-40B4-BE49-F238E27FC236}">
                <a16:creationId xmlns:a16="http://schemas.microsoft.com/office/drawing/2014/main" id="{A8E0783F-2171-D939-8002-BE0E887E6197}"/>
              </a:ext>
            </a:extLst>
          </p:cNvPr>
          <p:cNvPicPr>
            <a:picLocks noChangeAspect="1"/>
          </p:cNvPicPr>
          <p:nvPr/>
        </p:nvPicPr>
        <p:blipFill rotWithShape="1">
          <a:blip r:embed="rId2"/>
          <a:srcRect b="1235"/>
          <a:stretch/>
        </p:blipFill>
        <p:spPr>
          <a:xfrm>
            <a:off x="824383" y="1208156"/>
            <a:ext cx="7495233" cy="4164018"/>
          </a:xfrm>
          <a:prstGeom prst="rect">
            <a:avLst/>
          </a:prstGeom>
          <a:noFill/>
        </p:spPr>
      </p:pic>
    </p:spTree>
    <p:extLst>
      <p:ext uri="{BB962C8B-B14F-4D97-AF65-F5344CB8AC3E}">
        <p14:creationId xmlns:p14="http://schemas.microsoft.com/office/powerpoint/2010/main" val="268483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3</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758441"/>
          </a:xfrm>
        </p:spPr>
        <p:txBody>
          <a:bodyPr>
            <a:normAutofit fontScale="92500" lnSpcReduction="10000"/>
          </a:bodyPr>
          <a:lstStyle/>
          <a:p>
            <a:r>
              <a:rPr lang="en-US" b="0" i="0" dirty="0">
                <a:effectLst/>
              </a:rPr>
              <a:t>What are your tendencies in dealing with anxiety? </a:t>
            </a:r>
          </a:p>
          <a:p>
            <a:endParaRPr lang="en-US" b="0" i="0" dirty="0">
              <a:effectLst/>
            </a:endParaRPr>
          </a:p>
          <a:p>
            <a:r>
              <a:rPr lang="en-US" b="0" i="0" dirty="0">
                <a:effectLst/>
              </a:rPr>
              <a:t>Do you move away from people, toward people, or against people? </a:t>
            </a:r>
          </a:p>
          <a:p>
            <a:endParaRPr lang="en-US" b="0" i="0" dirty="0">
              <a:effectLst/>
            </a:endParaRPr>
          </a:p>
          <a:p>
            <a:r>
              <a:rPr lang="en-US" b="0" i="0" dirty="0">
                <a:effectLst/>
              </a:rPr>
              <a:t>What do you think explains these tendencies?</a:t>
            </a:r>
            <a:endParaRPr lang="en-US" dirty="0"/>
          </a:p>
        </p:txBody>
      </p:sp>
    </p:spTree>
    <p:extLst>
      <p:ext uri="{BB962C8B-B14F-4D97-AF65-F5344CB8AC3E}">
        <p14:creationId xmlns:p14="http://schemas.microsoft.com/office/powerpoint/2010/main" val="6697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b="1" dirty="0"/>
              <a:t>On Your Own</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p:txBody>
          <a:bodyPr>
            <a:normAutofit fontScale="77500" lnSpcReduction="20000"/>
          </a:bodyPr>
          <a:lstStyle/>
          <a:p>
            <a:r>
              <a:rPr lang="en-US" b="0" i="0" dirty="0">
                <a:effectLst/>
                <a:latin typeface="Lato" panose="020F0502020204030203" pitchFamily="34" charset="0"/>
              </a:rPr>
              <a:t>Answer each question about the neo-Freudian theories of personality. </a:t>
            </a:r>
          </a:p>
          <a:p>
            <a:endParaRPr lang="en-US" dirty="0">
              <a:latin typeface="Lato" panose="020F0502020204030203" pitchFamily="34" charset="0"/>
            </a:endParaRPr>
          </a:p>
          <a:p>
            <a:r>
              <a:rPr lang="en-US" b="0" i="0" dirty="0">
                <a:effectLst/>
                <a:latin typeface="Lato" panose="020F0502020204030203" pitchFamily="34" charset="0"/>
              </a:rPr>
              <a:t>Which neo-Freudian psychologist came up with the concepts of introversion and extroversion?</a:t>
            </a:r>
          </a:p>
          <a:p>
            <a:pPr marL="457200" indent="-457200">
              <a:buFont typeface="Arial" panose="020B0604020202020204" pitchFamily="34" charset="0"/>
              <a:buChar char="•"/>
            </a:pPr>
            <a:r>
              <a:rPr lang="en-US" b="0" i="0" dirty="0">
                <a:effectLst/>
                <a:latin typeface="Lato" panose="020F0502020204030203" pitchFamily="34" charset="0"/>
              </a:rPr>
              <a:t>Adler, Erikson, Jung, or Horney</a:t>
            </a:r>
          </a:p>
          <a:p>
            <a:endParaRPr lang="en-US" dirty="0">
              <a:latin typeface="Lato" panose="020F0502020204030203" pitchFamily="34" charset="0"/>
            </a:endParaRPr>
          </a:p>
          <a:p>
            <a:r>
              <a:rPr lang="en-US" b="0" i="0" dirty="0">
                <a:effectLst/>
                <a:latin typeface="Lato" panose="020F0502020204030203" pitchFamily="34" charset="0"/>
              </a:rPr>
              <a:t>Which psychologist's theory best explains why Pam is bullying other children?</a:t>
            </a:r>
          </a:p>
          <a:p>
            <a:pPr marL="457200" indent="-457200">
              <a:buFont typeface="Arial" panose="020B0604020202020204" pitchFamily="34" charset="0"/>
              <a:buChar char="•"/>
            </a:pPr>
            <a:r>
              <a:rPr lang="en-US" b="0" i="0" dirty="0">
                <a:effectLst/>
                <a:latin typeface="Lato" panose="020F0502020204030203" pitchFamily="34" charset="0"/>
              </a:rPr>
              <a:t>Adler, Erikson, Jung, or Horney</a:t>
            </a:r>
          </a:p>
          <a:p>
            <a:endParaRPr lang="en-US" dirty="0">
              <a:latin typeface="Lato" panose="020F0502020204030203" pitchFamily="34" charset="0"/>
            </a:endParaRPr>
          </a:p>
          <a:p>
            <a:r>
              <a:rPr lang="en-US" b="0" i="0" dirty="0">
                <a:effectLst/>
                <a:latin typeface="Lato" panose="020F0502020204030203" pitchFamily="34" charset="0"/>
              </a:rPr>
              <a:t>Who came up with a theory that outlines a series of conflicts that explain development throughout the lifespan?</a:t>
            </a:r>
          </a:p>
          <a:p>
            <a:pPr marL="457200" indent="-457200">
              <a:buFont typeface="Arial" panose="020B0604020202020204" pitchFamily="34" charset="0"/>
              <a:buChar char="•"/>
            </a:pPr>
            <a:r>
              <a:rPr lang="en-US" b="0" i="0" dirty="0">
                <a:effectLst/>
                <a:latin typeface="Lato" panose="020F0502020204030203" pitchFamily="34" charset="0"/>
              </a:rPr>
              <a:t>Adler, Erikson, Jung, or Horney</a:t>
            </a:r>
          </a:p>
          <a:p>
            <a:endParaRPr lang="en-US" dirty="0"/>
          </a:p>
        </p:txBody>
      </p:sp>
    </p:spTree>
    <p:extLst>
      <p:ext uri="{BB962C8B-B14F-4D97-AF65-F5344CB8AC3E}">
        <p14:creationId xmlns:p14="http://schemas.microsoft.com/office/powerpoint/2010/main" val="112058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Summary</a:t>
            </a:r>
            <a:endParaRPr lang="en-US" b="1" baseline="30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10000"/>
          </a:bodyPr>
          <a:lstStyle/>
          <a:p>
            <a:r>
              <a:rPr lang="en-US" sz="2400" b="0" i="0" dirty="0">
                <a:effectLst/>
                <a:highlight>
                  <a:srgbClr val="FFFFFF"/>
                </a:highlight>
              </a:rPr>
              <a:t>The neo-Freudians were psychologists whose work followed from Freud's. They generally agreed with Freud that childhood experiences matter, but they decreased the emphasis on sex and focused more on the social environment and effects of culture on personality. </a:t>
            </a:r>
          </a:p>
          <a:p>
            <a:pPr lvl="1"/>
            <a:r>
              <a:rPr lang="en-US" sz="2400" b="0" i="0" dirty="0">
                <a:effectLst/>
                <a:highlight>
                  <a:srgbClr val="FFFFFF"/>
                </a:highlight>
              </a:rPr>
              <a:t>Some of the notable neo-Freudians are Alfred Adler, Carl Jung, Erik Erikson, and Karen Horney. </a:t>
            </a:r>
          </a:p>
          <a:p>
            <a:r>
              <a:rPr lang="en-US" sz="2400" b="0" i="0" dirty="0">
                <a:effectLst/>
                <a:highlight>
                  <a:srgbClr val="FFFFFF"/>
                </a:highlight>
              </a:rPr>
              <a:t>The neo-Freudian approaches have been criticized because they tend to be philosophical rather than based on sound scientific research. </a:t>
            </a:r>
          </a:p>
          <a:p>
            <a:r>
              <a:rPr lang="en-US" sz="2400" b="0" i="0" dirty="0">
                <a:effectLst/>
                <a:highlight>
                  <a:srgbClr val="FFFFFF"/>
                </a:highlight>
              </a:rPr>
              <a:t>In addition, as with Freud's psychoanalytic theory, the neo-Freudians based much of their theories of personality on information from their patients.</a:t>
            </a:r>
            <a:endParaRPr lang="en-US" sz="2400" dirty="0"/>
          </a:p>
        </p:txBody>
      </p:sp>
    </p:spTree>
    <p:extLst>
      <p:ext uri="{BB962C8B-B14F-4D97-AF65-F5344CB8AC3E}">
        <p14:creationId xmlns:p14="http://schemas.microsoft.com/office/powerpoint/2010/main" val="1405811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614487" y="-1066800"/>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Who Were The Neo-Freudians?</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10000"/>
          </a:bodyPr>
          <a:lstStyle/>
          <a:p>
            <a:r>
              <a:rPr lang="en-US" b="0" i="0" dirty="0">
                <a:effectLst/>
                <a:highlight>
                  <a:srgbClr val="FFFFFF"/>
                </a:highlight>
              </a:rPr>
              <a:t>Freud attracted many followers who modified his ideas to create new theories about personality. </a:t>
            </a:r>
          </a:p>
          <a:p>
            <a:r>
              <a:rPr lang="en-US" b="0" i="0" dirty="0">
                <a:effectLst/>
                <a:highlight>
                  <a:srgbClr val="FFFFFF"/>
                </a:highlight>
              </a:rPr>
              <a:t>These theorists, referred to as neo-Freudians, generally agreed with Freud that childhood experiences matter but deemphasized sex, focusing more on the social environment and effects of culture on personality. </a:t>
            </a:r>
          </a:p>
          <a:p>
            <a:r>
              <a:rPr lang="en-US" b="0" i="0" dirty="0">
                <a:effectLst/>
                <a:highlight>
                  <a:srgbClr val="FFFFFF"/>
                </a:highlight>
              </a:rPr>
              <a:t>Four notable neo-Freudians include: </a:t>
            </a:r>
          </a:p>
          <a:p>
            <a:pPr lvl="1"/>
            <a:r>
              <a:rPr lang="en-US" b="0" i="0" dirty="0">
                <a:effectLst/>
                <a:highlight>
                  <a:srgbClr val="FFFFFF"/>
                </a:highlight>
              </a:rPr>
              <a:t>Alfred Adler </a:t>
            </a:r>
          </a:p>
          <a:p>
            <a:pPr lvl="1"/>
            <a:r>
              <a:rPr lang="en-US" b="0" i="0" dirty="0">
                <a:effectLst/>
                <a:highlight>
                  <a:srgbClr val="FFFFFF"/>
                </a:highlight>
              </a:rPr>
              <a:t>Erik Erikson </a:t>
            </a:r>
          </a:p>
          <a:p>
            <a:pPr lvl="1"/>
            <a:r>
              <a:rPr lang="en-US" b="0" i="0" dirty="0">
                <a:effectLst/>
                <a:highlight>
                  <a:srgbClr val="FFFFFF"/>
                </a:highlight>
              </a:rPr>
              <a:t>Carl Jung (pronounced "Yoong") </a:t>
            </a:r>
          </a:p>
          <a:p>
            <a:pPr lvl="1"/>
            <a:r>
              <a:rPr lang="en-US" b="0" i="0" dirty="0">
                <a:effectLst/>
                <a:highlight>
                  <a:srgbClr val="FFFFFF"/>
                </a:highlight>
              </a:rPr>
              <a:t>Karen Horney (pronounced "HORN-eye")</a:t>
            </a:r>
            <a:endParaRPr lang="en-US" dirty="0"/>
          </a:p>
          <a:p>
            <a:pPr lvl="1"/>
            <a:endParaRPr lang="en-US" dirty="0">
              <a:solidFill>
                <a:srgbClr val="2B7799"/>
              </a:solidFill>
            </a:endParaRPr>
          </a:p>
        </p:txBody>
      </p:sp>
    </p:spTree>
    <p:extLst>
      <p:ext uri="{BB962C8B-B14F-4D97-AF65-F5344CB8AC3E}">
        <p14:creationId xmlns:p14="http://schemas.microsoft.com/office/powerpoint/2010/main" val="211473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Alfred Adler</a:t>
            </a:r>
          </a:p>
        </p:txBody>
      </p:sp>
      <p:pic>
        <p:nvPicPr>
          <p:cNvPr id="4" name="Content Placeholder 6" descr="An illustration shows Alfred Adler.">
            <a:extLst>
              <a:ext uri="{FF2B5EF4-FFF2-40B4-BE49-F238E27FC236}">
                <a16:creationId xmlns:a16="http://schemas.microsoft.com/office/drawing/2014/main" id="{872ED298-EC44-FF1F-C742-58455C7E267D}"/>
              </a:ext>
            </a:extLst>
          </p:cNvPr>
          <p:cNvPicPr>
            <a:picLocks noChangeAspect="1"/>
          </p:cNvPicPr>
          <p:nvPr/>
        </p:nvPicPr>
        <p:blipFill rotWithShape="1">
          <a:blip r:embed="rId2"/>
          <a:srcRect l="22222" r="21296" b="1235"/>
          <a:stretch/>
        </p:blipFill>
        <p:spPr>
          <a:xfrm>
            <a:off x="34332" y="1973580"/>
            <a:ext cx="2959354" cy="2910840"/>
          </a:xfrm>
          <a:prstGeom prst="rect">
            <a:avLst/>
          </a:prstGeom>
          <a:noFill/>
        </p:spPr>
      </p:pic>
      <p:sp>
        <p:nvSpPr>
          <p:cNvPr id="5" name="TextBox 4">
            <a:extLst>
              <a:ext uri="{FF2B5EF4-FFF2-40B4-BE49-F238E27FC236}">
                <a16:creationId xmlns:a16="http://schemas.microsoft.com/office/drawing/2014/main" id="{6E01897F-F3A0-ECE4-45EB-8568032F2587}"/>
              </a:ext>
            </a:extLst>
          </p:cNvPr>
          <p:cNvSpPr txBox="1"/>
          <p:nvPr/>
        </p:nvSpPr>
        <p:spPr>
          <a:xfrm>
            <a:off x="1066800" y="4884420"/>
            <a:ext cx="625492" cy="253916"/>
          </a:xfrm>
          <a:prstGeom prst="rect">
            <a:avLst/>
          </a:prstGeom>
          <a:noFill/>
        </p:spPr>
        <p:txBody>
          <a:bodyPr wrap="none" rtlCol="0">
            <a:spAutoFit/>
          </a:bodyPr>
          <a:lstStyle/>
          <a:p>
            <a:r>
              <a:rPr lang="en-US" sz="1050" dirty="0">
                <a:solidFill>
                  <a:srgbClr val="182F58"/>
                </a:solidFill>
              </a:rPr>
              <a:t>Figure 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2514600" y="1280160"/>
            <a:ext cx="6400800" cy="4739640"/>
          </a:xfrm>
        </p:spPr>
        <p:txBody>
          <a:bodyPr>
            <a:normAutofit fontScale="77500" lnSpcReduction="20000"/>
          </a:bodyPr>
          <a:lstStyle/>
          <a:p>
            <a:pPr algn="l"/>
            <a:r>
              <a:rPr lang="en-US" b="0" i="0" dirty="0">
                <a:effectLst/>
                <a:highlight>
                  <a:srgbClr val="FFFFFF"/>
                </a:highlight>
              </a:rPr>
              <a:t>Alfred Adler founded a school of psychology called </a:t>
            </a:r>
            <a:r>
              <a:rPr lang="en-US" b="1" i="0" dirty="0">
                <a:effectLst/>
                <a:highlight>
                  <a:srgbClr val="FFFFFF"/>
                </a:highlight>
              </a:rPr>
              <a:t>individual psychology</a:t>
            </a:r>
            <a:r>
              <a:rPr lang="en-US" b="0" i="0" dirty="0">
                <a:effectLst/>
                <a:highlight>
                  <a:srgbClr val="FFFFFF"/>
                </a:highlight>
              </a:rPr>
              <a:t>, which focuses on our drive to compensate for feelings of inferiority. </a:t>
            </a:r>
          </a:p>
          <a:p>
            <a:pPr lvl="1"/>
            <a:r>
              <a:rPr lang="en-US" b="0" i="0" dirty="0">
                <a:effectLst/>
                <a:highlight>
                  <a:srgbClr val="FFFFFF"/>
                </a:highlight>
              </a:rPr>
              <a:t>Adler (1937, 1956) proposed the concept of the inferiority complex. </a:t>
            </a:r>
          </a:p>
          <a:p>
            <a:pPr lvl="1"/>
            <a:r>
              <a:rPr lang="en-US" b="0" i="0" dirty="0">
                <a:effectLst/>
                <a:highlight>
                  <a:srgbClr val="FFFFFF"/>
                </a:highlight>
              </a:rPr>
              <a:t>An </a:t>
            </a:r>
            <a:r>
              <a:rPr lang="en-US" b="1" i="0" dirty="0">
                <a:effectLst/>
                <a:highlight>
                  <a:srgbClr val="FFFFFF"/>
                </a:highlight>
              </a:rPr>
              <a:t>inferiority complex</a:t>
            </a:r>
            <a:r>
              <a:rPr lang="en-US" b="0" i="0" dirty="0">
                <a:effectLst/>
                <a:highlight>
                  <a:srgbClr val="FFFFFF"/>
                </a:highlight>
              </a:rPr>
              <a:t> refers to a person's feelings that they lack worth and don't measure up to the standards of others or of society. </a:t>
            </a:r>
          </a:p>
          <a:p>
            <a:pPr lvl="1"/>
            <a:r>
              <a:rPr lang="en-US" b="0" i="0" dirty="0">
                <a:effectLst/>
                <a:highlight>
                  <a:srgbClr val="FFFFFF"/>
                </a:highlight>
              </a:rPr>
              <a:t>Adler proposed that we may feel inferior when we are not measuring up in the following fundamental social tasks:</a:t>
            </a:r>
          </a:p>
          <a:p>
            <a:pPr lvl="2"/>
            <a:r>
              <a:rPr lang="en-US" dirty="0">
                <a:solidFill>
                  <a:srgbClr val="2B7799"/>
                </a:solidFill>
                <a:highlight>
                  <a:srgbClr val="FFFFFF"/>
                </a:highlight>
              </a:rPr>
              <a:t>O</a:t>
            </a:r>
            <a:r>
              <a:rPr lang="en-US" b="0" i="0" dirty="0">
                <a:solidFill>
                  <a:srgbClr val="2B7799"/>
                </a:solidFill>
                <a:effectLst/>
                <a:highlight>
                  <a:srgbClr val="FFFFFF"/>
                </a:highlight>
              </a:rPr>
              <a:t>ccupational tasks (careers)</a:t>
            </a:r>
          </a:p>
          <a:p>
            <a:pPr lvl="2"/>
            <a:r>
              <a:rPr lang="en-US" b="0" i="0" dirty="0">
                <a:solidFill>
                  <a:srgbClr val="2B7799"/>
                </a:solidFill>
                <a:effectLst/>
                <a:highlight>
                  <a:srgbClr val="FFFFFF"/>
                </a:highlight>
              </a:rPr>
              <a:t>Societal tasks (friendship)</a:t>
            </a:r>
          </a:p>
          <a:p>
            <a:pPr lvl="2"/>
            <a:r>
              <a:rPr lang="en-US" dirty="0">
                <a:solidFill>
                  <a:srgbClr val="2B7799"/>
                </a:solidFill>
                <a:highlight>
                  <a:srgbClr val="FFFFFF"/>
                </a:highlight>
              </a:rPr>
              <a:t>L</a:t>
            </a:r>
            <a:r>
              <a:rPr lang="en-US" b="0" i="0" dirty="0">
                <a:solidFill>
                  <a:srgbClr val="2B7799"/>
                </a:solidFill>
                <a:effectLst/>
                <a:highlight>
                  <a:srgbClr val="FFFFFF"/>
                </a:highlight>
              </a:rPr>
              <a:t>ove tasks (finding an intimate partner for a long-term relationship)</a:t>
            </a:r>
          </a:p>
          <a:p>
            <a:pPr marL="0" indent="0">
              <a:buNone/>
            </a:pPr>
            <a:endParaRPr lang="en-US" dirty="0"/>
          </a:p>
        </p:txBody>
      </p:sp>
    </p:spTree>
    <p:extLst>
      <p:ext uri="{BB962C8B-B14F-4D97-AF65-F5344CB8AC3E}">
        <p14:creationId xmlns:p14="http://schemas.microsoft.com/office/powerpoint/2010/main" val="935667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dirty="0"/>
              <a:t>Adler’s Birth Order Theory</a:t>
            </a:r>
            <a:endParaRPr lang="en-US" b="1"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10000"/>
          </a:bodyPr>
          <a:lstStyle/>
          <a:p>
            <a:r>
              <a:rPr lang="en-US" b="0" i="0" dirty="0">
                <a:effectLst/>
                <a:highlight>
                  <a:srgbClr val="FFFFFF"/>
                </a:highlight>
              </a:rPr>
              <a:t>One of Adler's major contributions to personality psychology was the idea that our birth order shapes our personality. </a:t>
            </a:r>
          </a:p>
          <a:p>
            <a:pPr lvl="1"/>
            <a:r>
              <a:rPr lang="en-US" b="0" i="0" dirty="0">
                <a:effectLst/>
                <a:highlight>
                  <a:srgbClr val="FFFFFF"/>
                </a:highlight>
              </a:rPr>
              <a:t>He proposed that older siblings, who start out as the focus of their parents' attention but later must share that attention once a new child joins the family, compensate by becoming overachievers. </a:t>
            </a:r>
          </a:p>
          <a:p>
            <a:pPr lvl="1"/>
            <a:r>
              <a:rPr lang="en-US" b="0" i="0" dirty="0">
                <a:effectLst/>
                <a:highlight>
                  <a:srgbClr val="FFFFFF"/>
                </a:highlight>
              </a:rPr>
              <a:t>The youngest children, according to Adler, may be spoiled, leaving the middle child with the opportunity to minimize the negative dynamics of the youngest and oldest children.</a:t>
            </a:r>
            <a:endParaRPr lang="en-US" dirty="0"/>
          </a:p>
        </p:txBody>
      </p:sp>
    </p:spTree>
    <p:extLst>
      <p:ext uri="{BB962C8B-B14F-4D97-AF65-F5344CB8AC3E}">
        <p14:creationId xmlns:p14="http://schemas.microsoft.com/office/powerpoint/2010/main" val="101381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1</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3596641"/>
          </a:xfrm>
        </p:spPr>
        <p:txBody>
          <a:bodyPr/>
          <a:lstStyle/>
          <a:p>
            <a:pPr marL="457200" indent="-457200">
              <a:buFont typeface="Arial" panose="020B0604020202020204" pitchFamily="34" charset="0"/>
              <a:buChar char="•"/>
            </a:pPr>
            <a:r>
              <a:rPr lang="en-US" b="0" i="0" dirty="0">
                <a:effectLst/>
              </a:rPr>
              <a:t>How are the dynamics with your siblings? </a:t>
            </a:r>
            <a:endParaRPr lang="en-US" dirty="0"/>
          </a:p>
          <a:p>
            <a:pPr marL="457200" indent="-457200">
              <a:buFont typeface="Arial" panose="020B0604020202020204" pitchFamily="34" charset="0"/>
              <a:buChar char="•"/>
            </a:pPr>
            <a:r>
              <a:rPr lang="en-US" b="0" i="0" dirty="0">
                <a:effectLst/>
              </a:rPr>
              <a:t>Do you agree with Adler? Is the oldest sibling an overachiever? </a:t>
            </a:r>
          </a:p>
          <a:p>
            <a:pPr marL="457200" indent="-457200">
              <a:buFont typeface="Arial" panose="020B0604020202020204" pitchFamily="34" charset="0"/>
              <a:buChar char="•"/>
            </a:pPr>
            <a:r>
              <a:rPr lang="en-US" b="0" i="0" dirty="0">
                <a:effectLst/>
              </a:rPr>
              <a:t>Is the youngest child spoiled? </a:t>
            </a:r>
          </a:p>
          <a:p>
            <a:pPr marL="457200" indent="-457200">
              <a:buFont typeface="Arial" panose="020B0604020202020204" pitchFamily="34" charset="0"/>
              <a:buChar char="•"/>
            </a:pPr>
            <a:r>
              <a:rPr lang="en-US" b="0" i="0" dirty="0">
                <a:effectLst/>
              </a:rPr>
              <a:t>What about the middle child? </a:t>
            </a:r>
          </a:p>
          <a:p>
            <a:pPr marL="457200" indent="-457200">
              <a:buFont typeface="Arial" panose="020B0604020202020204" pitchFamily="34" charset="0"/>
              <a:buChar char="•"/>
            </a:pPr>
            <a:r>
              <a:rPr lang="en-US" b="0" i="0" dirty="0">
                <a:effectLst/>
              </a:rPr>
              <a:t>Do they minimize negative dynamics between the youngest and oldest sibling?</a:t>
            </a:r>
            <a:endParaRPr lang="en-US" dirty="0"/>
          </a:p>
        </p:txBody>
      </p:sp>
    </p:spTree>
    <p:extLst>
      <p:ext uri="{BB962C8B-B14F-4D97-AF65-F5344CB8AC3E}">
        <p14:creationId xmlns:p14="http://schemas.microsoft.com/office/powerpoint/2010/main" val="1106841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Erik Erikson</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b="0" i="0" dirty="0">
                <a:effectLst/>
                <a:highlight>
                  <a:srgbClr val="FFFFFF"/>
                </a:highlight>
              </a:rPr>
              <a:t>Erik Erikson's theory of psychosocial development emphasized the social relationships that are important at each stage of personality development.</a:t>
            </a:r>
          </a:p>
          <a:p>
            <a:pPr lvl="1"/>
            <a:r>
              <a:rPr lang="en-US" b="0" i="0" dirty="0">
                <a:effectLst/>
                <a:highlight>
                  <a:srgbClr val="FFFFFF"/>
                </a:highlight>
              </a:rPr>
              <a:t>Erikson identified eight stages, each of which represents a conflict or developmental task. </a:t>
            </a:r>
          </a:p>
          <a:p>
            <a:pPr lvl="1"/>
            <a:r>
              <a:rPr lang="en-US" b="0" i="0" dirty="0">
                <a:effectLst/>
                <a:highlight>
                  <a:srgbClr val="FFFFFF"/>
                </a:highlight>
              </a:rPr>
              <a:t>The development of a healthy personality and a sense of competence depends on the successful completion of each task.</a:t>
            </a:r>
            <a:r>
              <a:rPr lang="en-US" dirty="0"/>
              <a:t> </a:t>
            </a:r>
          </a:p>
        </p:txBody>
      </p:sp>
    </p:spTree>
    <p:extLst>
      <p:ext uri="{BB962C8B-B14F-4D97-AF65-F5344CB8AC3E}">
        <p14:creationId xmlns:p14="http://schemas.microsoft.com/office/powerpoint/2010/main" val="2447060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b="1" dirty="0"/>
              <a:t>Lesson 11.3 Figure 2</a:t>
            </a:r>
            <a:endParaRPr lang="en-US" sz="3200" b="1" dirty="0">
              <a:solidFill>
                <a:schemeClr val="accent1"/>
              </a:solidFill>
            </a:endParaRPr>
          </a:p>
        </p:txBody>
      </p:sp>
      <p:sp>
        <p:nvSpPr>
          <p:cNvPr id="13315" name="Rectangle 3"/>
          <p:cNvSpPr>
            <a:spLocks noGrp="1"/>
          </p:cNvSpPr>
          <p:nvPr>
            <p:ph idx="1"/>
          </p:nvPr>
        </p:nvSpPr>
        <p:spPr>
          <a:xfrm>
            <a:off x="609600" y="5638800"/>
            <a:ext cx="8229600" cy="441960"/>
          </a:xfrm>
          <a:prstGeom prst="rect">
            <a:avLst/>
          </a:prstGeom>
        </p:spPr>
        <p:txBody>
          <a:bodyPr>
            <a:normAutofit fontScale="62500" lnSpcReduction="20000"/>
          </a:bodyPr>
          <a:lstStyle/>
          <a:p>
            <a:pPr marL="0" indent="0">
              <a:buNone/>
              <a:tabLst>
                <a:tab pos="461963" algn="l"/>
              </a:tabLst>
            </a:pPr>
            <a:r>
              <a:rPr lang="en-US" i="0" dirty="0"/>
              <a:t>Caption: Erik Erikson proposed an eight-stage model of psychosocial development.</a:t>
            </a:r>
          </a:p>
        </p:txBody>
      </p:sp>
      <p:pic>
        <p:nvPicPr>
          <p:cNvPr id="2" name="Content Placeholder 6" descr="A graphic shows the different stages of psychosocial development, according to Erik Erikson.">
            <a:extLst>
              <a:ext uri="{FF2B5EF4-FFF2-40B4-BE49-F238E27FC236}">
                <a16:creationId xmlns:a16="http://schemas.microsoft.com/office/drawing/2014/main" id="{18472734-92F5-C520-C1C3-DF134E74C056}"/>
              </a:ext>
            </a:extLst>
          </p:cNvPr>
          <p:cNvPicPr>
            <a:picLocks noChangeAspect="1"/>
          </p:cNvPicPr>
          <p:nvPr/>
        </p:nvPicPr>
        <p:blipFill>
          <a:blip r:embed="rId2"/>
          <a:stretch>
            <a:fillRect/>
          </a:stretch>
        </p:blipFill>
        <p:spPr>
          <a:xfrm>
            <a:off x="596900" y="1085557"/>
            <a:ext cx="7950200" cy="4471988"/>
          </a:xfrm>
          <a:prstGeom prst="rect">
            <a:avLst/>
          </a:prstGeom>
          <a:noFill/>
        </p:spPr>
      </p:pic>
    </p:spTree>
    <p:extLst>
      <p:ext uri="{BB962C8B-B14F-4D97-AF65-F5344CB8AC3E}">
        <p14:creationId xmlns:p14="http://schemas.microsoft.com/office/powerpoint/2010/main" val="944403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3063241"/>
          </a:xfrm>
        </p:spPr>
        <p:txBody>
          <a:bodyPr/>
          <a:lstStyle/>
          <a:p>
            <a:r>
              <a:rPr lang="en-US" b="0" i="0" dirty="0">
                <a:effectLst/>
              </a:rPr>
              <a:t>What stage of Erikson's theory would you say you are in now? </a:t>
            </a:r>
          </a:p>
          <a:p>
            <a:endParaRPr lang="en-US" b="0" i="0" dirty="0">
              <a:effectLst/>
            </a:endParaRPr>
          </a:p>
          <a:p>
            <a:r>
              <a:rPr lang="en-US" b="0" i="0" dirty="0">
                <a:effectLst/>
              </a:rPr>
              <a:t>What about the previous stages? </a:t>
            </a:r>
          </a:p>
          <a:p>
            <a:endParaRPr lang="en-US" b="0" i="0" dirty="0">
              <a:effectLst/>
            </a:endParaRPr>
          </a:p>
          <a:p>
            <a:r>
              <a:rPr lang="en-US" b="0" i="0" dirty="0">
                <a:effectLst/>
              </a:rPr>
              <a:t>How have you resolved them?</a:t>
            </a:r>
            <a:endParaRPr lang="en-US" dirty="0"/>
          </a:p>
        </p:txBody>
      </p:sp>
    </p:spTree>
    <p:extLst>
      <p:ext uri="{BB962C8B-B14F-4D97-AF65-F5344CB8AC3E}">
        <p14:creationId xmlns:p14="http://schemas.microsoft.com/office/powerpoint/2010/main" val="3394863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Carl Jung</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152400" y="1143000"/>
            <a:ext cx="6553200" cy="4876800"/>
          </a:xfrm>
        </p:spPr>
        <p:txBody>
          <a:bodyPr>
            <a:normAutofit fontScale="77500" lnSpcReduction="20000"/>
          </a:bodyPr>
          <a:lstStyle/>
          <a:p>
            <a:r>
              <a:rPr lang="en-US" b="0" i="0" dirty="0">
                <a:effectLst/>
                <a:highlight>
                  <a:srgbClr val="FFFFFF"/>
                </a:highlight>
              </a:rPr>
              <a:t>Carl Jung focused on </a:t>
            </a:r>
            <a:r>
              <a:rPr lang="en-US" b="1" i="0" dirty="0">
                <a:effectLst/>
                <a:highlight>
                  <a:srgbClr val="FFFFFF"/>
                </a:highlight>
              </a:rPr>
              <a:t>analytical psychology</a:t>
            </a:r>
            <a:r>
              <a:rPr lang="en-US" b="0" i="0" dirty="0">
                <a:effectLst/>
                <a:highlight>
                  <a:srgbClr val="FFFFFF"/>
                </a:highlight>
              </a:rPr>
              <a:t>, which emphasizes balancing opposing forces of conscious and unconscious thought and experience within one's personality. </a:t>
            </a:r>
          </a:p>
          <a:p>
            <a:pPr lvl="1"/>
            <a:r>
              <a:rPr lang="en-US" b="0" i="0" dirty="0">
                <a:effectLst/>
                <a:highlight>
                  <a:srgbClr val="FFFFFF"/>
                </a:highlight>
              </a:rPr>
              <a:t>According to Jung, this work is a continuous learning process—mainly occurring in the second half of life—of becoming aware of unconscious elements and integrating them into consciousness. </a:t>
            </a:r>
          </a:p>
          <a:p>
            <a:r>
              <a:rPr lang="en-US" b="0" i="0" dirty="0">
                <a:effectLst/>
                <a:highlight>
                  <a:srgbClr val="FFFFFF"/>
                </a:highlight>
              </a:rPr>
              <a:t>The </a:t>
            </a:r>
            <a:r>
              <a:rPr lang="en-US" b="1" i="0" dirty="0">
                <a:effectLst/>
                <a:highlight>
                  <a:srgbClr val="FFFFFF"/>
                </a:highlight>
              </a:rPr>
              <a:t>collective unconscious</a:t>
            </a:r>
            <a:r>
              <a:rPr lang="en-US" b="0" i="0" dirty="0">
                <a:effectLst/>
                <a:highlight>
                  <a:srgbClr val="FFFFFF"/>
                </a:highlight>
              </a:rPr>
              <a:t> is a universal version of the personal unconscious, holding mental patterns, or memory traces, which are common to all of us (Jung, 1928). </a:t>
            </a:r>
          </a:p>
          <a:p>
            <a:r>
              <a:rPr lang="en-US" b="0" i="0" dirty="0">
                <a:effectLst/>
                <a:highlight>
                  <a:srgbClr val="FFFFFF"/>
                </a:highlight>
              </a:rPr>
              <a:t>Jung believed in </a:t>
            </a:r>
            <a:r>
              <a:rPr lang="en-US" b="1" i="0" dirty="0">
                <a:effectLst/>
                <a:highlight>
                  <a:srgbClr val="FFFFFF"/>
                </a:highlight>
              </a:rPr>
              <a:t>archetypes</a:t>
            </a:r>
            <a:r>
              <a:rPr lang="en-US" b="0" i="0" dirty="0">
                <a:effectLst/>
                <a:highlight>
                  <a:srgbClr val="FFFFFF"/>
                </a:highlight>
              </a:rPr>
              <a:t>, which are universal themes in cultures expressed through literature, art, and drama. </a:t>
            </a:r>
            <a:endParaRPr lang="en-US" dirty="0"/>
          </a:p>
          <a:p>
            <a:pPr lvl="1"/>
            <a:endParaRPr lang="en-US" dirty="0">
              <a:solidFill>
                <a:srgbClr val="2B7799"/>
              </a:solidFill>
            </a:endParaRPr>
          </a:p>
        </p:txBody>
      </p:sp>
      <p:pic>
        <p:nvPicPr>
          <p:cNvPr id="4" name="Content Placeholder 6" descr="A photograph shows Carl Jung.">
            <a:extLst>
              <a:ext uri="{FF2B5EF4-FFF2-40B4-BE49-F238E27FC236}">
                <a16:creationId xmlns:a16="http://schemas.microsoft.com/office/drawing/2014/main" id="{1A493AB8-3080-4570-157C-C983B00FBD39}"/>
              </a:ext>
            </a:extLst>
          </p:cNvPr>
          <p:cNvPicPr>
            <a:picLocks noChangeAspect="1"/>
          </p:cNvPicPr>
          <p:nvPr/>
        </p:nvPicPr>
        <p:blipFill rotWithShape="1">
          <a:blip r:embed="rId2"/>
          <a:srcRect l="31482" r="32407" b="1235"/>
          <a:stretch/>
        </p:blipFill>
        <p:spPr>
          <a:xfrm>
            <a:off x="6755272" y="1752600"/>
            <a:ext cx="1941576" cy="2987040"/>
          </a:xfrm>
          <a:prstGeom prst="rect">
            <a:avLst/>
          </a:prstGeom>
          <a:noFill/>
        </p:spPr>
      </p:pic>
      <p:sp>
        <p:nvSpPr>
          <p:cNvPr id="5" name="TextBox 4">
            <a:extLst>
              <a:ext uri="{FF2B5EF4-FFF2-40B4-BE49-F238E27FC236}">
                <a16:creationId xmlns:a16="http://schemas.microsoft.com/office/drawing/2014/main" id="{8F4D7D58-8AC4-9A2E-BEB8-14DDE8D59B22}"/>
              </a:ext>
            </a:extLst>
          </p:cNvPr>
          <p:cNvSpPr txBox="1"/>
          <p:nvPr/>
        </p:nvSpPr>
        <p:spPr>
          <a:xfrm>
            <a:off x="7413314" y="4739640"/>
            <a:ext cx="625492" cy="253916"/>
          </a:xfrm>
          <a:prstGeom prst="rect">
            <a:avLst/>
          </a:prstGeom>
          <a:noFill/>
        </p:spPr>
        <p:txBody>
          <a:bodyPr wrap="none" rtlCol="0">
            <a:spAutoFit/>
          </a:bodyPr>
          <a:lstStyle/>
          <a:p>
            <a:r>
              <a:rPr lang="en-US" sz="1050" dirty="0">
                <a:solidFill>
                  <a:srgbClr val="182F58"/>
                </a:solidFill>
              </a:rPr>
              <a:t>Figure 3</a:t>
            </a:r>
          </a:p>
        </p:txBody>
      </p:sp>
    </p:spTree>
    <p:extLst>
      <p:ext uri="{BB962C8B-B14F-4D97-AF65-F5344CB8AC3E}">
        <p14:creationId xmlns:p14="http://schemas.microsoft.com/office/powerpoint/2010/main" val="173868913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1609</TotalTime>
  <Words>1193</Words>
  <Application>Microsoft Office PowerPoint</Application>
  <PresentationFormat>On-screen Show (4:3)</PresentationFormat>
  <Paragraphs>97</Paragraphs>
  <Slides>18</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Calibri</vt:lpstr>
      <vt:lpstr>Aptos</vt:lpstr>
      <vt:lpstr>Century Gothic</vt:lpstr>
      <vt:lpstr>Lato</vt:lpstr>
      <vt:lpstr>Aptos Display</vt:lpstr>
      <vt:lpstr>Office Theme</vt:lpstr>
      <vt:lpstr>1_Office Theme</vt:lpstr>
      <vt:lpstr>Lesson 11.3</vt:lpstr>
      <vt:lpstr>Who Were The Neo-Freudians?</vt:lpstr>
      <vt:lpstr>Alfred Adler</vt:lpstr>
      <vt:lpstr>Adler’s Birth Order Theory</vt:lpstr>
      <vt:lpstr>Reflection Question1</vt:lpstr>
      <vt:lpstr>Erik Erikson</vt:lpstr>
      <vt:lpstr>Lesson 11.3 Figure 2</vt:lpstr>
      <vt:lpstr>Reflection Question2</vt:lpstr>
      <vt:lpstr>Carl Jung</vt:lpstr>
      <vt:lpstr>Jung’s Extroversion And Introversion</vt:lpstr>
      <vt:lpstr>Are Archetypes Genetically Based?</vt:lpstr>
      <vt:lpstr>Karen Horney1</vt:lpstr>
      <vt:lpstr>Karen Horney2</vt:lpstr>
      <vt:lpstr>Lesson 11.3 Figure 4</vt:lpstr>
      <vt:lpstr>Reflection Question3</vt:lpstr>
      <vt:lpstr>On Your Own</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11.3 Neo-Freudians: Adler, Erikson, Jung and Horney</dc:title>
  <dc:creator>Hawkes Learning</dc:creator>
  <cp:keywords>Psychology</cp:keywords>
  <cp:lastModifiedBy>Talissa Nahass</cp:lastModifiedBy>
  <cp:revision>181</cp:revision>
  <dcterms:created xsi:type="dcterms:W3CDTF">2013-04-26T14:43:13Z</dcterms:created>
  <dcterms:modified xsi:type="dcterms:W3CDTF">2024-07-23T21:11:35Z</dcterms:modified>
  <cp:category>Psychology</cp:category>
</cp:coreProperties>
</file>