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8"/>
  </p:notesMasterIdLst>
  <p:handoutMasterIdLst>
    <p:handoutMasterId r:id="rId29"/>
  </p:handoutMasterIdLst>
  <p:sldIdLst>
    <p:sldId id="272" r:id="rId3"/>
    <p:sldId id="273" r:id="rId4"/>
    <p:sldId id="274" r:id="rId5"/>
    <p:sldId id="275" r:id="rId6"/>
    <p:sldId id="279" r:id="rId7"/>
    <p:sldId id="276" r:id="rId8"/>
    <p:sldId id="283" r:id="rId9"/>
    <p:sldId id="277" r:id="rId10"/>
    <p:sldId id="284" r:id="rId11"/>
    <p:sldId id="280" r:id="rId12"/>
    <p:sldId id="286" r:id="rId13"/>
    <p:sldId id="285" r:id="rId14"/>
    <p:sldId id="281" r:id="rId15"/>
    <p:sldId id="282" r:id="rId16"/>
    <p:sldId id="293" r:id="rId17"/>
    <p:sldId id="287" r:id="rId18"/>
    <p:sldId id="288" r:id="rId19"/>
    <p:sldId id="278" r:id="rId20"/>
    <p:sldId id="267" r:id="rId21"/>
    <p:sldId id="289" r:id="rId22"/>
    <p:sldId id="294" r:id="rId23"/>
    <p:sldId id="290" r:id="rId24"/>
    <p:sldId id="291" r:id="rId25"/>
    <p:sldId id="292" r:id="rId26"/>
    <p:sldId id="318" r:id="rId27"/>
  </p:sldIdLst>
  <p:sldSz cx="9144000" cy="6858000" type="screen4x3"/>
  <p:notesSz cx="6858000" cy="9144000"/>
  <p:embeddedFontLst>
    <p:embeddedFont>
      <p:font typeface="Century Gothic" panose="020B050202020202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A5450-9F8E-4AB0-8E4B-BD399F6F9DDA}" v="48" dt="2024-05-29T15:31:49.09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52" d="100"/>
          <a:sy n="52" d="100"/>
        </p:scale>
        <p:origin x="104" y="52"/>
      </p:cViewPr>
      <p:guideLst>
        <p:guide orient="horz" pos="2160"/>
        <p:guide pos="2880"/>
      </p:guideLst>
    </p:cSldViewPr>
  </p:slideViewPr>
  <p:outlineViewPr>
    <p:cViewPr>
      <p:scale>
        <a:sx n="33" d="100"/>
        <a:sy n="33" d="100"/>
      </p:scale>
      <p:origin x="0" y="-159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ohnston" userId="40fa64254241efc6" providerId="LiveId" clId="{D2AA5450-9F8E-4AB0-8E4B-BD399F6F9DDA}"/>
    <pc:docChg chg="undo custSel addSld delSld modSld">
      <pc:chgData name="Mark Johnston" userId="40fa64254241efc6" providerId="LiveId" clId="{D2AA5450-9F8E-4AB0-8E4B-BD399F6F9DDA}" dt="2024-05-29T15:32:37.708" v="1068" actId="47"/>
      <pc:docMkLst>
        <pc:docMk/>
      </pc:docMkLst>
      <pc:sldChg chg="modSp mod">
        <pc:chgData name="Mark Johnston" userId="40fa64254241efc6" providerId="LiveId" clId="{D2AA5450-9F8E-4AB0-8E4B-BD399F6F9DDA}" dt="2024-05-29T15:06:41.631" v="749" actId="15"/>
        <pc:sldMkLst>
          <pc:docMk/>
          <pc:sldMk cId="0" sldId="267"/>
        </pc:sldMkLst>
        <pc:spChg chg="mod">
          <ac:chgData name="Mark Johnston" userId="40fa64254241efc6" providerId="LiveId" clId="{D2AA5450-9F8E-4AB0-8E4B-BD399F6F9DDA}" dt="2024-05-29T15:05:52.416" v="741" actId="20577"/>
          <ac:spMkLst>
            <pc:docMk/>
            <pc:sldMk cId="0" sldId="267"/>
            <ac:spMk id="13314" creationId="{00000000-0000-0000-0000-000000000000}"/>
          </ac:spMkLst>
        </pc:spChg>
        <pc:spChg chg="mod">
          <ac:chgData name="Mark Johnston" userId="40fa64254241efc6" providerId="LiveId" clId="{D2AA5450-9F8E-4AB0-8E4B-BD399F6F9DDA}" dt="2024-05-29T15:06:41.631" v="749" actId="15"/>
          <ac:spMkLst>
            <pc:docMk/>
            <pc:sldMk cId="0" sldId="267"/>
            <ac:spMk id="13315" creationId="{00000000-0000-0000-0000-000000000000}"/>
          </ac:spMkLst>
        </pc:spChg>
      </pc:sldChg>
      <pc:sldChg chg="del">
        <pc:chgData name="Mark Johnston" userId="40fa64254241efc6" providerId="LiveId" clId="{D2AA5450-9F8E-4AB0-8E4B-BD399F6F9DDA}" dt="2024-05-29T15:32:35.280" v="1066" actId="47"/>
        <pc:sldMkLst>
          <pc:docMk/>
          <pc:sldMk cId="2069639696" sldId="268"/>
        </pc:sldMkLst>
      </pc:sldChg>
      <pc:sldChg chg="del">
        <pc:chgData name="Mark Johnston" userId="40fa64254241efc6" providerId="LiveId" clId="{D2AA5450-9F8E-4AB0-8E4B-BD399F6F9DDA}" dt="2024-05-29T15:32:36.536" v="1067" actId="47"/>
        <pc:sldMkLst>
          <pc:docMk/>
          <pc:sldMk cId="3029162902" sldId="270"/>
        </pc:sldMkLst>
      </pc:sldChg>
      <pc:sldChg chg="del">
        <pc:chgData name="Mark Johnston" userId="40fa64254241efc6" providerId="LiveId" clId="{D2AA5450-9F8E-4AB0-8E4B-BD399F6F9DDA}" dt="2024-05-29T15:32:37.708" v="1068" actId="47"/>
        <pc:sldMkLst>
          <pc:docMk/>
          <pc:sldMk cId="1933572423" sldId="271"/>
        </pc:sldMkLst>
      </pc:sldChg>
      <pc:sldChg chg="modSp mod">
        <pc:chgData name="Mark Johnston" userId="40fa64254241efc6" providerId="LiveId" clId="{D2AA5450-9F8E-4AB0-8E4B-BD399F6F9DDA}" dt="2024-05-29T14:26:07.236" v="32" actId="20577"/>
        <pc:sldMkLst>
          <pc:docMk/>
          <pc:sldMk cId="3886239831" sldId="272"/>
        </pc:sldMkLst>
        <pc:spChg chg="mod">
          <ac:chgData name="Mark Johnston" userId="40fa64254241efc6" providerId="LiveId" clId="{D2AA5450-9F8E-4AB0-8E4B-BD399F6F9DDA}" dt="2024-05-29T14:25:50.691" v="4" actId="20577"/>
          <ac:spMkLst>
            <pc:docMk/>
            <pc:sldMk cId="3886239831" sldId="272"/>
            <ac:spMk id="2" creationId="{4E7A1944-20A9-5EFC-CF5D-428D07B9FF1F}"/>
          </ac:spMkLst>
        </pc:spChg>
        <pc:spChg chg="mod">
          <ac:chgData name="Mark Johnston" userId="40fa64254241efc6" providerId="LiveId" clId="{D2AA5450-9F8E-4AB0-8E4B-BD399F6F9DDA}" dt="2024-05-29T14:26:07.236" v="32" actId="20577"/>
          <ac:spMkLst>
            <pc:docMk/>
            <pc:sldMk cId="3886239831" sldId="272"/>
            <ac:spMk id="3" creationId="{FF68ED90-5F09-E335-E8D2-4F2687C0EB59}"/>
          </ac:spMkLst>
        </pc:spChg>
      </pc:sldChg>
      <pc:sldChg chg="modSp mod">
        <pc:chgData name="Mark Johnston" userId="40fa64254241efc6" providerId="LiveId" clId="{D2AA5450-9F8E-4AB0-8E4B-BD399F6F9DDA}" dt="2024-05-29T14:27:24.755" v="88" actId="15"/>
        <pc:sldMkLst>
          <pc:docMk/>
          <pc:sldMk cId="211473065" sldId="273"/>
        </pc:sldMkLst>
        <pc:spChg chg="mod">
          <ac:chgData name="Mark Johnston" userId="40fa64254241efc6" providerId="LiveId" clId="{D2AA5450-9F8E-4AB0-8E4B-BD399F6F9DDA}" dt="2024-05-29T14:26:49.886" v="83" actId="20577"/>
          <ac:spMkLst>
            <pc:docMk/>
            <pc:sldMk cId="211473065" sldId="273"/>
            <ac:spMk id="2" creationId="{18A33BDE-B1DE-9B51-1393-9AEE5689B40F}"/>
          </ac:spMkLst>
        </pc:spChg>
        <pc:spChg chg="mod">
          <ac:chgData name="Mark Johnston" userId="40fa64254241efc6" providerId="LiveId" clId="{D2AA5450-9F8E-4AB0-8E4B-BD399F6F9DDA}" dt="2024-05-29T14:27:24.755" v="88" actId="15"/>
          <ac:spMkLst>
            <pc:docMk/>
            <pc:sldMk cId="211473065" sldId="273"/>
            <ac:spMk id="3" creationId="{2DB405A1-1826-9335-EF31-DDDC51BD6B9A}"/>
          </ac:spMkLst>
        </pc:spChg>
      </pc:sldChg>
      <pc:sldChg chg="modSp add mod">
        <pc:chgData name="Mark Johnston" userId="40fa64254241efc6" providerId="LiveId" clId="{D2AA5450-9F8E-4AB0-8E4B-BD399F6F9DDA}" dt="2024-05-29T14:29:48.130" v="120" actId="15"/>
        <pc:sldMkLst>
          <pc:docMk/>
          <pc:sldMk cId="767100249" sldId="274"/>
        </pc:sldMkLst>
        <pc:spChg chg="mod">
          <ac:chgData name="Mark Johnston" userId="40fa64254241efc6" providerId="LiveId" clId="{D2AA5450-9F8E-4AB0-8E4B-BD399F6F9DDA}" dt="2024-05-29T14:29:08.300" v="114" actId="20577"/>
          <ac:spMkLst>
            <pc:docMk/>
            <pc:sldMk cId="767100249" sldId="274"/>
            <ac:spMk id="2" creationId="{18A33BDE-B1DE-9B51-1393-9AEE5689B40F}"/>
          </ac:spMkLst>
        </pc:spChg>
        <pc:spChg chg="mod">
          <ac:chgData name="Mark Johnston" userId="40fa64254241efc6" providerId="LiveId" clId="{D2AA5450-9F8E-4AB0-8E4B-BD399F6F9DDA}" dt="2024-05-29T14:29:48.130" v="120" actId="15"/>
          <ac:spMkLst>
            <pc:docMk/>
            <pc:sldMk cId="767100249" sldId="274"/>
            <ac:spMk id="3" creationId="{2DB405A1-1826-9335-EF31-DDDC51BD6B9A}"/>
          </ac:spMkLst>
        </pc:spChg>
      </pc:sldChg>
      <pc:sldChg chg="modSp add mod">
        <pc:chgData name="Mark Johnston" userId="40fa64254241efc6" providerId="LiveId" clId="{D2AA5450-9F8E-4AB0-8E4B-BD399F6F9DDA}" dt="2024-05-29T14:31:50.311" v="157" actId="27636"/>
        <pc:sldMkLst>
          <pc:docMk/>
          <pc:sldMk cId="3300343992" sldId="275"/>
        </pc:sldMkLst>
        <pc:spChg chg="mod">
          <ac:chgData name="Mark Johnston" userId="40fa64254241efc6" providerId="LiveId" clId="{D2AA5450-9F8E-4AB0-8E4B-BD399F6F9DDA}" dt="2024-05-29T14:30:29.083" v="145" actId="20577"/>
          <ac:spMkLst>
            <pc:docMk/>
            <pc:sldMk cId="3300343992" sldId="275"/>
            <ac:spMk id="2" creationId="{18A33BDE-B1DE-9B51-1393-9AEE5689B40F}"/>
          </ac:spMkLst>
        </pc:spChg>
        <pc:spChg chg="mod">
          <ac:chgData name="Mark Johnston" userId="40fa64254241efc6" providerId="LiveId" clId="{D2AA5450-9F8E-4AB0-8E4B-BD399F6F9DDA}" dt="2024-05-29T14:31:50.311" v="157" actId="27636"/>
          <ac:spMkLst>
            <pc:docMk/>
            <pc:sldMk cId="3300343992" sldId="275"/>
            <ac:spMk id="3" creationId="{2DB405A1-1826-9335-EF31-DDDC51BD6B9A}"/>
          </ac:spMkLst>
        </pc:spChg>
      </pc:sldChg>
      <pc:sldChg chg="modSp add mod">
        <pc:chgData name="Mark Johnston" userId="40fa64254241efc6" providerId="LiveId" clId="{D2AA5450-9F8E-4AB0-8E4B-BD399F6F9DDA}" dt="2024-05-29T14:37:38.095" v="282" actId="20577"/>
        <pc:sldMkLst>
          <pc:docMk/>
          <pc:sldMk cId="2654278262" sldId="276"/>
        </pc:sldMkLst>
        <pc:spChg chg="mod">
          <ac:chgData name="Mark Johnston" userId="40fa64254241efc6" providerId="LiveId" clId="{D2AA5450-9F8E-4AB0-8E4B-BD399F6F9DDA}" dt="2024-05-29T14:32:56.891" v="195" actId="20577"/>
          <ac:spMkLst>
            <pc:docMk/>
            <pc:sldMk cId="2654278262" sldId="276"/>
            <ac:spMk id="2" creationId="{18A33BDE-B1DE-9B51-1393-9AEE5689B40F}"/>
          </ac:spMkLst>
        </pc:spChg>
        <pc:spChg chg="mod">
          <ac:chgData name="Mark Johnston" userId="40fa64254241efc6" providerId="LiveId" clId="{D2AA5450-9F8E-4AB0-8E4B-BD399F6F9DDA}" dt="2024-05-29T14:37:38.095" v="282" actId="20577"/>
          <ac:spMkLst>
            <pc:docMk/>
            <pc:sldMk cId="2654278262" sldId="276"/>
            <ac:spMk id="3" creationId="{2DB405A1-1826-9335-EF31-DDDC51BD6B9A}"/>
          </ac:spMkLst>
        </pc:spChg>
      </pc:sldChg>
      <pc:sldChg chg="modSp add mod">
        <pc:chgData name="Mark Johnston" userId="40fa64254241efc6" providerId="LiveId" clId="{D2AA5450-9F8E-4AB0-8E4B-BD399F6F9DDA}" dt="2024-05-29T14:40:45.014" v="330" actId="27636"/>
        <pc:sldMkLst>
          <pc:docMk/>
          <pc:sldMk cId="2110032159" sldId="277"/>
        </pc:sldMkLst>
        <pc:spChg chg="mod">
          <ac:chgData name="Mark Johnston" userId="40fa64254241efc6" providerId="LiveId" clId="{D2AA5450-9F8E-4AB0-8E4B-BD399F6F9DDA}" dt="2024-05-29T14:39:14.793" v="308" actId="313"/>
          <ac:spMkLst>
            <pc:docMk/>
            <pc:sldMk cId="2110032159" sldId="277"/>
            <ac:spMk id="2" creationId="{18A33BDE-B1DE-9B51-1393-9AEE5689B40F}"/>
          </ac:spMkLst>
        </pc:spChg>
        <pc:spChg chg="mod">
          <ac:chgData name="Mark Johnston" userId="40fa64254241efc6" providerId="LiveId" clId="{D2AA5450-9F8E-4AB0-8E4B-BD399F6F9DDA}" dt="2024-05-29T14:40:45.014" v="330" actId="27636"/>
          <ac:spMkLst>
            <pc:docMk/>
            <pc:sldMk cId="2110032159" sldId="277"/>
            <ac:spMk id="3" creationId="{2DB405A1-1826-9335-EF31-DDDC51BD6B9A}"/>
          </ac:spMkLst>
        </pc:spChg>
      </pc:sldChg>
      <pc:sldChg chg="modSp add mod">
        <pc:chgData name="Mark Johnston" userId="40fa64254241efc6" providerId="LiveId" clId="{D2AA5450-9F8E-4AB0-8E4B-BD399F6F9DDA}" dt="2024-05-29T15:04:27.106" v="726" actId="27636"/>
        <pc:sldMkLst>
          <pc:docMk/>
          <pc:sldMk cId="648089458" sldId="278"/>
        </pc:sldMkLst>
        <pc:spChg chg="mod">
          <ac:chgData name="Mark Johnston" userId="40fa64254241efc6" providerId="LiveId" clId="{D2AA5450-9F8E-4AB0-8E4B-BD399F6F9DDA}" dt="2024-05-29T15:03:20.918" v="711" actId="404"/>
          <ac:spMkLst>
            <pc:docMk/>
            <pc:sldMk cId="648089458" sldId="278"/>
            <ac:spMk id="2" creationId="{18A33BDE-B1DE-9B51-1393-9AEE5689B40F}"/>
          </ac:spMkLst>
        </pc:spChg>
        <pc:spChg chg="mod">
          <ac:chgData name="Mark Johnston" userId="40fa64254241efc6" providerId="LiveId" clId="{D2AA5450-9F8E-4AB0-8E4B-BD399F6F9DDA}" dt="2024-05-29T15:04:27.106" v="726" actId="27636"/>
          <ac:spMkLst>
            <pc:docMk/>
            <pc:sldMk cId="648089458" sldId="278"/>
            <ac:spMk id="3" creationId="{2DB405A1-1826-9335-EF31-DDDC51BD6B9A}"/>
          </ac:spMkLst>
        </pc:spChg>
      </pc:sldChg>
      <pc:sldChg chg="modSp add mod">
        <pc:chgData name="Mark Johnston" userId="40fa64254241efc6" providerId="LiveId" clId="{D2AA5450-9F8E-4AB0-8E4B-BD399F6F9DDA}" dt="2024-05-29T14:32:29.672" v="159" actId="20577"/>
        <pc:sldMkLst>
          <pc:docMk/>
          <pc:sldMk cId="447744359" sldId="279"/>
        </pc:sldMkLst>
        <pc:spChg chg="mod">
          <ac:chgData name="Mark Johnston" userId="40fa64254241efc6" providerId="LiveId" clId="{D2AA5450-9F8E-4AB0-8E4B-BD399F6F9DDA}" dt="2024-05-29T14:32:29.672" v="159" actId="20577"/>
          <ac:spMkLst>
            <pc:docMk/>
            <pc:sldMk cId="447744359" sldId="279"/>
            <ac:spMk id="13314" creationId="{00000000-0000-0000-0000-000000000000}"/>
          </ac:spMkLst>
        </pc:spChg>
      </pc:sldChg>
      <pc:sldChg chg="modSp add mod">
        <pc:chgData name="Mark Johnston" userId="40fa64254241efc6" providerId="LiveId" clId="{D2AA5450-9F8E-4AB0-8E4B-BD399F6F9DDA}" dt="2024-05-29T14:51:15.558" v="569" actId="27636"/>
        <pc:sldMkLst>
          <pc:docMk/>
          <pc:sldMk cId="2467991890" sldId="280"/>
        </pc:sldMkLst>
        <pc:spChg chg="mod">
          <ac:chgData name="Mark Johnston" userId="40fa64254241efc6" providerId="LiveId" clId="{D2AA5450-9F8E-4AB0-8E4B-BD399F6F9DDA}" dt="2024-05-29T14:51:03.033" v="566" actId="947"/>
          <ac:spMkLst>
            <pc:docMk/>
            <pc:sldMk cId="2467991890" sldId="280"/>
            <ac:spMk id="2" creationId="{18A33BDE-B1DE-9B51-1393-9AEE5689B40F}"/>
          </ac:spMkLst>
        </pc:spChg>
        <pc:spChg chg="mod">
          <ac:chgData name="Mark Johnston" userId="40fa64254241efc6" providerId="LiveId" clId="{D2AA5450-9F8E-4AB0-8E4B-BD399F6F9DDA}" dt="2024-05-29T14:51:15.558" v="569" actId="27636"/>
          <ac:spMkLst>
            <pc:docMk/>
            <pc:sldMk cId="2467991890" sldId="280"/>
            <ac:spMk id="3" creationId="{2DB405A1-1826-9335-EF31-DDDC51BD6B9A}"/>
          </ac:spMkLst>
        </pc:spChg>
      </pc:sldChg>
      <pc:sldChg chg="modSp add mod">
        <pc:chgData name="Mark Johnston" userId="40fa64254241efc6" providerId="LiveId" clId="{D2AA5450-9F8E-4AB0-8E4B-BD399F6F9DDA}" dt="2024-05-29T14:53:52.088" v="606" actId="20577"/>
        <pc:sldMkLst>
          <pc:docMk/>
          <pc:sldMk cId="3171639772" sldId="281"/>
        </pc:sldMkLst>
        <pc:spChg chg="mod">
          <ac:chgData name="Mark Johnston" userId="40fa64254241efc6" providerId="LiveId" clId="{D2AA5450-9F8E-4AB0-8E4B-BD399F6F9DDA}" dt="2024-05-29T14:52:02.399" v="586" actId="20577"/>
          <ac:spMkLst>
            <pc:docMk/>
            <pc:sldMk cId="3171639772" sldId="281"/>
            <ac:spMk id="2" creationId="{18A33BDE-B1DE-9B51-1393-9AEE5689B40F}"/>
          </ac:spMkLst>
        </pc:spChg>
        <pc:spChg chg="mod">
          <ac:chgData name="Mark Johnston" userId="40fa64254241efc6" providerId="LiveId" clId="{D2AA5450-9F8E-4AB0-8E4B-BD399F6F9DDA}" dt="2024-05-29T14:53:52.088" v="606" actId="20577"/>
          <ac:spMkLst>
            <pc:docMk/>
            <pc:sldMk cId="3171639772" sldId="281"/>
            <ac:spMk id="3" creationId="{2DB405A1-1826-9335-EF31-DDDC51BD6B9A}"/>
          </ac:spMkLst>
        </pc:spChg>
      </pc:sldChg>
      <pc:sldChg chg="modSp add mod">
        <pc:chgData name="Mark Johnston" userId="40fa64254241efc6" providerId="LiveId" clId="{D2AA5450-9F8E-4AB0-8E4B-BD399F6F9DDA}" dt="2024-05-29T14:58:02.791" v="664" actId="20577"/>
        <pc:sldMkLst>
          <pc:docMk/>
          <pc:sldMk cId="279335431" sldId="282"/>
        </pc:sldMkLst>
        <pc:spChg chg="mod">
          <ac:chgData name="Mark Johnston" userId="40fa64254241efc6" providerId="LiveId" clId="{D2AA5450-9F8E-4AB0-8E4B-BD399F6F9DDA}" dt="2024-05-29T14:58:02.791" v="664" actId="20577"/>
          <ac:spMkLst>
            <pc:docMk/>
            <pc:sldMk cId="279335431" sldId="282"/>
            <ac:spMk id="2" creationId="{18A33BDE-B1DE-9B51-1393-9AEE5689B40F}"/>
          </ac:spMkLst>
        </pc:spChg>
        <pc:spChg chg="mod">
          <ac:chgData name="Mark Johnston" userId="40fa64254241efc6" providerId="LiveId" clId="{D2AA5450-9F8E-4AB0-8E4B-BD399F6F9DDA}" dt="2024-05-29T14:56:03.546" v="637" actId="27636"/>
          <ac:spMkLst>
            <pc:docMk/>
            <pc:sldMk cId="279335431" sldId="282"/>
            <ac:spMk id="3" creationId="{2DB405A1-1826-9335-EF31-DDDC51BD6B9A}"/>
          </ac:spMkLst>
        </pc:spChg>
      </pc:sldChg>
      <pc:sldChg chg="modSp add mod">
        <pc:chgData name="Mark Johnston" userId="40fa64254241efc6" providerId="LiveId" clId="{D2AA5450-9F8E-4AB0-8E4B-BD399F6F9DDA}" dt="2024-05-29T14:41:15.366" v="332" actId="20577"/>
        <pc:sldMkLst>
          <pc:docMk/>
          <pc:sldMk cId="1459289228" sldId="283"/>
        </pc:sldMkLst>
        <pc:spChg chg="mod">
          <ac:chgData name="Mark Johnston" userId="40fa64254241efc6" providerId="LiveId" clId="{D2AA5450-9F8E-4AB0-8E4B-BD399F6F9DDA}" dt="2024-05-29T14:41:15.366" v="332" actId="20577"/>
          <ac:spMkLst>
            <pc:docMk/>
            <pc:sldMk cId="1459289228" sldId="283"/>
            <ac:spMk id="13314" creationId="{00000000-0000-0000-0000-000000000000}"/>
          </ac:spMkLst>
        </pc:spChg>
      </pc:sldChg>
      <pc:sldChg chg="modSp add mod">
        <pc:chgData name="Mark Johnston" userId="40fa64254241efc6" providerId="LiveId" clId="{D2AA5450-9F8E-4AB0-8E4B-BD399F6F9DDA}" dt="2024-05-29T14:45:55.557" v="510" actId="2711"/>
        <pc:sldMkLst>
          <pc:docMk/>
          <pc:sldMk cId="3832839036" sldId="284"/>
        </pc:sldMkLst>
        <pc:spChg chg="mod">
          <ac:chgData name="Mark Johnston" userId="40fa64254241efc6" providerId="LiveId" clId="{D2AA5450-9F8E-4AB0-8E4B-BD399F6F9DDA}" dt="2024-05-29T14:45:55.557" v="510" actId="2711"/>
          <ac:spMkLst>
            <pc:docMk/>
            <pc:sldMk cId="3832839036" sldId="284"/>
            <ac:spMk id="3" creationId="{3C01AC4C-482E-02BD-BADA-C2D6C8D02BC9}"/>
          </ac:spMkLst>
        </pc:spChg>
      </pc:sldChg>
      <pc:sldChg chg="modSp add mod">
        <pc:chgData name="Mark Johnston" userId="40fa64254241efc6" providerId="LiveId" clId="{D2AA5450-9F8E-4AB0-8E4B-BD399F6F9DDA}" dt="2024-05-29T14:49:44.240" v="556" actId="20577"/>
        <pc:sldMkLst>
          <pc:docMk/>
          <pc:sldMk cId="952039752" sldId="285"/>
        </pc:sldMkLst>
        <pc:spChg chg="mod">
          <ac:chgData name="Mark Johnston" userId="40fa64254241efc6" providerId="LiveId" clId="{D2AA5450-9F8E-4AB0-8E4B-BD399F6F9DDA}" dt="2024-05-29T14:49:32.871" v="553" actId="20577"/>
          <ac:spMkLst>
            <pc:docMk/>
            <pc:sldMk cId="952039752" sldId="285"/>
            <ac:spMk id="2" creationId="{9509B2DB-2CE6-975F-9DB9-20CC546CF325}"/>
          </ac:spMkLst>
        </pc:spChg>
        <pc:spChg chg="mod">
          <ac:chgData name="Mark Johnston" userId="40fa64254241efc6" providerId="LiveId" clId="{D2AA5450-9F8E-4AB0-8E4B-BD399F6F9DDA}" dt="2024-05-29T14:49:44.240" v="556" actId="20577"/>
          <ac:spMkLst>
            <pc:docMk/>
            <pc:sldMk cId="952039752" sldId="285"/>
            <ac:spMk id="3" creationId="{C3227152-CF6A-3AA8-CAC9-B892F0C754B0}"/>
          </ac:spMkLst>
        </pc:spChg>
      </pc:sldChg>
      <pc:sldChg chg="modSp add mod">
        <pc:chgData name="Mark Johnston" userId="40fa64254241efc6" providerId="LiveId" clId="{D2AA5450-9F8E-4AB0-8E4B-BD399F6F9DDA}" dt="2024-05-29T14:51:32.714" v="572" actId="14"/>
        <pc:sldMkLst>
          <pc:docMk/>
          <pc:sldMk cId="1137824875" sldId="286"/>
        </pc:sldMkLst>
        <pc:spChg chg="mod">
          <ac:chgData name="Mark Johnston" userId="40fa64254241efc6" providerId="LiveId" clId="{D2AA5450-9F8E-4AB0-8E4B-BD399F6F9DDA}" dt="2024-05-29T14:51:32.714" v="572" actId="14"/>
          <ac:spMkLst>
            <pc:docMk/>
            <pc:sldMk cId="1137824875" sldId="286"/>
            <ac:spMk id="3" creationId="{2DB405A1-1826-9335-EF31-DDDC51BD6B9A}"/>
          </ac:spMkLst>
        </pc:spChg>
      </pc:sldChg>
      <pc:sldChg chg="modSp add mod">
        <pc:chgData name="Mark Johnston" userId="40fa64254241efc6" providerId="LiveId" clId="{D2AA5450-9F8E-4AB0-8E4B-BD399F6F9DDA}" dt="2024-05-29T14:57:57.650" v="663" actId="20577"/>
        <pc:sldMkLst>
          <pc:docMk/>
          <pc:sldMk cId="625598275" sldId="287"/>
        </pc:sldMkLst>
        <pc:spChg chg="mod">
          <ac:chgData name="Mark Johnston" userId="40fa64254241efc6" providerId="LiveId" clId="{D2AA5450-9F8E-4AB0-8E4B-BD399F6F9DDA}" dt="2024-05-29T14:57:57.650" v="663" actId="20577"/>
          <ac:spMkLst>
            <pc:docMk/>
            <pc:sldMk cId="625598275" sldId="287"/>
            <ac:spMk id="2" creationId="{18A33BDE-B1DE-9B51-1393-9AEE5689B40F}"/>
          </ac:spMkLst>
        </pc:spChg>
        <pc:spChg chg="mod">
          <ac:chgData name="Mark Johnston" userId="40fa64254241efc6" providerId="LiveId" clId="{D2AA5450-9F8E-4AB0-8E4B-BD399F6F9DDA}" dt="2024-05-29T14:57:34.559" v="653" actId="15"/>
          <ac:spMkLst>
            <pc:docMk/>
            <pc:sldMk cId="625598275" sldId="287"/>
            <ac:spMk id="3" creationId="{2DB405A1-1826-9335-EF31-DDDC51BD6B9A}"/>
          </ac:spMkLst>
        </pc:spChg>
      </pc:sldChg>
      <pc:sldChg chg="addSp delSp modSp add mod">
        <pc:chgData name="Mark Johnston" userId="40fa64254241efc6" providerId="LiveId" clId="{D2AA5450-9F8E-4AB0-8E4B-BD399F6F9DDA}" dt="2024-05-29T15:02:02.181" v="705" actId="403"/>
        <pc:sldMkLst>
          <pc:docMk/>
          <pc:sldMk cId="2895172603" sldId="288"/>
        </pc:sldMkLst>
        <pc:spChg chg="add del mod">
          <ac:chgData name="Mark Johnston" userId="40fa64254241efc6" providerId="LiveId" clId="{D2AA5450-9F8E-4AB0-8E4B-BD399F6F9DDA}" dt="2024-05-29T15:02:02.181" v="705" actId="403"/>
          <ac:spMkLst>
            <pc:docMk/>
            <pc:sldMk cId="2895172603" sldId="288"/>
            <ac:spMk id="3" creationId="{3C01AC4C-482E-02BD-BADA-C2D6C8D02BC9}"/>
          </ac:spMkLst>
        </pc:spChg>
        <pc:spChg chg="add mod">
          <ac:chgData name="Mark Johnston" userId="40fa64254241efc6" providerId="LiveId" clId="{D2AA5450-9F8E-4AB0-8E4B-BD399F6F9DDA}" dt="2024-05-29T14:58:48.732" v="667"/>
          <ac:spMkLst>
            <pc:docMk/>
            <pc:sldMk cId="2895172603" sldId="288"/>
            <ac:spMk id="4" creationId="{6A3A0487-A412-447D-69E0-C9CAFABE2434}"/>
          </ac:spMkLst>
        </pc:spChg>
        <pc:spChg chg="add mod">
          <ac:chgData name="Mark Johnston" userId="40fa64254241efc6" providerId="LiveId" clId="{D2AA5450-9F8E-4AB0-8E4B-BD399F6F9DDA}" dt="2024-05-29T14:59:51.638" v="679"/>
          <ac:spMkLst>
            <pc:docMk/>
            <pc:sldMk cId="2895172603" sldId="288"/>
            <ac:spMk id="5" creationId="{11B0BABE-8160-2706-6E0A-89978A3E903D}"/>
          </ac:spMkLst>
        </pc:spChg>
        <pc:spChg chg="add">
          <ac:chgData name="Mark Johnston" userId="40fa64254241efc6" providerId="LiveId" clId="{D2AA5450-9F8E-4AB0-8E4B-BD399F6F9DDA}" dt="2024-05-29T15:00:18.100" v="682"/>
          <ac:spMkLst>
            <pc:docMk/>
            <pc:sldMk cId="2895172603" sldId="288"/>
            <ac:spMk id="6" creationId="{356EDFA4-BFB9-35F4-2CDB-7D3AD5B0D3A5}"/>
          </ac:spMkLst>
        </pc:spChg>
        <pc:spChg chg="add">
          <ac:chgData name="Mark Johnston" userId="40fa64254241efc6" providerId="LiveId" clId="{D2AA5450-9F8E-4AB0-8E4B-BD399F6F9DDA}" dt="2024-05-29T15:00:23.198" v="683"/>
          <ac:spMkLst>
            <pc:docMk/>
            <pc:sldMk cId="2895172603" sldId="288"/>
            <ac:spMk id="7" creationId="{58F9FC94-545D-4A92-3E8A-C31B0F412D8E}"/>
          </ac:spMkLst>
        </pc:spChg>
      </pc:sldChg>
      <pc:sldChg chg="addSp modSp add mod">
        <pc:chgData name="Mark Johnston" userId="40fa64254241efc6" providerId="LiveId" clId="{D2AA5450-9F8E-4AB0-8E4B-BD399F6F9DDA}" dt="2024-05-29T15:26:03.985" v="887" actId="27636"/>
        <pc:sldMkLst>
          <pc:docMk/>
          <pc:sldMk cId="1993964854" sldId="289"/>
        </pc:sldMkLst>
        <pc:spChg chg="add">
          <ac:chgData name="Mark Johnston" userId="40fa64254241efc6" providerId="LiveId" clId="{D2AA5450-9F8E-4AB0-8E4B-BD399F6F9DDA}" dt="2024-05-29T15:09:07.505" v="778"/>
          <ac:spMkLst>
            <pc:docMk/>
            <pc:sldMk cId="1993964854" sldId="289"/>
            <ac:spMk id="2" creationId="{02389837-E07F-88EF-769B-2271BC2BBF68}"/>
          </ac:spMkLst>
        </pc:spChg>
        <pc:spChg chg="add">
          <ac:chgData name="Mark Johnston" userId="40fa64254241efc6" providerId="LiveId" clId="{D2AA5450-9F8E-4AB0-8E4B-BD399F6F9DDA}" dt="2024-05-29T15:09:18.421" v="779"/>
          <ac:spMkLst>
            <pc:docMk/>
            <pc:sldMk cId="1993964854" sldId="289"/>
            <ac:spMk id="3" creationId="{ACAEB05B-383B-5F2A-9115-77AD1A840D83}"/>
          </ac:spMkLst>
        </pc:spChg>
        <pc:spChg chg="add">
          <ac:chgData name="Mark Johnston" userId="40fa64254241efc6" providerId="LiveId" clId="{D2AA5450-9F8E-4AB0-8E4B-BD399F6F9DDA}" dt="2024-05-29T15:09:29.771" v="780"/>
          <ac:spMkLst>
            <pc:docMk/>
            <pc:sldMk cId="1993964854" sldId="289"/>
            <ac:spMk id="4" creationId="{7D58DC5C-8DF1-3705-66AA-DB535F1039E7}"/>
          </ac:spMkLst>
        </pc:spChg>
        <pc:spChg chg="add">
          <ac:chgData name="Mark Johnston" userId="40fa64254241efc6" providerId="LiveId" clId="{D2AA5450-9F8E-4AB0-8E4B-BD399F6F9DDA}" dt="2024-05-29T15:09:48.991" v="781"/>
          <ac:spMkLst>
            <pc:docMk/>
            <pc:sldMk cId="1993964854" sldId="289"/>
            <ac:spMk id="5" creationId="{28FA6550-D898-693A-92F2-06F72580B5DF}"/>
          </ac:spMkLst>
        </pc:spChg>
        <pc:spChg chg="add">
          <ac:chgData name="Mark Johnston" userId="40fa64254241efc6" providerId="LiveId" clId="{D2AA5450-9F8E-4AB0-8E4B-BD399F6F9DDA}" dt="2024-05-29T15:21:54.440" v="787"/>
          <ac:spMkLst>
            <pc:docMk/>
            <pc:sldMk cId="1993964854" sldId="289"/>
            <ac:spMk id="6" creationId="{E63EA6D4-B456-CE9E-3D1B-550D59F8284A}"/>
          </ac:spMkLst>
        </pc:spChg>
        <pc:spChg chg="add">
          <ac:chgData name="Mark Johnston" userId="40fa64254241efc6" providerId="LiveId" clId="{D2AA5450-9F8E-4AB0-8E4B-BD399F6F9DDA}" dt="2024-05-29T15:22:09.209" v="788"/>
          <ac:spMkLst>
            <pc:docMk/>
            <pc:sldMk cId="1993964854" sldId="289"/>
            <ac:spMk id="7" creationId="{F38706B5-F827-70FB-A6B5-D660E86B5C73}"/>
          </ac:spMkLst>
        </pc:spChg>
        <pc:spChg chg="add">
          <ac:chgData name="Mark Johnston" userId="40fa64254241efc6" providerId="LiveId" clId="{D2AA5450-9F8E-4AB0-8E4B-BD399F6F9DDA}" dt="2024-05-29T15:24:31.061" v="853"/>
          <ac:spMkLst>
            <pc:docMk/>
            <pc:sldMk cId="1993964854" sldId="289"/>
            <ac:spMk id="8" creationId="{082313C9-6A7B-8377-AF60-6F975877089A}"/>
          </ac:spMkLst>
        </pc:spChg>
        <pc:spChg chg="mod">
          <ac:chgData name="Mark Johnston" userId="40fa64254241efc6" providerId="LiveId" clId="{D2AA5450-9F8E-4AB0-8E4B-BD399F6F9DDA}" dt="2024-05-29T15:07:39.458" v="771" actId="20577"/>
          <ac:spMkLst>
            <pc:docMk/>
            <pc:sldMk cId="1993964854" sldId="289"/>
            <ac:spMk id="13314" creationId="{00000000-0000-0000-0000-000000000000}"/>
          </ac:spMkLst>
        </pc:spChg>
        <pc:spChg chg="mod">
          <ac:chgData name="Mark Johnston" userId="40fa64254241efc6" providerId="LiveId" clId="{D2AA5450-9F8E-4AB0-8E4B-BD399F6F9DDA}" dt="2024-05-29T15:26:03.985" v="887" actId="27636"/>
          <ac:spMkLst>
            <pc:docMk/>
            <pc:sldMk cId="1993964854" sldId="289"/>
            <ac:spMk id="13315" creationId="{00000000-0000-0000-0000-000000000000}"/>
          </ac:spMkLst>
        </pc:spChg>
      </pc:sldChg>
      <pc:sldChg chg="modSp add del mod">
        <pc:chgData name="Mark Johnston" userId="40fa64254241efc6" providerId="LiveId" clId="{D2AA5450-9F8E-4AB0-8E4B-BD399F6F9DDA}" dt="2024-05-29T15:27:49.497" v="954" actId="47"/>
        <pc:sldMkLst>
          <pc:docMk/>
          <pc:sldMk cId="388195808" sldId="290"/>
        </pc:sldMkLst>
        <pc:spChg chg="mod">
          <ac:chgData name="Mark Johnston" userId="40fa64254241efc6" providerId="LiveId" clId="{D2AA5450-9F8E-4AB0-8E4B-BD399F6F9DDA}" dt="2024-05-29T15:27:05.787" v="930" actId="20577"/>
          <ac:spMkLst>
            <pc:docMk/>
            <pc:sldMk cId="388195808" sldId="290"/>
            <ac:spMk id="13314" creationId="{00000000-0000-0000-0000-000000000000}"/>
          </ac:spMkLst>
        </pc:spChg>
        <pc:spChg chg="mod">
          <ac:chgData name="Mark Johnston" userId="40fa64254241efc6" providerId="LiveId" clId="{D2AA5450-9F8E-4AB0-8E4B-BD399F6F9DDA}" dt="2024-05-29T15:27:44.488" v="953"/>
          <ac:spMkLst>
            <pc:docMk/>
            <pc:sldMk cId="388195808" sldId="290"/>
            <ac:spMk id="13315" creationId="{00000000-0000-0000-0000-000000000000}"/>
          </ac:spMkLst>
        </pc:spChg>
      </pc:sldChg>
      <pc:sldChg chg="modSp add mod">
        <pc:chgData name="Mark Johnston" userId="40fa64254241efc6" providerId="LiveId" clId="{D2AA5450-9F8E-4AB0-8E4B-BD399F6F9DDA}" dt="2024-05-29T15:29:40.406" v="1031" actId="20577"/>
        <pc:sldMkLst>
          <pc:docMk/>
          <pc:sldMk cId="2132146377" sldId="290"/>
        </pc:sldMkLst>
        <pc:spChg chg="mod">
          <ac:chgData name="Mark Johnston" userId="40fa64254241efc6" providerId="LiveId" clId="{D2AA5450-9F8E-4AB0-8E4B-BD399F6F9DDA}" dt="2024-05-29T15:29:40.406" v="1031" actId="20577"/>
          <ac:spMkLst>
            <pc:docMk/>
            <pc:sldMk cId="2132146377" sldId="290"/>
            <ac:spMk id="2" creationId="{18A33BDE-B1DE-9B51-1393-9AEE5689B40F}"/>
          </ac:spMkLst>
        </pc:spChg>
        <pc:spChg chg="mod">
          <ac:chgData name="Mark Johnston" userId="40fa64254241efc6" providerId="LiveId" clId="{D2AA5450-9F8E-4AB0-8E4B-BD399F6F9DDA}" dt="2024-05-29T15:29:26.738" v="1011" actId="27636"/>
          <ac:spMkLst>
            <pc:docMk/>
            <pc:sldMk cId="2132146377" sldId="290"/>
            <ac:spMk id="3" creationId="{2DB405A1-1826-9335-EF31-DDDC51BD6B9A}"/>
          </ac:spMkLst>
        </pc:spChg>
      </pc:sldChg>
      <pc:sldChg chg="modSp add mod">
        <pc:chgData name="Mark Johnston" userId="40fa64254241efc6" providerId="LiveId" clId="{D2AA5450-9F8E-4AB0-8E4B-BD399F6F9DDA}" dt="2024-05-29T15:32:01.919" v="1060" actId="27636"/>
        <pc:sldMkLst>
          <pc:docMk/>
          <pc:sldMk cId="4082991185" sldId="291"/>
        </pc:sldMkLst>
        <pc:spChg chg="mod">
          <ac:chgData name="Mark Johnston" userId="40fa64254241efc6" providerId="LiveId" clId="{D2AA5450-9F8E-4AB0-8E4B-BD399F6F9DDA}" dt="2024-05-29T15:31:40.200" v="1055" actId="947"/>
          <ac:spMkLst>
            <pc:docMk/>
            <pc:sldMk cId="4082991185" sldId="291"/>
            <ac:spMk id="2" creationId="{18A33BDE-B1DE-9B51-1393-9AEE5689B40F}"/>
          </ac:spMkLst>
        </pc:spChg>
        <pc:spChg chg="mod">
          <ac:chgData name="Mark Johnston" userId="40fa64254241efc6" providerId="LiveId" clId="{D2AA5450-9F8E-4AB0-8E4B-BD399F6F9DDA}" dt="2024-05-29T15:32:01.919" v="1060" actId="27636"/>
          <ac:spMkLst>
            <pc:docMk/>
            <pc:sldMk cId="4082991185" sldId="291"/>
            <ac:spMk id="3" creationId="{2DB405A1-1826-9335-EF31-DDDC51BD6B9A}"/>
          </ac:spMkLst>
        </pc:spChg>
      </pc:sldChg>
      <pc:sldChg chg="modSp add mod">
        <pc:chgData name="Mark Johnston" userId="40fa64254241efc6" providerId="LiveId" clId="{D2AA5450-9F8E-4AB0-8E4B-BD399F6F9DDA}" dt="2024-05-29T15:32:26.224" v="1065" actId="14"/>
        <pc:sldMkLst>
          <pc:docMk/>
          <pc:sldMk cId="4061721701" sldId="292"/>
        </pc:sldMkLst>
        <pc:spChg chg="mod">
          <ac:chgData name="Mark Johnston" userId="40fa64254241efc6" providerId="LiveId" clId="{D2AA5450-9F8E-4AB0-8E4B-BD399F6F9DDA}" dt="2024-05-29T15:31:56.195" v="1058" actId="20577"/>
          <ac:spMkLst>
            <pc:docMk/>
            <pc:sldMk cId="4061721701" sldId="292"/>
            <ac:spMk id="2" creationId="{18A33BDE-B1DE-9B51-1393-9AEE5689B40F}"/>
          </ac:spMkLst>
        </pc:spChg>
        <pc:spChg chg="mod">
          <ac:chgData name="Mark Johnston" userId="40fa64254241efc6" providerId="LiveId" clId="{D2AA5450-9F8E-4AB0-8E4B-BD399F6F9DDA}" dt="2024-05-29T15:32:26.224" v="1065" actId="14"/>
          <ac:spMkLst>
            <pc:docMk/>
            <pc:sldMk cId="4061721701" sldId="292"/>
            <ac:spMk id="3" creationId="{2DB405A1-1826-9335-EF31-DDDC51BD6B9A}"/>
          </ac:spMkLst>
        </pc:spChg>
      </pc:sldChg>
    </pc:docChg>
  </pc:docChgLst>
  <pc:docChgLst>
    <pc:chgData name="Mark Johnston" userId="40fa64254241efc6" providerId="LiveId" clId="{6F744D25-3DA1-4615-B2E8-DCF21EAC19C4}"/>
    <pc:docChg chg="modSld">
      <pc:chgData name="Mark Johnston" userId="40fa64254241efc6" providerId="LiveId" clId="{6F744D25-3DA1-4615-B2E8-DCF21EAC19C4}" dt="2024-05-29T17:57:50.722" v="1" actId="20577"/>
      <pc:docMkLst>
        <pc:docMk/>
      </pc:docMkLst>
      <pc:sldChg chg="modSp mod">
        <pc:chgData name="Mark Johnston" userId="40fa64254241efc6" providerId="LiveId" clId="{6F744D25-3DA1-4615-B2E8-DCF21EAC19C4}" dt="2024-05-29T17:57:50.722" v="1" actId="20577"/>
        <pc:sldMkLst>
          <pc:docMk/>
          <pc:sldMk cId="4061721701" sldId="292"/>
        </pc:sldMkLst>
        <pc:spChg chg="mod">
          <ac:chgData name="Mark Johnston" userId="40fa64254241efc6" providerId="LiveId" clId="{6F744D25-3DA1-4615-B2E8-DCF21EAC19C4}" dt="2024-05-29T17:57:50.722" v="1" actId="20577"/>
          <ac:spMkLst>
            <pc:docMk/>
            <pc:sldMk cId="4061721701" sldId="292"/>
            <ac:spMk id="3" creationId="{2DB405A1-1826-9335-EF31-DDDC51BD6B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an On Your 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44727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an On Your 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83449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8AB483E2-5B63-029C-16EE-FBA8873D2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2979" y="381000"/>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5392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3371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33714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6213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6898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95619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4604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4493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39391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6511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04640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82139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15429277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11.4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Learning Approaches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Observational Learning</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sz="2400" b="0" i="0" dirty="0">
                <a:effectLst/>
                <a:highlight>
                  <a:srgbClr val="FFFFFF"/>
                </a:highlight>
              </a:rPr>
              <a:t>Bandura's key contribution to learning theory was the idea that much learning is vicarious. </a:t>
            </a:r>
          </a:p>
          <a:p>
            <a:pPr lvl="1"/>
            <a:r>
              <a:rPr lang="en-US" sz="2400" b="0" i="0" dirty="0">
                <a:effectLst/>
                <a:highlight>
                  <a:srgbClr val="FFFFFF"/>
                </a:highlight>
              </a:rPr>
              <a:t>We learn by observing someone else's behavior and its consequences, which Bandura called observational learning. </a:t>
            </a:r>
          </a:p>
          <a:p>
            <a:pPr lvl="2"/>
            <a:r>
              <a:rPr lang="en-US" sz="2000" b="0" i="0" dirty="0">
                <a:solidFill>
                  <a:srgbClr val="182F58"/>
                </a:solidFill>
                <a:effectLst/>
                <a:highlight>
                  <a:srgbClr val="FFFFFF"/>
                </a:highlight>
              </a:rPr>
              <a:t>He felt that this type of learning also plays a part in the development of our personality. </a:t>
            </a:r>
          </a:p>
          <a:p>
            <a:pPr lvl="1"/>
            <a:r>
              <a:rPr lang="en-US" sz="2400" b="0" i="0" dirty="0">
                <a:effectLst/>
                <a:highlight>
                  <a:srgbClr val="FFFFFF"/>
                </a:highlight>
              </a:rPr>
              <a:t>Just as we learn individual behaviors, we learn new behavior patterns when we see them performed by other people or models. </a:t>
            </a:r>
          </a:p>
          <a:p>
            <a:pPr lvl="1"/>
            <a:r>
              <a:rPr lang="en-US" sz="2400" b="0" i="0" dirty="0">
                <a:effectLst/>
                <a:highlight>
                  <a:srgbClr val="FFFFFF"/>
                </a:highlight>
              </a:rPr>
              <a:t>Drawing on the behaviorists' ideas about reinforcement, Bandura suggested that whether we choose to imitate a model's behavior depends on whether we see the model reinforced or punished.</a:t>
            </a:r>
          </a:p>
        </p:txBody>
      </p:sp>
    </p:spTree>
    <p:extLst>
      <p:ext uri="{BB962C8B-B14F-4D97-AF65-F5344CB8AC3E}">
        <p14:creationId xmlns:p14="http://schemas.microsoft.com/office/powerpoint/2010/main" val="246799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Observational Learning</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4511040"/>
          </a:xfrm>
        </p:spPr>
        <p:txBody>
          <a:bodyPr>
            <a:normAutofit fontScale="92500" lnSpcReduction="10000"/>
          </a:bodyPr>
          <a:lstStyle/>
          <a:p>
            <a:r>
              <a:rPr lang="en-US" b="0" i="0" dirty="0">
                <a:effectLst/>
                <a:highlight>
                  <a:srgbClr val="FFFFFF"/>
                </a:highlight>
              </a:rPr>
              <a:t>Through observational learning, we come to learn what behaviors are acceptable and rewarded in our culture, and we also learn to inhibit deviant or socially unacceptable behaviors by seeing what behaviors are punished.</a:t>
            </a:r>
            <a:r>
              <a:rPr lang="en-US" sz="1800" b="0" i="0" dirty="0">
                <a:solidFill>
                  <a:srgbClr val="4D4D4D"/>
                </a:solidFill>
                <a:effectLst/>
                <a:highlight>
                  <a:srgbClr val="FFFFFF"/>
                </a:highlight>
                <a:latin typeface="Lato" panose="020F0502020204030203" pitchFamily="34" charset="0"/>
              </a:rPr>
              <a:t> </a:t>
            </a:r>
          </a:p>
          <a:p>
            <a:pPr lvl="1"/>
            <a:r>
              <a:rPr lang="en-US" b="0" i="0" dirty="0">
                <a:effectLst/>
                <a:highlight>
                  <a:srgbClr val="FFFFFF"/>
                </a:highlight>
              </a:rPr>
              <a:t>We can see the principles of reciprocal determinism at work in observational learning. </a:t>
            </a:r>
          </a:p>
          <a:p>
            <a:pPr lvl="1"/>
            <a:r>
              <a:rPr lang="en-US" u="sng" dirty="0">
                <a:highlight>
                  <a:srgbClr val="FFFFFF"/>
                </a:highlight>
              </a:rPr>
              <a:t>E</a:t>
            </a:r>
            <a:r>
              <a:rPr lang="en-US" b="0" i="0" u="sng" dirty="0">
                <a:effectLst/>
                <a:highlight>
                  <a:srgbClr val="FFFFFF"/>
                </a:highlight>
              </a:rPr>
              <a:t>xample</a:t>
            </a:r>
            <a:r>
              <a:rPr lang="en-US" dirty="0">
                <a:highlight>
                  <a:srgbClr val="FFFFFF"/>
                </a:highlight>
              </a:rPr>
              <a:t>: </a:t>
            </a:r>
            <a:r>
              <a:rPr lang="en-US" b="0" i="0" dirty="0">
                <a:effectLst/>
                <a:highlight>
                  <a:srgbClr val="FFFFFF"/>
                </a:highlight>
              </a:rPr>
              <a:t>personal factors determine which behaviors in the environment a person chooses to imitate</a:t>
            </a:r>
            <a:endParaRPr lang="en-US" dirty="0">
              <a:highlight>
                <a:srgbClr val="FFFFFF"/>
              </a:highlight>
            </a:endParaRPr>
          </a:p>
          <a:p>
            <a:pPr lvl="2"/>
            <a:r>
              <a:rPr lang="en-US" b="0" i="0" dirty="0">
                <a:solidFill>
                  <a:srgbClr val="182F58"/>
                </a:solidFill>
                <a:effectLst/>
                <a:highlight>
                  <a:srgbClr val="FFFFFF"/>
                </a:highlight>
              </a:rPr>
              <a:t>Those environmental events in turn are processed cognitively according to other personal factor</a:t>
            </a:r>
            <a:endParaRPr lang="en-US" dirty="0">
              <a:solidFill>
                <a:srgbClr val="182F58"/>
              </a:solidFill>
            </a:endParaRPr>
          </a:p>
        </p:txBody>
      </p:sp>
    </p:spTree>
    <p:extLst>
      <p:ext uri="{BB962C8B-B14F-4D97-AF65-F5344CB8AC3E}">
        <p14:creationId xmlns:p14="http://schemas.microsoft.com/office/powerpoint/2010/main" val="113782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Questions</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3520441"/>
          </a:xfrm>
        </p:spPr>
        <p:txBody>
          <a:bodyPr/>
          <a:lstStyle/>
          <a:p>
            <a:pPr marL="457200" indent="-457200">
              <a:buFont typeface="Arial" panose="020B0604020202020204" pitchFamily="34" charset="0"/>
              <a:buChar char="•"/>
            </a:pPr>
            <a:r>
              <a:rPr lang="en-US" b="0" i="0" dirty="0">
                <a:effectLst/>
              </a:rPr>
              <a:t>Can you think of an example where you learned from someone else's mistake? </a:t>
            </a:r>
          </a:p>
          <a:p>
            <a:pPr marL="457200" indent="-457200">
              <a:buFont typeface="Arial" panose="020B0604020202020204" pitchFamily="34" charset="0"/>
              <a:buChar char="•"/>
            </a:pPr>
            <a:r>
              <a:rPr lang="en-US" b="0" i="0" dirty="0">
                <a:effectLst/>
              </a:rPr>
              <a:t>How do you think this changed how you think about the behavior in question? </a:t>
            </a:r>
          </a:p>
          <a:p>
            <a:pPr marL="457200" indent="-457200">
              <a:buFont typeface="Arial" panose="020B0604020202020204" pitchFamily="34" charset="0"/>
              <a:buChar char="•"/>
            </a:pPr>
            <a:r>
              <a:rPr lang="en-US" b="0" i="0" dirty="0">
                <a:effectLst/>
              </a:rPr>
              <a:t>Can you think of a time you learned something beneficial by observing someone else? </a:t>
            </a:r>
          </a:p>
          <a:p>
            <a:pPr marL="457200" indent="-457200">
              <a:buFont typeface="Arial" panose="020B0604020202020204" pitchFamily="34" charset="0"/>
              <a:buChar char="•"/>
            </a:pPr>
            <a:r>
              <a:rPr lang="en-US" b="0" i="0" dirty="0">
                <a:effectLst/>
              </a:rPr>
              <a:t>Do you still remember how to do that task?</a:t>
            </a:r>
            <a:endParaRPr lang="en-US" dirty="0"/>
          </a:p>
        </p:txBody>
      </p:sp>
    </p:spTree>
    <p:extLst>
      <p:ext uri="{BB962C8B-B14F-4D97-AF65-F5344CB8AC3E}">
        <p14:creationId xmlns:p14="http://schemas.microsoft.com/office/powerpoint/2010/main" val="95203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Self-Efficacy </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b="0" i="0" dirty="0">
                <a:effectLst/>
                <a:highlight>
                  <a:srgbClr val="FFFFFF"/>
                </a:highlight>
              </a:rPr>
              <a:t>Bandura (1977, 1995) has studied a number of cognitive and personal factors that affect learning and personality development and most recently has focused on the concept of self-efficacy. </a:t>
            </a:r>
          </a:p>
          <a:p>
            <a:pPr lvl="1"/>
            <a:r>
              <a:rPr lang="en-US" b="1" i="0" dirty="0">
                <a:effectLst/>
                <a:highlight>
                  <a:srgbClr val="FFFFFF"/>
                </a:highlight>
              </a:rPr>
              <a:t>Self-efficacy</a:t>
            </a:r>
            <a:r>
              <a:rPr lang="en-US" b="0" i="0" dirty="0">
                <a:effectLst/>
                <a:highlight>
                  <a:srgbClr val="FFFFFF"/>
                </a:highlight>
              </a:rPr>
              <a:t> is an individual's belief in their own capabilities or capacities to complete a task. </a:t>
            </a:r>
          </a:p>
          <a:p>
            <a:pPr lvl="1"/>
            <a:r>
              <a:rPr lang="en-US" b="0" i="0" dirty="0">
                <a:effectLst/>
                <a:highlight>
                  <a:srgbClr val="FFFFFF"/>
                </a:highlight>
              </a:rPr>
              <a:t>Self-efficacy affects how we approach challenges and reach goals. In observational learning, self-efficacy is a cognitive factor that affects which behaviors we choose to imitate as well as our success in performing those behaviors.</a:t>
            </a:r>
            <a:endParaRPr lang="en-US" dirty="0"/>
          </a:p>
        </p:txBody>
      </p:sp>
    </p:spTree>
    <p:extLst>
      <p:ext uri="{BB962C8B-B14F-4D97-AF65-F5344CB8AC3E}">
        <p14:creationId xmlns:p14="http://schemas.microsoft.com/office/powerpoint/2010/main" val="317163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Locus Of Control</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b="0" i="0" dirty="0">
                <a:effectLst/>
                <a:highlight>
                  <a:srgbClr val="FFFFFF"/>
                </a:highlight>
              </a:rPr>
              <a:t>Julian Rotter (1966) proposed the concept of </a:t>
            </a:r>
            <a:r>
              <a:rPr lang="en-US" b="1" i="0" dirty="0">
                <a:effectLst/>
                <a:highlight>
                  <a:srgbClr val="FFFFFF"/>
                </a:highlight>
              </a:rPr>
              <a:t>locus of control</a:t>
            </a:r>
            <a:r>
              <a:rPr lang="en-US" b="0" i="0" dirty="0">
                <a:effectLst/>
                <a:highlight>
                  <a:srgbClr val="FFFFFF"/>
                </a:highlight>
              </a:rPr>
              <a:t>, which refers to our beliefs about the power we have over our lives. </a:t>
            </a:r>
          </a:p>
          <a:p>
            <a:pPr lvl="1"/>
            <a:r>
              <a:rPr lang="en-US" b="0" i="0" dirty="0">
                <a:effectLst/>
                <a:highlight>
                  <a:srgbClr val="FFFFFF"/>
                </a:highlight>
              </a:rPr>
              <a:t>In Rotter's view, people possess either an internal or an external locus of control. </a:t>
            </a:r>
          </a:p>
          <a:p>
            <a:pPr lvl="1"/>
            <a:r>
              <a:rPr lang="en-US" b="0" i="0" dirty="0">
                <a:effectLst/>
                <a:highlight>
                  <a:srgbClr val="FFFFFF"/>
                </a:highlight>
              </a:rPr>
              <a:t>Those of us with an internal locus of control ("internals") tend to believe that most of our outcomes are the direct result of our efforts. </a:t>
            </a:r>
          </a:p>
          <a:p>
            <a:pPr lvl="1"/>
            <a:r>
              <a:rPr lang="en-US" b="0" i="0" dirty="0">
                <a:effectLst/>
                <a:highlight>
                  <a:srgbClr val="FFFFFF"/>
                </a:highlight>
              </a:rPr>
              <a:t>Those of us with an external locus of control ("externals") tend to believe that our outcomes are outside of our control. </a:t>
            </a:r>
          </a:p>
          <a:p>
            <a:pPr lvl="1"/>
            <a:r>
              <a:rPr lang="en-US" b="0" i="0" dirty="0">
                <a:effectLst/>
                <a:highlight>
                  <a:srgbClr val="FFFFFF"/>
                </a:highlight>
              </a:rPr>
              <a:t>Externals see their lives as being controlled by other people, luck, or chance.</a:t>
            </a:r>
            <a:endParaRPr lang="en-US" dirty="0"/>
          </a:p>
        </p:txBody>
      </p:sp>
    </p:spTree>
    <p:extLst>
      <p:ext uri="{BB962C8B-B14F-4D97-AF65-F5344CB8AC3E}">
        <p14:creationId xmlns:p14="http://schemas.microsoft.com/office/powerpoint/2010/main" val="27933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156D-7DB1-752D-E74E-30D4053E5C40}"/>
              </a:ext>
            </a:extLst>
          </p:cNvPr>
          <p:cNvSpPr>
            <a:spLocks noGrp="1"/>
          </p:cNvSpPr>
          <p:nvPr>
            <p:ph type="title"/>
          </p:nvPr>
        </p:nvSpPr>
        <p:spPr/>
        <p:txBody>
          <a:bodyPr/>
          <a:lstStyle/>
          <a:p>
            <a:r>
              <a:rPr lang="en-US" dirty="0"/>
              <a:t>Lesson 11.4 Figure 3</a:t>
            </a:r>
          </a:p>
        </p:txBody>
      </p:sp>
      <p:sp>
        <p:nvSpPr>
          <p:cNvPr id="3" name="Content Placeholder 2">
            <a:extLst>
              <a:ext uri="{FF2B5EF4-FFF2-40B4-BE49-F238E27FC236}">
                <a16:creationId xmlns:a16="http://schemas.microsoft.com/office/drawing/2014/main" id="{BC1FD9CC-44BB-0BEB-3891-8F2EB662255E}"/>
              </a:ext>
            </a:extLst>
          </p:cNvPr>
          <p:cNvSpPr>
            <a:spLocks noGrp="1"/>
          </p:cNvSpPr>
          <p:nvPr>
            <p:ph idx="1"/>
          </p:nvPr>
        </p:nvSpPr>
        <p:spPr>
          <a:xfrm>
            <a:off x="457200" y="5383530"/>
            <a:ext cx="8229600" cy="441960"/>
          </a:xfrm>
        </p:spPr>
        <p:txBody>
          <a:bodyPr>
            <a:normAutofit fontScale="70000" lnSpcReduction="20000"/>
          </a:bodyPr>
          <a:lstStyle/>
          <a:p>
            <a:pPr marL="0" indent="0">
              <a:buNone/>
            </a:pPr>
            <a:r>
              <a:rPr lang="en-US" dirty="0"/>
              <a:t>Caption: Locus of control occurs on a continuum from internal to external.</a:t>
            </a:r>
          </a:p>
        </p:txBody>
      </p:sp>
      <p:pic>
        <p:nvPicPr>
          <p:cNvPr id="4" name="Content Placeholder 6" descr="A graphic explaining internal and external locus of control">
            <a:extLst>
              <a:ext uri="{FF2B5EF4-FFF2-40B4-BE49-F238E27FC236}">
                <a16:creationId xmlns:a16="http://schemas.microsoft.com/office/drawing/2014/main" id="{15D0A313-B95D-B6A7-71EC-1C9F36C3660E}"/>
              </a:ext>
            </a:extLst>
          </p:cNvPr>
          <p:cNvPicPr>
            <a:picLocks noChangeAspect="1"/>
          </p:cNvPicPr>
          <p:nvPr/>
        </p:nvPicPr>
        <p:blipFill>
          <a:blip r:embed="rId2"/>
          <a:stretch>
            <a:fillRect/>
          </a:stretch>
        </p:blipFill>
        <p:spPr>
          <a:xfrm>
            <a:off x="1066800" y="1253490"/>
            <a:ext cx="7112000" cy="4000500"/>
          </a:xfrm>
          <a:prstGeom prst="rect">
            <a:avLst/>
          </a:prstGeom>
          <a:noFill/>
        </p:spPr>
      </p:pic>
    </p:spTree>
    <p:extLst>
      <p:ext uri="{BB962C8B-B14F-4D97-AF65-F5344CB8AC3E}">
        <p14:creationId xmlns:p14="http://schemas.microsoft.com/office/powerpoint/2010/main" val="261890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Internal Locus Of Control</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a:bodyPr>
          <a:lstStyle/>
          <a:p>
            <a:pPr algn="l"/>
            <a:r>
              <a:rPr lang="en-US" b="0" i="0" dirty="0">
                <a:effectLst/>
                <a:highlight>
                  <a:srgbClr val="FFFFFF"/>
                </a:highlight>
              </a:rPr>
              <a:t>Researchers have found that people with an internal locus of control (Benassi et al., 1988; Buddelmeyer &amp; Powdthavee, 2016; Cobb-Clark et al., 2014; Lefcourt, 1982; Maltby et al., 2007; Whyte, 1977, 1978, 1980):</a:t>
            </a:r>
          </a:p>
          <a:p>
            <a:pPr lvl="1">
              <a:buFont typeface="Arial" panose="020B0604020202020204" pitchFamily="34" charset="0"/>
              <a:buChar char="•"/>
            </a:pPr>
            <a:r>
              <a:rPr lang="en-US" b="0" i="0" dirty="0">
                <a:effectLst/>
                <a:highlight>
                  <a:srgbClr val="FFFFFF"/>
                </a:highlight>
              </a:rPr>
              <a:t>Perform better academically</a:t>
            </a:r>
          </a:p>
          <a:p>
            <a:pPr lvl="1">
              <a:buFont typeface="Arial" panose="020B0604020202020204" pitchFamily="34" charset="0"/>
              <a:buChar char="•"/>
            </a:pPr>
            <a:r>
              <a:rPr lang="en-US" dirty="0">
                <a:highlight>
                  <a:srgbClr val="FFFFFF"/>
                </a:highlight>
              </a:rPr>
              <a:t>A</a:t>
            </a:r>
            <a:r>
              <a:rPr lang="en-US" b="0" i="0" dirty="0">
                <a:effectLst/>
                <a:highlight>
                  <a:srgbClr val="FFFFFF"/>
                </a:highlight>
              </a:rPr>
              <a:t>chieve more in their careers</a:t>
            </a:r>
          </a:p>
          <a:p>
            <a:pPr lvl="1">
              <a:buFont typeface="Arial" panose="020B0604020202020204" pitchFamily="34" charset="0"/>
              <a:buChar char="•"/>
            </a:pPr>
            <a:r>
              <a:rPr lang="en-US" dirty="0">
                <a:highlight>
                  <a:srgbClr val="FFFFFF"/>
                </a:highlight>
              </a:rPr>
              <a:t>A</a:t>
            </a:r>
            <a:r>
              <a:rPr lang="en-US" b="0" i="0" dirty="0">
                <a:effectLst/>
                <a:highlight>
                  <a:srgbClr val="FFFFFF"/>
                </a:highlight>
              </a:rPr>
              <a:t>re more independent</a:t>
            </a:r>
          </a:p>
          <a:p>
            <a:pPr lvl="1">
              <a:buFont typeface="Arial" panose="020B0604020202020204" pitchFamily="34" charset="0"/>
              <a:buChar char="•"/>
            </a:pPr>
            <a:r>
              <a:rPr lang="en-US" dirty="0">
                <a:highlight>
                  <a:srgbClr val="FFFFFF"/>
                </a:highlight>
              </a:rPr>
              <a:t>A</a:t>
            </a:r>
            <a:r>
              <a:rPr lang="en-US" b="0" i="0" dirty="0">
                <a:effectLst/>
                <a:highlight>
                  <a:srgbClr val="FFFFFF"/>
                </a:highlight>
              </a:rPr>
              <a:t>re healthier</a:t>
            </a:r>
          </a:p>
          <a:p>
            <a:pPr lvl="1">
              <a:buFont typeface="Arial" panose="020B0604020202020204" pitchFamily="34" charset="0"/>
              <a:buChar char="•"/>
            </a:pPr>
            <a:r>
              <a:rPr lang="en-US" dirty="0">
                <a:highlight>
                  <a:srgbClr val="FFFFFF"/>
                </a:highlight>
              </a:rPr>
              <a:t>A</a:t>
            </a:r>
            <a:r>
              <a:rPr lang="en-US" b="0" i="0" dirty="0">
                <a:effectLst/>
                <a:highlight>
                  <a:srgbClr val="FFFFFF"/>
                </a:highlight>
              </a:rPr>
              <a:t>re more able to cope with setbacks</a:t>
            </a:r>
          </a:p>
          <a:p>
            <a:pPr lvl="1">
              <a:buFont typeface="Arial" panose="020B0604020202020204" pitchFamily="34" charset="0"/>
              <a:buChar char="•"/>
            </a:pPr>
            <a:r>
              <a:rPr lang="en-US" dirty="0">
                <a:highlight>
                  <a:srgbClr val="FFFFFF"/>
                </a:highlight>
              </a:rPr>
              <a:t>A</a:t>
            </a:r>
            <a:r>
              <a:rPr lang="en-US" b="0" i="0" dirty="0">
                <a:effectLst/>
                <a:highlight>
                  <a:srgbClr val="FFFFFF"/>
                </a:highlight>
              </a:rPr>
              <a:t>re less likely to be depressed</a:t>
            </a:r>
          </a:p>
        </p:txBody>
      </p:sp>
    </p:spTree>
    <p:extLst>
      <p:ext uri="{BB962C8B-B14F-4D97-AF65-F5344CB8AC3E}">
        <p14:creationId xmlns:p14="http://schemas.microsoft.com/office/powerpoint/2010/main" val="62559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62500" lnSpcReduction="20000"/>
          </a:bodyPr>
          <a:lstStyle/>
          <a:p>
            <a:pPr algn="l"/>
            <a:r>
              <a:rPr lang="en-US" sz="3300" b="0" i="0" dirty="0">
                <a:effectLst/>
              </a:rPr>
              <a:t>Identify the most likely responses for the following scenarios. </a:t>
            </a:r>
          </a:p>
          <a:p>
            <a:pPr algn="l"/>
            <a:endParaRPr lang="en-US" b="0" i="0" dirty="0">
              <a:effectLst/>
            </a:endParaRPr>
          </a:p>
          <a:p>
            <a:pPr algn="l"/>
            <a:r>
              <a:rPr lang="en-US" sz="3200" b="0" i="0" dirty="0">
                <a:effectLst/>
              </a:rPr>
              <a:t>Gerald didn't make the basketball team. Which of the following responses would best represent an external locus of control?</a:t>
            </a:r>
          </a:p>
          <a:p>
            <a:pPr algn="l"/>
            <a:endParaRPr lang="en-US" b="0" i="0" dirty="0">
              <a:effectLst/>
            </a:endParaRPr>
          </a:p>
          <a:p>
            <a:pPr marL="457200" indent="-457200">
              <a:buFont typeface="Courier New" panose="02070309020205020404" pitchFamily="49" charset="0"/>
              <a:buChar char="o"/>
            </a:pPr>
            <a:r>
              <a:rPr lang="en-US" sz="3300" b="0" i="0" dirty="0">
                <a:effectLst/>
              </a:rPr>
              <a:t>"I don't care about making the basketball team anyway."</a:t>
            </a:r>
            <a:endParaRPr lang="en-US" sz="3300" dirty="0"/>
          </a:p>
          <a:p>
            <a:pPr marL="457200" indent="-457200">
              <a:buFont typeface="Courier New" panose="02070309020205020404" pitchFamily="49" charset="0"/>
              <a:buChar char="o"/>
            </a:pPr>
            <a:r>
              <a:rPr lang="en-US" sz="3300" b="0" i="0" dirty="0">
                <a:effectLst/>
              </a:rPr>
              <a:t>"The coach was never going to pick me anyway."</a:t>
            </a:r>
            <a:endParaRPr lang="en-US" sz="3300" dirty="0"/>
          </a:p>
          <a:p>
            <a:pPr marL="457200" indent="-457200">
              <a:buFont typeface="Courier New" panose="02070309020205020404" pitchFamily="49" charset="0"/>
              <a:buChar char="o"/>
            </a:pPr>
            <a:r>
              <a:rPr lang="en-US" sz="3300" b="0" i="0" dirty="0">
                <a:effectLst/>
              </a:rPr>
              <a:t>"I didn't get picked because I did not practice enough."</a:t>
            </a:r>
          </a:p>
          <a:p>
            <a:endParaRPr lang="en-US" dirty="0"/>
          </a:p>
          <a:p>
            <a:pPr algn="l"/>
            <a:r>
              <a:rPr lang="en-US" sz="3200" b="0" i="0" dirty="0">
                <a:effectLst/>
              </a:rPr>
              <a:t>Let's assume you failed your math test. Which of the following explanations would be an internal locus of control?</a:t>
            </a:r>
          </a:p>
          <a:p>
            <a:pPr algn="l"/>
            <a:endParaRPr lang="en-US" sz="3200" b="0" i="0" dirty="0">
              <a:effectLst/>
            </a:endParaRPr>
          </a:p>
          <a:p>
            <a:pPr marL="457200" indent="-457200" algn="l">
              <a:buFont typeface="Courier New" panose="02070309020205020404" pitchFamily="49" charset="0"/>
              <a:buChar char="o"/>
            </a:pPr>
            <a:r>
              <a:rPr lang="en-US" sz="3300" b="0" i="0" dirty="0">
                <a:effectLst/>
              </a:rPr>
              <a:t>"I am stupid."</a:t>
            </a:r>
          </a:p>
          <a:p>
            <a:pPr marL="457200" indent="-457200" algn="l">
              <a:buFont typeface="Courier New" panose="02070309020205020404" pitchFamily="49" charset="0"/>
              <a:buChar char="o"/>
            </a:pPr>
            <a:r>
              <a:rPr lang="en-US" sz="3300" b="0" i="0" dirty="0">
                <a:effectLst/>
              </a:rPr>
              <a:t>"I didn't study hard enough."</a:t>
            </a:r>
          </a:p>
          <a:p>
            <a:pPr marL="457200" indent="-457200" algn="l">
              <a:buFont typeface="Courier New" panose="02070309020205020404" pitchFamily="49" charset="0"/>
              <a:buChar char="o"/>
            </a:pPr>
            <a:r>
              <a:rPr lang="en-US" sz="3300" b="0" i="0" dirty="0">
                <a:effectLst/>
              </a:rPr>
              <a:t>"The class is just too hard."</a:t>
            </a:r>
          </a:p>
        </p:txBody>
      </p:sp>
    </p:spTree>
    <p:extLst>
      <p:ext uri="{BB962C8B-B14F-4D97-AF65-F5344CB8AC3E}">
        <p14:creationId xmlns:p14="http://schemas.microsoft.com/office/powerpoint/2010/main" val="289517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normAutofit/>
          </a:bodyPr>
          <a:lstStyle/>
          <a:p>
            <a:r>
              <a:rPr lang="en-US" sz="2800" i="0" dirty="0">
                <a:effectLst/>
                <a:highlight>
                  <a:srgbClr val="FFFFFF"/>
                </a:highlight>
              </a:rPr>
              <a:t>Walter Mischel And </a:t>
            </a:r>
            <a:r>
              <a:rPr lang="en-US" sz="2800" dirty="0">
                <a:highlight>
                  <a:srgbClr val="FFFFFF"/>
                </a:highlight>
              </a:rPr>
              <a:t>T</a:t>
            </a:r>
            <a:r>
              <a:rPr lang="en-US" sz="2800" i="0" dirty="0">
                <a:effectLst/>
                <a:highlight>
                  <a:srgbClr val="FFFFFF"/>
                </a:highlight>
              </a:rPr>
              <a:t>he Person-Situation Debate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143000"/>
            <a:ext cx="8229600" cy="4815840"/>
          </a:xfrm>
        </p:spPr>
        <p:txBody>
          <a:bodyPr>
            <a:normAutofit fontScale="77500" lnSpcReduction="20000"/>
          </a:bodyPr>
          <a:lstStyle/>
          <a:p>
            <a:pPr algn="l"/>
            <a:r>
              <a:rPr lang="en-US" b="0" i="0" dirty="0">
                <a:effectLst/>
                <a:highlight>
                  <a:srgbClr val="FFFFFF"/>
                </a:highlight>
              </a:rPr>
              <a:t>Mischel found that the data did not support the central principle of the field—that a person's personality traits are consistent across situations. </a:t>
            </a:r>
          </a:p>
          <a:p>
            <a:pPr algn="l"/>
            <a:r>
              <a:rPr lang="en-US" b="0" i="0" dirty="0">
                <a:effectLst/>
                <a:highlight>
                  <a:srgbClr val="FFFFFF"/>
                </a:highlight>
              </a:rPr>
              <a:t>His report triggered a decades-long period of self-examination, known as the person-situation debate, among personality psychologists.</a:t>
            </a:r>
          </a:p>
          <a:p>
            <a:pPr lvl="1"/>
            <a:r>
              <a:rPr lang="en-US" b="0" i="0" dirty="0">
                <a:effectLst/>
                <a:highlight>
                  <a:srgbClr val="FFFFFF"/>
                </a:highlight>
              </a:rPr>
              <a:t>Mischel suggested that perhaps we were looking for consistency in the wrong places. </a:t>
            </a:r>
          </a:p>
          <a:p>
            <a:pPr lvl="1"/>
            <a:r>
              <a:rPr lang="en-US" b="0" i="0" dirty="0">
                <a:effectLst/>
                <a:highlight>
                  <a:srgbClr val="FFFFFF"/>
                </a:highlight>
              </a:rPr>
              <a:t>He found that although behavior was inconsistent across different situations, it was much more consistent within situations—so that a person's behavior in one situation would likely be repeated in a similar one. </a:t>
            </a:r>
          </a:p>
          <a:p>
            <a:pPr lvl="1"/>
            <a:r>
              <a:rPr lang="en-US" b="0" i="0" dirty="0">
                <a:effectLst/>
                <a:highlight>
                  <a:srgbClr val="FFFFFF"/>
                </a:highlight>
              </a:rPr>
              <a:t>He also found that behavior is consistent in equivalent situations across time.</a:t>
            </a:r>
          </a:p>
          <a:p>
            <a:pPr lvl="1"/>
            <a:r>
              <a:rPr lang="en-US" b="0" i="0" dirty="0">
                <a:effectLst/>
                <a:highlight>
                  <a:srgbClr val="FFFFFF"/>
                </a:highlight>
              </a:rPr>
              <a:t>One of Mischel's most notable contributions to personality psychology was his ideas on self-regulation.</a:t>
            </a:r>
          </a:p>
        </p:txBody>
      </p:sp>
    </p:spTree>
    <p:extLst>
      <p:ext uri="{BB962C8B-B14F-4D97-AF65-F5344CB8AC3E}">
        <p14:creationId xmlns:p14="http://schemas.microsoft.com/office/powerpoint/2010/main" val="64808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Self-Regulation</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b="0" i="0" dirty="0">
                <a:effectLst/>
                <a:highlight>
                  <a:srgbClr val="FFFFFF"/>
                </a:highlight>
              </a:rPr>
              <a:t>According to Lecci and Magnavita (2013), "Self-regulation is the process of identifying a goal or set of goals and, in pursuing these goals, using both internal (e.g., thoughts and affect) and external (e.g., responses of anything or anyone in the environment) feedback to maximize goal attainment" (p. 6.3).</a:t>
            </a:r>
            <a:r>
              <a:rPr lang="en-US" b="0" i="0" dirty="0">
                <a:solidFill>
                  <a:srgbClr val="4D4D4D"/>
                </a:solidFill>
                <a:effectLst/>
                <a:highlight>
                  <a:srgbClr val="FFFFFF"/>
                </a:highlight>
                <a:latin typeface="Lato" panose="020F0502020204030203" pitchFamily="34" charset="0"/>
              </a:rPr>
              <a:t> </a:t>
            </a:r>
          </a:p>
          <a:p>
            <a:pPr lvl="1">
              <a:tabLst>
                <a:tab pos="461963" algn="l"/>
              </a:tabLst>
            </a:pPr>
            <a:r>
              <a:rPr lang="en-US" b="0" i="0" dirty="0">
                <a:effectLst/>
                <a:highlight>
                  <a:srgbClr val="FFFFFF"/>
                </a:highlight>
              </a:rPr>
              <a:t>Self-regulation is also known as will power. </a:t>
            </a:r>
          </a:p>
          <a:p>
            <a:pPr lvl="2">
              <a:tabLst>
                <a:tab pos="461963" algn="l"/>
              </a:tabLst>
            </a:pPr>
            <a:r>
              <a:rPr lang="en-US" b="0" i="0" dirty="0">
                <a:solidFill>
                  <a:srgbClr val="182F58"/>
                </a:solidFill>
                <a:effectLst/>
                <a:highlight>
                  <a:srgbClr val="FFFFFF"/>
                </a:highlight>
              </a:rPr>
              <a:t>We tend to think of will power as the ability to delay gratification. </a:t>
            </a:r>
            <a:endParaRPr lang="en-US" i="0" dirty="0">
              <a:solidFill>
                <a:srgbClr val="182F5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a:xfrm>
            <a:off x="304800" y="182880"/>
            <a:ext cx="8382000" cy="914400"/>
          </a:xfrm>
        </p:spPr>
        <p:txBody>
          <a:bodyPr/>
          <a:lstStyle/>
          <a:p>
            <a:r>
              <a:rPr lang="en-US" b="1" dirty="0"/>
              <a:t>What</a:t>
            </a:r>
            <a:r>
              <a:rPr lang="en-US" dirty="0">
                <a:solidFill>
                  <a:srgbClr val="182F58"/>
                </a:solidFill>
                <a:effectLst/>
                <a:latin typeface="Calibri" panose="020F0502020204030204" pitchFamily="34" charset="0"/>
              </a:rPr>
              <a:t>'</a:t>
            </a:r>
            <a:r>
              <a:rPr lang="en-US" b="1" dirty="0"/>
              <a:t>s Different About The Learning Approach?</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b="0" i="0" dirty="0">
                <a:effectLst/>
                <a:highlight>
                  <a:srgbClr val="FFFFFF"/>
                </a:highlight>
              </a:rPr>
              <a:t>In contrast to the psychodynamic approaches of Freud and the neo-Freudians, which relate personality to inner (and hidden) processes, the learning approaches focus only on observable behavior. </a:t>
            </a:r>
          </a:p>
          <a:p>
            <a:pPr lvl="1"/>
            <a:r>
              <a:rPr lang="en-US" b="0" i="0" dirty="0">
                <a:effectLst/>
                <a:highlight>
                  <a:srgbClr val="FFFFFF"/>
                </a:highlight>
              </a:rPr>
              <a:t>This illustrates one significant advantage of the learning approaches over psychodynamics:</a:t>
            </a:r>
          </a:p>
          <a:p>
            <a:pPr lvl="2"/>
            <a:r>
              <a:rPr lang="en-US" b="0" i="0" dirty="0">
                <a:solidFill>
                  <a:srgbClr val="182F58"/>
                </a:solidFill>
                <a:effectLst/>
                <a:highlight>
                  <a:srgbClr val="FFFFFF"/>
                </a:highlight>
              </a:rPr>
              <a:t>Because learning approaches involve observable, measurable phenomena, they can be scientifically tested.</a:t>
            </a:r>
            <a:endParaRPr lang="en-US" dirty="0">
              <a:solidFill>
                <a:srgbClr val="182F58"/>
              </a:solidFill>
            </a:endParaRPr>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The Marshmallow Study</a:t>
            </a:r>
            <a:r>
              <a:rPr lang="en-US" b="1" baseline="-25000" dirty="0"/>
              <a:t>1</a:t>
            </a:r>
            <a:endParaRPr lang="en-US" sz="3200" b="1" baseline="-25000" dirty="0">
              <a:solidFill>
                <a:schemeClr val="accent1"/>
              </a:solidFill>
            </a:endParaRPr>
          </a:p>
        </p:txBody>
      </p:sp>
      <p:pic>
        <p:nvPicPr>
          <p:cNvPr id="2" name="Picture 1" descr="A photograph shows several marshmallows in a bowl.">
            <a:extLst>
              <a:ext uri="{FF2B5EF4-FFF2-40B4-BE49-F238E27FC236}">
                <a16:creationId xmlns:a16="http://schemas.microsoft.com/office/drawing/2014/main" id="{DCBE54A6-5AC3-6BE1-4C9B-51CCB9E93D56}"/>
              </a:ext>
            </a:extLst>
          </p:cNvPr>
          <p:cNvPicPr>
            <a:picLocks noChangeAspect="1"/>
          </p:cNvPicPr>
          <p:nvPr/>
        </p:nvPicPr>
        <p:blipFill rotWithShape="1">
          <a:blip r:embed="rId2"/>
          <a:srcRect l="14396" r="15333"/>
          <a:stretch/>
        </p:blipFill>
        <p:spPr>
          <a:xfrm>
            <a:off x="305031" y="2133600"/>
            <a:ext cx="2666769" cy="2133600"/>
          </a:xfrm>
          <a:prstGeom prst="rect">
            <a:avLst/>
          </a:prstGeom>
        </p:spPr>
      </p:pic>
      <p:sp>
        <p:nvSpPr>
          <p:cNvPr id="3" name="TextBox 2">
            <a:extLst>
              <a:ext uri="{FF2B5EF4-FFF2-40B4-BE49-F238E27FC236}">
                <a16:creationId xmlns:a16="http://schemas.microsoft.com/office/drawing/2014/main" id="{CFD6F14B-724C-B6DB-98C5-8A8B4AECC265}"/>
              </a:ext>
            </a:extLst>
          </p:cNvPr>
          <p:cNvSpPr txBox="1"/>
          <p:nvPr/>
        </p:nvSpPr>
        <p:spPr>
          <a:xfrm>
            <a:off x="1329857" y="4267200"/>
            <a:ext cx="625492" cy="253916"/>
          </a:xfrm>
          <a:prstGeom prst="rect">
            <a:avLst/>
          </a:prstGeom>
          <a:noFill/>
        </p:spPr>
        <p:txBody>
          <a:bodyPr wrap="none" rtlCol="0">
            <a:spAutoFit/>
          </a:bodyPr>
          <a:lstStyle/>
          <a:p>
            <a:r>
              <a:rPr lang="en-US" sz="1050" dirty="0">
                <a:solidFill>
                  <a:srgbClr val="182F58"/>
                </a:solidFill>
              </a:rPr>
              <a:t>Figure 4</a:t>
            </a:r>
          </a:p>
        </p:txBody>
      </p:sp>
      <p:sp>
        <p:nvSpPr>
          <p:cNvPr id="13315" name="Rectangle 3"/>
          <p:cNvSpPr>
            <a:spLocks noGrp="1"/>
          </p:cNvSpPr>
          <p:nvPr>
            <p:ph idx="1"/>
          </p:nvPr>
        </p:nvSpPr>
        <p:spPr>
          <a:xfrm>
            <a:off x="2971800" y="1280160"/>
            <a:ext cx="5715000" cy="4663440"/>
          </a:xfrm>
          <a:prstGeom prst="rect">
            <a:avLst/>
          </a:prstGeom>
        </p:spPr>
        <p:txBody>
          <a:bodyPr>
            <a:normAutofit fontScale="92500"/>
          </a:bodyPr>
          <a:lstStyle/>
          <a:p>
            <a:pPr>
              <a:tabLst>
                <a:tab pos="461963" algn="l"/>
              </a:tabLst>
            </a:pPr>
            <a:r>
              <a:rPr lang="en-US" b="0" i="0" dirty="0">
                <a:effectLst/>
                <a:highlight>
                  <a:srgbClr val="FFFFFF"/>
                </a:highlight>
              </a:rPr>
              <a:t>Mischel designed a study to assess self-regulation in young children. </a:t>
            </a:r>
          </a:p>
          <a:p>
            <a:pPr lvl="1">
              <a:tabLst>
                <a:tab pos="461963" algn="l"/>
              </a:tabLst>
            </a:pPr>
            <a:r>
              <a:rPr lang="en-US" b="0" i="0" dirty="0">
                <a:effectLst/>
                <a:highlight>
                  <a:srgbClr val="FFFFFF"/>
                </a:highlight>
              </a:rPr>
              <a:t>In the marshmallow study, Mischel and his colleagues placed a preschool child in a room with one marshmallow on the table. </a:t>
            </a:r>
          </a:p>
          <a:p>
            <a:pPr lvl="2">
              <a:tabLst>
                <a:tab pos="461963" algn="l"/>
              </a:tabLst>
            </a:pPr>
            <a:r>
              <a:rPr lang="en-US" sz="2000" b="0" i="0" dirty="0">
                <a:solidFill>
                  <a:srgbClr val="182F58"/>
                </a:solidFill>
                <a:effectLst/>
                <a:highlight>
                  <a:srgbClr val="FFFFFF"/>
                </a:highlight>
              </a:rPr>
              <a:t>The child was told that he could either eat the marshmallow now, or wait until the researcher returned to the room, and then he could have two marshmallows (Mischel et al., 1972).</a:t>
            </a:r>
            <a:endParaRPr lang="en-US" sz="2000" dirty="0">
              <a:solidFill>
                <a:srgbClr val="182F58"/>
              </a:solidFill>
              <a:highlight>
                <a:srgbClr val="FFFFFF"/>
              </a:highlight>
              <a:latin typeface="Lato" panose="020F0502020204030203" pitchFamily="34" charset="0"/>
            </a:endParaRPr>
          </a:p>
        </p:txBody>
      </p:sp>
    </p:spTree>
    <p:extLst>
      <p:ext uri="{BB962C8B-B14F-4D97-AF65-F5344CB8AC3E}">
        <p14:creationId xmlns:p14="http://schemas.microsoft.com/office/powerpoint/2010/main" val="199396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The Marshmallow Study</a:t>
            </a:r>
            <a:r>
              <a:rPr lang="en-US" b="1" baseline="-25000" dirty="0"/>
              <a:t>2</a:t>
            </a:r>
            <a:endParaRPr lang="en-US" sz="3200" b="1" baseline="-25000" dirty="0">
              <a:solidFill>
                <a:schemeClr val="accent1"/>
              </a:solidFill>
            </a:endParaRPr>
          </a:p>
        </p:txBody>
      </p:sp>
      <p:sp>
        <p:nvSpPr>
          <p:cNvPr id="13315" name="Rectangle 3"/>
          <p:cNvSpPr>
            <a:spLocks noGrp="1"/>
          </p:cNvSpPr>
          <p:nvPr>
            <p:ph idx="1"/>
          </p:nvPr>
        </p:nvSpPr>
        <p:spPr>
          <a:xfrm>
            <a:off x="228600" y="1097280"/>
            <a:ext cx="8458200" cy="4922520"/>
          </a:xfrm>
          <a:prstGeom prst="rect">
            <a:avLst/>
          </a:prstGeom>
        </p:spPr>
        <p:txBody>
          <a:bodyPr>
            <a:normAutofit lnSpcReduction="10000"/>
          </a:bodyPr>
          <a:lstStyle/>
          <a:p>
            <a:pPr>
              <a:tabLst>
                <a:tab pos="461963" algn="l"/>
              </a:tabLst>
            </a:pPr>
            <a:r>
              <a:rPr lang="en-US" sz="2400" b="0" i="0" dirty="0">
                <a:effectLst/>
                <a:highlight>
                  <a:srgbClr val="FFFFFF"/>
                </a:highlight>
              </a:rPr>
              <a:t>What Mischel and his team found was that young children differ in their degree of self-control.  </a:t>
            </a:r>
          </a:p>
          <a:p>
            <a:pPr lvl="2">
              <a:tabLst>
                <a:tab pos="461963" algn="l"/>
              </a:tabLst>
            </a:pPr>
            <a:r>
              <a:rPr lang="en-US" b="0" i="0" dirty="0">
                <a:solidFill>
                  <a:srgbClr val="2B7799"/>
                </a:solidFill>
                <a:effectLst/>
                <a:highlight>
                  <a:srgbClr val="FFFFFF"/>
                </a:highlight>
              </a:rPr>
              <a:t>The children who had more self-control in preschool (the ones who waited for the bigger reward) were more successful in high school. </a:t>
            </a:r>
          </a:p>
          <a:p>
            <a:pPr lvl="3">
              <a:tabLst>
                <a:tab pos="461963" algn="l"/>
              </a:tabLst>
            </a:pPr>
            <a:r>
              <a:rPr lang="en-US" dirty="0">
                <a:solidFill>
                  <a:srgbClr val="2B7799"/>
                </a:solidFill>
                <a:highlight>
                  <a:srgbClr val="FFFFFF"/>
                </a:highlight>
              </a:rPr>
              <a:t>Higher SAT scores</a:t>
            </a:r>
          </a:p>
          <a:p>
            <a:pPr lvl="3">
              <a:tabLst>
                <a:tab pos="461963" algn="l"/>
              </a:tabLst>
            </a:pPr>
            <a:r>
              <a:rPr lang="en-US" dirty="0">
                <a:solidFill>
                  <a:srgbClr val="2B7799"/>
                </a:solidFill>
                <a:highlight>
                  <a:srgbClr val="FFFFFF"/>
                </a:highlight>
              </a:rPr>
              <a:t>Positive peer relationships</a:t>
            </a:r>
          </a:p>
          <a:p>
            <a:pPr lvl="3">
              <a:tabLst>
                <a:tab pos="461963" algn="l"/>
              </a:tabLst>
            </a:pPr>
            <a:r>
              <a:rPr lang="en-US" dirty="0">
                <a:solidFill>
                  <a:srgbClr val="2B7799"/>
                </a:solidFill>
                <a:highlight>
                  <a:srgbClr val="FFFFFF"/>
                </a:highlight>
              </a:rPr>
              <a:t>Less likely to have substance abuse issues; as adults, they also had more stable marriages </a:t>
            </a:r>
          </a:p>
          <a:p>
            <a:pPr lvl="3">
              <a:tabLst>
                <a:tab pos="461963" algn="l"/>
              </a:tabLst>
            </a:pPr>
            <a:r>
              <a:rPr lang="en-US" dirty="0">
                <a:solidFill>
                  <a:srgbClr val="2B7799"/>
                </a:solidFill>
                <a:highlight>
                  <a:srgbClr val="FFFFFF"/>
                </a:highlight>
              </a:rPr>
              <a:t>(Mischel et al., 1989; Mischel et al., 2010).</a:t>
            </a:r>
          </a:p>
          <a:p>
            <a:pPr lvl="2">
              <a:tabLst>
                <a:tab pos="461963" algn="l"/>
              </a:tabLst>
            </a:pPr>
            <a:r>
              <a:rPr lang="en-US" b="0" i="0" dirty="0">
                <a:solidFill>
                  <a:srgbClr val="2B7799"/>
                </a:solidFill>
                <a:effectLst/>
                <a:highlight>
                  <a:srgbClr val="FFFFFF"/>
                </a:highlight>
              </a:rPr>
              <a:t>Children who had poor self-control in preschool (the ones who grabbed the one marshmallow) were not as successful in high school, and they were found to have academic and behavioral problems.</a:t>
            </a:r>
          </a:p>
        </p:txBody>
      </p:sp>
    </p:spTree>
    <p:extLst>
      <p:ext uri="{BB962C8B-B14F-4D97-AF65-F5344CB8AC3E}">
        <p14:creationId xmlns:p14="http://schemas.microsoft.com/office/powerpoint/2010/main" val="414599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Current Views On Mischel</a:t>
            </a:r>
            <a:r>
              <a:rPr lang="en-US" dirty="0">
                <a:solidFill>
                  <a:srgbClr val="182F58"/>
                </a:solidFill>
                <a:effectLst/>
                <a:latin typeface="Calibri" panose="020F0502020204030204" pitchFamily="34" charset="0"/>
              </a:rPr>
              <a:t>'</a:t>
            </a:r>
            <a:r>
              <a:rPr lang="en-US" b="1" dirty="0"/>
              <a:t>s Study</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pPr algn="l"/>
            <a:r>
              <a:rPr lang="en-US" b="0" i="0" dirty="0">
                <a:effectLst/>
                <a:highlight>
                  <a:srgbClr val="FFFFFF"/>
                </a:highlight>
              </a:rPr>
              <a:t>Today, the debate is mostly resolved, and most psychologists consider both the situation and personal factors in understanding behavior. </a:t>
            </a:r>
          </a:p>
          <a:p>
            <a:pPr lvl="1"/>
            <a:r>
              <a:rPr lang="en-US" b="0" i="0" dirty="0">
                <a:effectLst/>
                <a:highlight>
                  <a:srgbClr val="FFFFFF"/>
                </a:highlight>
              </a:rPr>
              <a:t>For Mischel (1993), people are situation processors. The children in the marshmallow test each processed, or interpreted, the rewards structure of that situation in their own way. </a:t>
            </a:r>
          </a:p>
          <a:p>
            <a:pPr lvl="1"/>
            <a:r>
              <a:rPr lang="en-US" b="0" i="0" dirty="0">
                <a:effectLst/>
                <a:highlight>
                  <a:srgbClr val="FFFFFF"/>
                </a:highlight>
              </a:rPr>
              <a:t>Mischel's approach to personality stresses the importance of both the situation and the way the person perceives the situation. Instead of behavior being determined by the situation, people use cognitive processes to interpret the situation and then behave in accordance with that interpretation.</a:t>
            </a:r>
          </a:p>
        </p:txBody>
      </p:sp>
    </p:spTree>
    <p:extLst>
      <p:ext uri="{BB962C8B-B14F-4D97-AF65-F5344CB8AC3E}">
        <p14:creationId xmlns:p14="http://schemas.microsoft.com/office/powerpoint/2010/main" val="213214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Summary</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pPr algn="l"/>
            <a:r>
              <a:rPr lang="en-US" b="0" i="0" dirty="0">
                <a:effectLst/>
                <a:highlight>
                  <a:srgbClr val="FFFFFF"/>
                </a:highlight>
              </a:rPr>
              <a:t>Behavioral theorists view personality as significantly shaped and impacted by the reinforcements and consequences outside of the organism. </a:t>
            </a:r>
          </a:p>
          <a:p>
            <a:pPr lvl="1"/>
            <a:r>
              <a:rPr lang="en-US" b="0" i="0" dirty="0">
                <a:effectLst/>
                <a:highlight>
                  <a:srgbClr val="FFFFFF"/>
                </a:highlight>
              </a:rPr>
              <a:t>People behave in a consistent manner based on prior learning. </a:t>
            </a:r>
          </a:p>
          <a:p>
            <a:pPr lvl="1"/>
            <a:r>
              <a:rPr lang="en-US" b="0" i="0" dirty="0">
                <a:effectLst/>
                <a:highlight>
                  <a:srgbClr val="FFFFFF"/>
                </a:highlight>
              </a:rPr>
              <a:t>B. F. Skinner, a prominent behaviorist, said that we demonstrate consistent behavior patterns because we have developed certain response tendencies.</a:t>
            </a:r>
          </a:p>
          <a:p>
            <a:pPr lvl="1"/>
            <a:r>
              <a:rPr lang="en-US" b="0" i="0" dirty="0">
                <a:effectLst/>
                <a:highlight>
                  <a:srgbClr val="FFFFFF"/>
                </a:highlight>
              </a:rPr>
              <a:t>Mischel focused on how personal goals play a role in the self-regulation process. </a:t>
            </a:r>
          </a:p>
        </p:txBody>
      </p:sp>
    </p:spTree>
    <p:extLst>
      <p:ext uri="{BB962C8B-B14F-4D97-AF65-F5344CB8AC3E}">
        <p14:creationId xmlns:p14="http://schemas.microsoft.com/office/powerpoint/2010/main" val="408299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Summary</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4892040"/>
          </a:xfrm>
        </p:spPr>
        <p:txBody>
          <a:bodyPr>
            <a:normAutofit fontScale="77500" lnSpcReduction="20000"/>
          </a:bodyPr>
          <a:lstStyle/>
          <a:p>
            <a:r>
              <a:rPr lang="en-US" b="0" i="0" dirty="0">
                <a:effectLst/>
                <a:highlight>
                  <a:srgbClr val="FFFFFF"/>
                </a:highlight>
              </a:rPr>
              <a:t>Albert Bandura said that one's environment can determine behavior, but at the same time, people can influence the environment with both their thoughts and behaviors, which is known as reciprocal determinism. </a:t>
            </a:r>
          </a:p>
          <a:p>
            <a:r>
              <a:rPr lang="en-US" b="0" i="0" dirty="0">
                <a:effectLst/>
                <a:highlight>
                  <a:srgbClr val="FFFFFF"/>
                </a:highlight>
              </a:rPr>
              <a:t>Bandura also emphasized how we learn from watching others. </a:t>
            </a:r>
          </a:p>
          <a:p>
            <a:r>
              <a:rPr lang="en-US" b="0" i="0" dirty="0">
                <a:effectLst/>
                <a:highlight>
                  <a:srgbClr val="FFFFFF"/>
                </a:highlight>
              </a:rPr>
              <a:t>He felt that this type of learning also plays a part in the development of our personality. </a:t>
            </a:r>
          </a:p>
          <a:p>
            <a:pPr lvl="1"/>
            <a:r>
              <a:rPr lang="en-US" b="0" i="0" dirty="0">
                <a:effectLst/>
                <a:highlight>
                  <a:srgbClr val="FFFFFF"/>
                </a:highlight>
              </a:rPr>
              <a:t>Bandura discussed the concept of self-efficacy, which is our level of confidence in our own abilities. </a:t>
            </a:r>
          </a:p>
          <a:p>
            <a:pPr lvl="1"/>
            <a:r>
              <a:rPr lang="en-US" b="0" i="0" dirty="0">
                <a:effectLst/>
                <a:highlight>
                  <a:srgbClr val="FFFFFF"/>
                </a:highlight>
              </a:rPr>
              <a:t>Rotter proposed the concept of locus of control, which refers to our beliefs about the power we have over our lives. </a:t>
            </a:r>
          </a:p>
          <a:p>
            <a:pPr lvl="1"/>
            <a:r>
              <a:rPr lang="en-US" b="0" i="0" dirty="0">
                <a:effectLst/>
                <a:highlight>
                  <a:srgbClr val="FFFFFF"/>
                </a:highlight>
              </a:rPr>
              <a:t>Mischel focused on how self-regulation patterns in early childhood can predict academic success and social behavior in adolescence.</a:t>
            </a:r>
          </a:p>
        </p:txBody>
      </p:sp>
    </p:spTree>
    <p:extLst>
      <p:ext uri="{BB962C8B-B14F-4D97-AF65-F5344CB8AC3E}">
        <p14:creationId xmlns:p14="http://schemas.microsoft.com/office/powerpoint/2010/main" val="406172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524000"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The Behavioral Perspective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b="0" i="0" dirty="0">
                <a:effectLst/>
                <a:highlight>
                  <a:srgbClr val="FFFFFF"/>
                </a:highlight>
              </a:rPr>
              <a:t>Behaviorists do not believe in biological determinism.</a:t>
            </a:r>
          </a:p>
          <a:p>
            <a:r>
              <a:rPr lang="en-US" b="0" i="0" dirty="0">
                <a:effectLst/>
                <a:highlight>
                  <a:srgbClr val="FFFFFF"/>
                </a:highlight>
              </a:rPr>
              <a:t>They do not see personality traits as inborn. </a:t>
            </a:r>
          </a:p>
          <a:p>
            <a:r>
              <a:rPr lang="en-US" dirty="0">
                <a:highlight>
                  <a:srgbClr val="FFFFFF"/>
                </a:highlight>
              </a:rPr>
              <a:t>T</a:t>
            </a:r>
            <a:r>
              <a:rPr lang="en-US" b="0" i="0" dirty="0">
                <a:effectLst/>
                <a:highlight>
                  <a:srgbClr val="FFFFFF"/>
                </a:highlight>
              </a:rPr>
              <a:t>hey view personality as significantly shaped by the reinforcements and consequences outside of the organism. </a:t>
            </a:r>
          </a:p>
          <a:p>
            <a:pPr lvl="1"/>
            <a:r>
              <a:rPr lang="en-US" b="0" i="0" dirty="0">
                <a:effectLst/>
                <a:highlight>
                  <a:srgbClr val="FFFFFF"/>
                </a:highlight>
              </a:rPr>
              <a:t>In other words, people behave in a consistent manner based on prior learning. </a:t>
            </a:r>
            <a:endParaRPr lang="en-US" dirty="0"/>
          </a:p>
        </p:txBody>
      </p:sp>
    </p:spTree>
    <p:extLst>
      <p:ext uri="{BB962C8B-B14F-4D97-AF65-F5344CB8AC3E}">
        <p14:creationId xmlns:p14="http://schemas.microsoft.com/office/powerpoint/2010/main" val="76710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B. F. Skinner</a:t>
            </a:r>
            <a:r>
              <a:rPr lang="en-US" b="0" i="0" dirty="0">
                <a:effectLst/>
                <a:highlight>
                  <a:srgbClr val="FFFFFF"/>
                </a:highlight>
              </a:rPr>
              <a:t>'</a:t>
            </a:r>
            <a:r>
              <a:rPr lang="en-US" b="1" dirty="0"/>
              <a:t>s Viewpoint</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b="0" i="0" dirty="0">
                <a:effectLst/>
                <a:highlight>
                  <a:srgbClr val="FFFFFF"/>
                </a:highlight>
              </a:rPr>
              <a:t>B. F. Skinner, a strict behaviorist, believed that environment was solely responsible for all behavior, including the enduring, consistent behavior patterns studied by personality theorists. </a:t>
            </a:r>
          </a:p>
          <a:p>
            <a:pPr lvl="1"/>
            <a:r>
              <a:rPr lang="en-US" b="0" i="0" dirty="0">
                <a:effectLst/>
                <a:highlight>
                  <a:srgbClr val="FFFFFF"/>
                </a:highlight>
              </a:rPr>
              <a:t>Skinner (1953) proposed that we increase the behaviors that lead to positive consequences, and we decrease the behaviors that lead to negative consequences. </a:t>
            </a:r>
          </a:p>
          <a:p>
            <a:pPr lvl="1"/>
            <a:r>
              <a:rPr lang="en-US" b="0" i="0" dirty="0">
                <a:effectLst/>
                <a:highlight>
                  <a:srgbClr val="FFFFFF"/>
                </a:highlight>
              </a:rPr>
              <a:t>Skinner disagreed with Freud's idea that personality is fixed in childhood. He argued that personality develops over our entire life, not only in the first few years.</a:t>
            </a:r>
          </a:p>
          <a:p>
            <a:endParaRPr lang="en-US" dirty="0">
              <a:solidFill>
                <a:srgbClr val="2B7799"/>
              </a:solidFill>
            </a:endParaRPr>
          </a:p>
        </p:txBody>
      </p:sp>
    </p:spTree>
    <p:extLst>
      <p:ext uri="{BB962C8B-B14F-4D97-AF65-F5344CB8AC3E}">
        <p14:creationId xmlns:p14="http://schemas.microsoft.com/office/powerpoint/2010/main" val="330034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11.4 Figure 1</a:t>
            </a:r>
            <a:endParaRPr lang="en-US" sz="3200" b="1" dirty="0">
              <a:solidFill>
                <a:schemeClr val="accent1"/>
              </a:solidFill>
            </a:endParaRPr>
          </a:p>
        </p:txBody>
      </p:sp>
      <p:sp>
        <p:nvSpPr>
          <p:cNvPr id="13315" name="Rectangle 3"/>
          <p:cNvSpPr>
            <a:spLocks noGrp="1"/>
          </p:cNvSpPr>
          <p:nvPr>
            <p:ph idx="1"/>
          </p:nvPr>
        </p:nvSpPr>
        <p:spPr>
          <a:xfrm>
            <a:off x="457200" y="5495841"/>
            <a:ext cx="8229600" cy="518160"/>
          </a:xfrm>
          <a:prstGeom prst="rect">
            <a:avLst/>
          </a:prstGeom>
        </p:spPr>
        <p:txBody>
          <a:bodyPr>
            <a:normAutofit fontScale="55000" lnSpcReduction="20000"/>
          </a:bodyPr>
          <a:lstStyle/>
          <a:p>
            <a:pPr marL="0" indent="0">
              <a:buNone/>
              <a:tabLst>
                <a:tab pos="461963" algn="l"/>
              </a:tabLst>
            </a:pPr>
            <a:r>
              <a:rPr lang="en-US" i="0" dirty="0"/>
              <a:t>Caption: Hang gliding is a risky sport, and we're more likely to take risks when those choices are reinforced.</a:t>
            </a:r>
          </a:p>
        </p:txBody>
      </p:sp>
      <p:pic>
        <p:nvPicPr>
          <p:cNvPr id="2" name="Content Placeholder 6" descr="A photograph shows someone hang gliding.">
            <a:extLst>
              <a:ext uri="{FF2B5EF4-FFF2-40B4-BE49-F238E27FC236}">
                <a16:creationId xmlns:a16="http://schemas.microsoft.com/office/drawing/2014/main" id="{48A0398B-9312-F58C-8679-E8BF1F0DFD47}"/>
              </a:ext>
            </a:extLst>
          </p:cNvPr>
          <p:cNvPicPr>
            <a:picLocks noChangeAspect="1"/>
          </p:cNvPicPr>
          <p:nvPr/>
        </p:nvPicPr>
        <p:blipFill>
          <a:blip r:embed="rId2"/>
          <a:stretch>
            <a:fillRect/>
          </a:stretch>
        </p:blipFill>
        <p:spPr>
          <a:xfrm>
            <a:off x="838200" y="1134961"/>
            <a:ext cx="7670800" cy="4314825"/>
          </a:xfrm>
          <a:prstGeom prst="rect">
            <a:avLst/>
          </a:prstGeom>
          <a:noFill/>
        </p:spPr>
      </p:pic>
    </p:spTree>
    <p:extLst>
      <p:ext uri="{BB962C8B-B14F-4D97-AF65-F5344CB8AC3E}">
        <p14:creationId xmlns:p14="http://schemas.microsoft.com/office/powerpoint/2010/main" val="44774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The Social-Cognitive Perspective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b="0" i="0" dirty="0">
                <a:effectLst/>
                <a:highlight>
                  <a:srgbClr val="FFFFFF"/>
                </a:highlight>
              </a:rPr>
              <a:t>Albert Bandura agreed with Skinner that personality develops through learning. </a:t>
            </a:r>
          </a:p>
          <a:p>
            <a:pPr lvl="1"/>
            <a:r>
              <a:rPr lang="en-US" b="0" i="0" dirty="0">
                <a:effectLst/>
                <a:highlight>
                  <a:srgbClr val="FFFFFF"/>
                </a:highlight>
              </a:rPr>
              <a:t>He disagreed, however, with Skinner's strict behaviorist approach to personality development because he felt that thinking and reasoning are important components of learning. </a:t>
            </a:r>
          </a:p>
          <a:p>
            <a:r>
              <a:rPr lang="en-US" b="1" i="0" dirty="0">
                <a:effectLst/>
                <a:highlight>
                  <a:srgbClr val="FFFFFF"/>
                </a:highlight>
              </a:rPr>
              <a:t>Social-cognitive theory:</a:t>
            </a:r>
            <a:r>
              <a:rPr lang="en-US" b="0" i="0" dirty="0">
                <a:effectLst/>
                <a:highlight>
                  <a:srgbClr val="FFFFFF"/>
                </a:highlight>
              </a:rPr>
              <a:t> </a:t>
            </a:r>
            <a:r>
              <a:rPr lang="en-US" b="0" i="0" dirty="0">
                <a:effectLst/>
              </a:rPr>
              <a:t>Bandura's theory of personality that emphasizes both cognition and learning as sources of individual differences in personality</a:t>
            </a:r>
            <a:endParaRPr lang="en-US" b="0" i="0" dirty="0">
              <a:effectLst/>
              <a:highlight>
                <a:srgbClr val="FFFFFF"/>
              </a:highlight>
            </a:endParaRPr>
          </a:p>
          <a:p>
            <a:pPr lvl="1"/>
            <a:r>
              <a:rPr lang="en-US" b="0" i="0" dirty="0">
                <a:effectLst/>
                <a:highlight>
                  <a:srgbClr val="FFFFFF"/>
                </a:highlight>
              </a:rPr>
              <a:t>In social-cognitive theory, the concepts of reciprocal determinism, observational learning, and self-efficacy all play a part in personality development.</a:t>
            </a:r>
            <a:endParaRPr lang="en-US" dirty="0"/>
          </a:p>
        </p:txBody>
      </p:sp>
    </p:spTree>
    <p:extLst>
      <p:ext uri="{BB962C8B-B14F-4D97-AF65-F5344CB8AC3E}">
        <p14:creationId xmlns:p14="http://schemas.microsoft.com/office/powerpoint/2010/main" val="265427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11.4 Figure 2</a:t>
            </a:r>
            <a:endParaRPr lang="en-US" sz="3200" b="1" dirty="0">
              <a:solidFill>
                <a:schemeClr val="accent1"/>
              </a:solidFill>
            </a:endParaRPr>
          </a:p>
        </p:txBody>
      </p:sp>
      <p:sp>
        <p:nvSpPr>
          <p:cNvPr id="13315" name="Rectangle 3"/>
          <p:cNvSpPr>
            <a:spLocks noGrp="1"/>
          </p:cNvSpPr>
          <p:nvPr>
            <p:ph idx="1"/>
          </p:nvPr>
        </p:nvSpPr>
        <p:spPr>
          <a:xfrm>
            <a:off x="533400" y="5536883"/>
            <a:ext cx="8229600" cy="441960"/>
          </a:xfrm>
          <a:prstGeom prst="rect">
            <a:avLst/>
          </a:prstGeom>
        </p:spPr>
        <p:txBody>
          <a:bodyPr>
            <a:normAutofit fontScale="47500" lnSpcReduction="20000"/>
          </a:bodyPr>
          <a:lstStyle/>
          <a:p>
            <a:pPr marL="0" indent="0">
              <a:buNone/>
              <a:tabLst>
                <a:tab pos="461963" algn="l"/>
              </a:tabLst>
            </a:pPr>
            <a:r>
              <a:rPr lang="en-US" i="0" dirty="0"/>
              <a:t>Caption: Bandura proposed the idea of reciprocal determinism: Our behavior, cognitive processes, and situational context all influence each other.</a:t>
            </a:r>
          </a:p>
        </p:txBody>
      </p:sp>
      <p:pic>
        <p:nvPicPr>
          <p:cNvPr id="2" name="Content Placeholder 6" descr="A graphic showing how behavior, cognitive factors, and situational factors interact with each other">
            <a:extLst>
              <a:ext uri="{FF2B5EF4-FFF2-40B4-BE49-F238E27FC236}">
                <a16:creationId xmlns:a16="http://schemas.microsoft.com/office/drawing/2014/main" id="{5190876A-2E32-C386-0A24-DD4FBB6B1C2A}"/>
              </a:ext>
            </a:extLst>
          </p:cNvPr>
          <p:cNvPicPr>
            <a:picLocks noChangeAspect="1"/>
          </p:cNvPicPr>
          <p:nvPr/>
        </p:nvPicPr>
        <p:blipFill>
          <a:blip r:embed="rId2"/>
          <a:stretch>
            <a:fillRect/>
          </a:stretch>
        </p:blipFill>
        <p:spPr>
          <a:xfrm>
            <a:off x="1066800" y="1100137"/>
            <a:ext cx="7391400" cy="4157663"/>
          </a:xfrm>
          <a:prstGeom prst="rect">
            <a:avLst/>
          </a:prstGeom>
          <a:noFill/>
        </p:spPr>
      </p:pic>
    </p:spTree>
    <p:extLst>
      <p:ext uri="{BB962C8B-B14F-4D97-AF65-F5344CB8AC3E}">
        <p14:creationId xmlns:p14="http://schemas.microsoft.com/office/powerpoint/2010/main" val="145928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Reciprocal Determinism</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effectLst/>
                <a:highlight>
                  <a:srgbClr val="FFFFFF"/>
                </a:highlight>
              </a:rPr>
              <a:t>In contrast to Skinner's idea that the environment alone determines behavior, Bandura (1986) proposed the concept of </a:t>
            </a:r>
            <a:r>
              <a:rPr lang="en-US" b="1" i="0" dirty="0">
                <a:effectLst/>
                <a:highlight>
                  <a:srgbClr val="FFFFFF"/>
                </a:highlight>
              </a:rPr>
              <a:t>reciprocal determinism</a:t>
            </a:r>
            <a:r>
              <a:rPr lang="en-US" b="0" i="0" dirty="0">
                <a:effectLst/>
                <a:highlight>
                  <a:srgbClr val="FFFFFF"/>
                </a:highlight>
              </a:rPr>
              <a:t>, in which cognitive processes, behavior, and context all interact, each factor influencing and being influenced by the others simultaneously.</a:t>
            </a:r>
            <a:r>
              <a:rPr lang="en-US" b="0" i="1" dirty="0">
                <a:solidFill>
                  <a:srgbClr val="4D4D4D"/>
                </a:solidFill>
                <a:effectLst/>
                <a:highlight>
                  <a:srgbClr val="FFFFFF"/>
                </a:highlight>
                <a:latin typeface="Lato" panose="020F0502020204030203" pitchFamily="34" charset="0"/>
              </a:rPr>
              <a:t> </a:t>
            </a:r>
          </a:p>
          <a:p>
            <a:pPr lvl="1">
              <a:buFont typeface="Arial" panose="020B0604020202020204" pitchFamily="34" charset="0"/>
              <a:buChar char="•"/>
            </a:pPr>
            <a:r>
              <a:rPr lang="en-US" b="0" i="1" dirty="0">
                <a:effectLst/>
                <a:highlight>
                  <a:srgbClr val="FFFFFF"/>
                </a:highlight>
              </a:rPr>
              <a:t>Cognitive processes</a:t>
            </a:r>
            <a:r>
              <a:rPr lang="en-US" b="0" i="0" dirty="0">
                <a:effectLst/>
                <a:highlight>
                  <a:srgbClr val="FFFFFF"/>
                </a:highlight>
              </a:rPr>
              <a:t> refer to all characteristics previously learned, including beliefs, expectations, and personality characteristics.</a:t>
            </a:r>
          </a:p>
          <a:p>
            <a:pPr lvl="1">
              <a:buFont typeface="Arial" panose="020B0604020202020204" pitchFamily="34" charset="0"/>
              <a:buChar char="•"/>
            </a:pPr>
            <a:r>
              <a:rPr lang="en-US" b="0" i="1" dirty="0">
                <a:effectLst/>
                <a:highlight>
                  <a:srgbClr val="FFFFFF"/>
                </a:highlight>
              </a:rPr>
              <a:t>Behavior</a:t>
            </a:r>
            <a:r>
              <a:rPr lang="en-US" b="0" i="0" dirty="0">
                <a:effectLst/>
                <a:highlight>
                  <a:srgbClr val="FFFFFF"/>
                </a:highlight>
              </a:rPr>
              <a:t> refers to anything that we do that may be rewarded or punished.</a:t>
            </a:r>
          </a:p>
          <a:p>
            <a:pPr lvl="1">
              <a:buFont typeface="Arial" panose="020B0604020202020204" pitchFamily="34" charset="0"/>
              <a:buChar char="•"/>
            </a:pPr>
            <a:r>
              <a:rPr lang="en-US" b="0" i="1" dirty="0">
                <a:effectLst/>
                <a:highlight>
                  <a:srgbClr val="FFFFFF"/>
                </a:highlight>
              </a:rPr>
              <a:t>Context</a:t>
            </a:r>
            <a:r>
              <a:rPr lang="en-US" b="0" i="0" dirty="0">
                <a:effectLst/>
                <a:highlight>
                  <a:srgbClr val="FFFFFF"/>
                </a:highlight>
              </a:rPr>
              <a:t> in which the behavior occurs refers to the environment or situation, which includes rewarding/punishing stimuli.</a:t>
            </a:r>
          </a:p>
          <a:p>
            <a:endParaRPr lang="en-US" dirty="0"/>
          </a:p>
        </p:txBody>
      </p:sp>
    </p:spTree>
    <p:extLst>
      <p:ext uri="{BB962C8B-B14F-4D97-AF65-F5344CB8AC3E}">
        <p14:creationId xmlns:p14="http://schemas.microsoft.com/office/powerpoint/2010/main" val="211003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282440"/>
          </a:xfrm>
        </p:spPr>
        <p:txBody>
          <a:bodyPr>
            <a:normAutofit fontScale="77500" lnSpcReduction="20000"/>
          </a:bodyPr>
          <a:lstStyle/>
          <a:p>
            <a:r>
              <a:rPr lang="en-US" b="0" i="0" dirty="0">
                <a:effectLst/>
              </a:rPr>
              <a:t>Answer the following questions based on the bungee jumping example in the following list</a:t>
            </a:r>
            <a:r>
              <a:rPr lang="en-US" dirty="0"/>
              <a:t>.</a:t>
            </a:r>
            <a:endParaRPr lang="en-US" b="0" i="0" dirty="0">
              <a:effectLst/>
            </a:endParaRPr>
          </a:p>
          <a:p>
            <a:endParaRPr lang="en-US" dirty="0"/>
          </a:p>
          <a:p>
            <a:r>
              <a:rPr lang="en-US" b="1" dirty="0"/>
              <a:t>Factor: </a:t>
            </a:r>
            <a:r>
              <a:rPr lang="en-US" dirty="0"/>
              <a:t>behavior</a:t>
            </a:r>
          </a:p>
          <a:p>
            <a:r>
              <a:rPr lang="en-US" b="0" i="0" dirty="0">
                <a:effectLst/>
              </a:rPr>
              <a:t>Would you go bungee jumping?</a:t>
            </a:r>
          </a:p>
          <a:p>
            <a:endParaRPr lang="en-US" dirty="0"/>
          </a:p>
          <a:p>
            <a:r>
              <a:rPr lang="en-US" b="1" dirty="0"/>
              <a:t>Factor: </a:t>
            </a:r>
            <a:r>
              <a:rPr lang="en-US" dirty="0"/>
              <a:t>s</a:t>
            </a:r>
            <a:r>
              <a:rPr lang="en-US" b="0" i="0" dirty="0">
                <a:effectLst/>
              </a:rPr>
              <a:t>ituational factors</a:t>
            </a:r>
            <a:endParaRPr lang="en-US" dirty="0"/>
          </a:p>
          <a:p>
            <a:r>
              <a:rPr lang="en-US" b="0" i="0" dirty="0">
                <a:effectLst/>
              </a:rPr>
              <a:t>What situation would make you more likely to go bungee jumping? What situation would make you less likely to go bungee jumping?</a:t>
            </a:r>
          </a:p>
          <a:p>
            <a:endParaRPr lang="en-US" dirty="0"/>
          </a:p>
          <a:p>
            <a:r>
              <a:rPr lang="en-US" b="1" dirty="0"/>
              <a:t>Factor: </a:t>
            </a:r>
            <a:r>
              <a:rPr lang="en-US" dirty="0"/>
              <a:t>c</a:t>
            </a:r>
            <a:r>
              <a:rPr lang="en-US" b="0" i="0" dirty="0">
                <a:effectLst/>
              </a:rPr>
              <a:t>ognitive factors</a:t>
            </a:r>
            <a:endParaRPr lang="en-US" dirty="0"/>
          </a:p>
          <a:p>
            <a:r>
              <a:rPr lang="en-US" b="0" i="0" dirty="0">
                <a:effectLst/>
              </a:rPr>
              <a:t>What beliefs, values, and past experiences contribute to your decision to go or not go bungee jumping?</a:t>
            </a:r>
            <a:endParaRPr lang="en-US" dirty="0"/>
          </a:p>
        </p:txBody>
      </p:sp>
    </p:spTree>
    <p:extLst>
      <p:ext uri="{BB962C8B-B14F-4D97-AF65-F5344CB8AC3E}">
        <p14:creationId xmlns:p14="http://schemas.microsoft.com/office/powerpoint/2010/main" val="383283903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1906</Words>
  <Application>Microsoft Office PowerPoint</Application>
  <PresentationFormat>On-screen Show (4:3)</PresentationFormat>
  <Paragraphs>135</Paragraphs>
  <Slides>25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Aptos</vt:lpstr>
      <vt:lpstr>Century Gothic</vt:lpstr>
      <vt:lpstr>Courier New</vt:lpstr>
      <vt:lpstr>Lato</vt:lpstr>
      <vt:lpstr>Aptos Display</vt:lpstr>
      <vt:lpstr>Office Theme</vt:lpstr>
      <vt:lpstr>1_Office Theme</vt:lpstr>
      <vt:lpstr>Lesson 11.4</vt:lpstr>
      <vt:lpstr>What's Different About The Learning Approach?</vt:lpstr>
      <vt:lpstr>The Behavioral Perspective</vt:lpstr>
      <vt:lpstr>B. F. Skinner's Viewpoint</vt:lpstr>
      <vt:lpstr>Lesson 11.4 Figure 1</vt:lpstr>
      <vt:lpstr>The Social-Cognitive Perspective</vt:lpstr>
      <vt:lpstr>Lesson 11.4 Figure 2</vt:lpstr>
      <vt:lpstr>Reciprocal Determinism</vt:lpstr>
      <vt:lpstr>On Your Own1</vt:lpstr>
      <vt:lpstr>Observational Learning1</vt:lpstr>
      <vt:lpstr>Observational Learning2</vt:lpstr>
      <vt:lpstr>Reflection Questions</vt:lpstr>
      <vt:lpstr>Self-Efficacy </vt:lpstr>
      <vt:lpstr>Locus Of Control</vt:lpstr>
      <vt:lpstr>Lesson 11.4 Figure 3</vt:lpstr>
      <vt:lpstr>Internal Locus Of Control</vt:lpstr>
      <vt:lpstr>On Your Own2</vt:lpstr>
      <vt:lpstr>Walter Mischel And The Person-Situation Debate</vt:lpstr>
      <vt:lpstr>Self-Regulation</vt:lpstr>
      <vt:lpstr>The Marshmallow Study1</vt:lpstr>
      <vt:lpstr>The Marshmallow Study2</vt:lpstr>
      <vt:lpstr>Current Views On Mischel's Study</vt:lpstr>
      <vt:lpstr>Summary1</vt:lpstr>
      <vt:lpstr>Summary2</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11.4 Learning Approaches</dc:title>
  <dc:creator>Hawkes Learning</dc:creator>
  <cp:keywords>Psychology</cp:keywords>
  <cp:lastModifiedBy>Talissa Nahass</cp:lastModifiedBy>
  <cp:revision>178</cp:revision>
  <dcterms:created xsi:type="dcterms:W3CDTF">2013-04-26T14:43:13Z</dcterms:created>
  <dcterms:modified xsi:type="dcterms:W3CDTF">2024-07-23T21:12:27Z</dcterms:modified>
  <cp:category>Psychology</cp:category>
</cp:coreProperties>
</file>