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2" r:id="rId2"/>
  </p:sldMasterIdLst>
  <p:notesMasterIdLst>
    <p:notesMasterId r:id="rId17"/>
  </p:notesMasterIdLst>
  <p:handoutMasterIdLst>
    <p:handoutMasterId r:id="rId18"/>
  </p:handoutMasterIdLst>
  <p:sldIdLst>
    <p:sldId id="272" r:id="rId3"/>
    <p:sldId id="273" r:id="rId4"/>
    <p:sldId id="274" r:id="rId5"/>
    <p:sldId id="280" r:id="rId6"/>
    <p:sldId id="275" r:id="rId7"/>
    <p:sldId id="276" r:id="rId8"/>
    <p:sldId id="281" r:id="rId9"/>
    <p:sldId id="277" r:id="rId10"/>
    <p:sldId id="278" r:id="rId11"/>
    <p:sldId id="282" r:id="rId12"/>
    <p:sldId id="284" r:id="rId13"/>
    <p:sldId id="285" r:id="rId14"/>
    <p:sldId id="283" r:id="rId15"/>
    <p:sldId id="318" r:id="rId16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F58"/>
    <a:srgbClr val="2B7799"/>
    <a:srgbClr val="1F497D"/>
    <a:srgbClr val="2D7D9F"/>
    <a:srgbClr val="0000FF"/>
    <a:srgbClr val="366092"/>
    <a:srgbClr val="000099"/>
    <a:srgbClr val="000000"/>
    <a:srgbClr val="1F497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CE7AF3-F7E5-44CE-BA01-6750DE776C31}" v="14" dt="2024-05-29T18:33:46.814"/>
  </p1510:revLst>
</p1510:revInfo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10" autoAdjust="0"/>
  </p:normalViewPr>
  <p:slideViewPr>
    <p:cSldViewPr>
      <p:cViewPr varScale="1">
        <p:scale>
          <a:sx n="52" d="100"/>
          <a:sy n="52" d="100"/>
        </p:scale>
        <p:origin x="104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91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3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2.fntdata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28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font" Target="fonts/font1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Johnston" userId="40fa64254241efc6" providerId="LiveId" clId="{61CE7AF3-F7E5-44CE-BA01-6750DE776C31}"/>
    <pc:docChg chg="custSel addSld delSld modSld">
      <pc:chgData name="Mark Johnston" userId="40fa64254241efc6" providerId="LiveId" clId="{61CE7AF3-F7E5-44CE-BA01-6750DE776C31}" dt="2024-05-29T18:34:06.071" v="612" actId="47"/>
      <pc:docMkLst>
        <pc:docMk/>
      </pc:docMkLst>
      <pc:sldChg chg="del">
        <pc:chgData name="Mark Johnston" userId="40fa64254241efc6" providerId="LiveId" clId="{61CE7AF3-F7E5-44CE-BA01-6750DE776C31}" dt="2024-05-29T18:34:03.648" v="609" actId="47"/>
        <pc:sldMkLst>
          <pc:docMk/>
          <pc:sldMk cId="0" sldId="267"/>
        </pc:sldMkLst>
      </pc:sldChg>
      <pc:sldChg chg="del">
        <pc:chgData name="Mark Johnston" userId="40fa64254241efc6" providerId="LiveId" clId="{61CE7AF3-F7E5-44CE-BA01-6750DE776C31}" dt="2024-05-29T18:34:04.246" v="610" actId="47"/>
        <pc:sldMkLst>
          <pc:docMk/>
          <pc:sldMk cId="2069639696" sldId="268"/>
        </pc:sldMkLst>
      </pc:sldChg>
      <pc:sldChg chg="del">
        <pc:chgData name="Mark Johnston" userId="40fa64254241efc6" providerId="LiveId" clId="{61CE7AF3-F7E5-44CE-BA01-6750DE776C31}" dt="2024-05-29T18:34:04.886" v="611" actId="47"/>
        <pc:sldMkLst>
          <pc:docMk/>
          <pc:sldMk cId="3029162902" sldId="270"/>
        </pc:sldMkLst>
      </pc:sldChg>
      <pc:sldChg chg="del">
        <pc:chgData name="Mark Johnston" userId="40fa64254241efc6" providerId="LiveId" clId="{61CE7AF3-F7E5-44CE-BA01-6750DE776C31}" dt="2024-05-29T18:34:06.071" v="612" actId="47"/>
        <pc:sldMkLst>
          <pc:docMk/>
          <pc:sldMk cId="1933572423" sldId="271"/>
        </pc:sldMkLst>
      </pc:sldChg>
      <pc:sldChg chg="modSp mod">
        <pc:chgData name="Mark Johnston" userId="40fa64254241efc6" providerId="LiveId" clId="{61CE7AF3-F7E5-44CE-BA01-6750DE776C31}" dt="2024-05-29T18:12:44.440" v="25" actId="20577"/>
        <pc:sldMkLst>
          <pc:docMk/>
          <pc:sldMk cId="3886239831" sldId="272"/>
        </pc:sldMkLst>
        <pc:spChg chg="mod">
          <ac:chgData name="Mark Johnston" userId="40fa64254241efc6" providerId="LiveId" clId="{61CE7AF3-F7E5-44CE-BA01-6750DE776C31}" dt="2024-05-29T18:12:29.472" v="4" actId="20577"/>
          <ac:spMkLst>
            <pc:docMk/>
            <pc:sldMk cId="3886239831" sldId="272"/>
            <ac:spMk id="2" creationId="{4E7A1944-20A9-5EFC-CF5D-428D07B9FF1F}"/>
          </ac:spMkLst>
        </pc:spChg>
        <pc:spChg chg="mod">
          <ac:chgData name="Mark Johnston" userId="40fa64254241efc6" providerId="LiveId" clId="{61CE7AF3-F7E5-44CE-BA01-6750DE776C31}" dt="2024-05-29T18:12:44.440" v="25" actId="20577"/>
          <ac:spMkLst>
            <pc:docMk/>
            <pc:sldMk cId="3886239831" sldId="272"/>
            <ac:spMk id="3" creationId="{FF68ED90-5F09-E335-E8D2-4F2687C0EB59}"/>
          </ac:spMkLst>
        </pc:spChg>
      </pc:sldChg>
      <pc:sldChg chg="addSp delSp modSp mod">
        <pc:chgData name="Mark Johnston" userId="40fa64254241efc6" providerId="LiveId" clId="{61CE7AF3-F7E5-44CE-BA01-6750DE776C31}" dt="2024-05-29T18:33:36.919" v="604" actId="403"/>
        <pc:sldMkLst>
          <pc:docMk/>
          <pc:sldMk cId="211473065" sldId="273"/>
        </pc:sldMkLst>
        <pc:spChg chg="mod">
          <ac:chgData name="Mark Johnston" userId="40fa64254241efc6" providerId="LiveId" clId="{61CE7AF3-F7E5-44CE-BA01-6750DE776C31}" dt="2024-05-29T18:14:02.627" v="53" actId="20577"/>
          <ac:spMkLst>
            <pc:docMk/>
            <pc:sldMk cId="211473065" sldId="273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33:36.919" v="604" actId="403"/>
          <ac:spMkLst>
            <pc:docMk/>
            <pc:sldMk cId="211473065" sldId="273"/>
            <ac:spMk id="3" creationId="{2DB405A1-1826-9335-EF31-DDDC51BD6B9A}"/>
          </ac:spMkLst>
        </pc:spChg>
        <pc:spChg chg="add del mod">
          <ac:chgData name="Mark Johnston" userId="40fa64254241efc6" providerId="LiveId" clId="{61CE7AF3-F7E5-44CE-BA01-6750DE776C31}" dt="2024-05-29T18:33:24.643" v="599" actId="478"/>
          <ac:spMkLst>
            <pc:docMk/>
            <pc:sldMk cId="211473065" sldId="273"/>
            <ac:spMk id="4" creationId="{5002BBC9-27E8-5847-546A-D836E123D23A}"/>
          </ac:spMkLst>
        </pc:spChg>
      </pc:sldChg>
      <pc:sldChg chg="modSp add mod">
        <pc:chgData name="Mark Johnston" userId="40fa64254241efc6" providerId="LiveId" clId="{61CE7AF3-F7E5-44CE-BA01-6750DE776C31}" dt="2024-05-29T18:16:45.607" v="190" actId="20577"/>
        <pc:sldMkLst>
          <pc:docMk/>
          <pc:sldMk cId="469185283" sldId="274"/>
        </pc:sldMkLst>
        <pc:spChg chg="mod">
          <ac:chgData name="Mark Johnston" userId="40fa64254241efc6" providerId="LiveId" clId="{61CE7AF3-F7E5-44CE-BA01-6750DE776C31}" dt="2024-05-29T18:16:45.607" v="190" actId="20577"/>
          <ac:spMkLst>
            <pc:docMk/>
            <pc:sldMk cId="469185283" sldId="274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16:35.960" v="185" actId="20577"/>
          <ac:spMkLst>
            <pc:docMk/>
            <pc:sldMk cId="469185283" sldId="274"/>
            <ac:spMk id="3" creationId="{2DB405A1-1826-9335-EF31-DDDC51BD6B9A}"/>
          </ac:spMkLst>
        </pc:spChg>
      </pc:sldChg>
      <pc:sldChg chg="modSp add mod">
        <pc:chgData name="Mark Johnston" userId="40fa64254241efc6" providerId="LiveId" clId="{61CE7AF3-F7E5-44CE-BA01-6750DE776C31}" dt="2024-05-29T18:19:31.485" v="225" actId="20577"/>
        <pc:sldMkLst>
          <pc:docMk/>
          <pc:sldMk cId="4051739328" sldId="275"/>
        </pc:sldMkLst>
        <pc:spChg chg="mod">
          <ac:chgData name="Mark Johnston" userId="40fa64254241efc6" providerId="LiveId" clId="{61CE7AF3-F7E5-44CE-BA01-6750DE776C31}" dt="2024-05-29T18:19:18.777" v="213" actId="20577"/>
          <ac:spMkLst>
            <pc:docMk/>
            <pc:sldMk cId="4051739328" sldId="275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19:31.485" v="225" actId="20577"/>
          <ac:spMkLst>
            <pc:docMk/>
            <pc:sldMk cId="4051739328" sldId="275"/>
            <ac:spMk id="3" creationId="{2DB405A1-1826-9335-EF31-DDDC51BD6B9A}"/>
          </ac:spMkLst>
        </pc:spChg>
      </pc:sldChg>
      <pc:sldChg chg="modSp add mod">
        <pc:chgData name="Mark Johnston" userId="40fa64254241efc6" providerId="LiveId" clId="{61CE7AF3-F7E5-44CE-BA01-6750DE776C31}" dt="2024-05-29T18:21:09.091" v="333" actId="20577"/>
        <pc:sldMkLst>
          <pc:docMk/>
          <pc:sldMk cId="1055297633" sldId="276"/>
        </pc:sldMkLst>
        <pc:spChg chg="mod">
          <ac:chgData name="Mark Johnston" userId="40fa64254241efc6" providerId="LiveId" clId="{61CE7AF3-F7E5-44CE-BA01-6750DE776C31}" dt="2024-05-29T18:19:59.728" v="253" actId="20577"/>
          <ac:spMkLst>
            <pc:docMk/>
            <pc:sldMk cId="1055297633" sldId="276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21:09.091" v="333" actId="20577"/>
          <ac:spMkLst>
            <pc:docMk/>
            <pc:sldMk cId="1055297633" sldId="276"/>
            <ac:spMk id="3" creationId="{2DB405A1-1826-9335-EF31-DDDC51BD6B9A}"/>
          </ac:spMkLst>
        </pc:spChg>
      </pc:sldChg>
      <pc:sldChg chg="modSp add mod">
        <pc:chgData name="Mark Johnston" userId="40fa64254241efc6" providerId="LiveId" clId="{61CE7AF3-F7E5-44CE-BA01-6750DE776C31}" dt="2024-05-29T18:23:10.956" v="383" actId="403"/>
        <pc:sldMkLst>
          <pc:docMk/>
          <pc:sldMk cId="1361146628" sldId="277"/>
        </pc:sldMkLst>
        <pc:spChg chg="mod">
          <ac:chgData name="Mark Johnston" userId="40fa64254241efc6" providerId="LiveId" clId="{61CE7AF3-F7E5-44CE-BA01-6750DE776C31}" dt="2024-05-29T18:22:05.142" v="352" actId="20577"/>
          <ac:spMkLst>
            <pc:docMk/>
            <pc:sldMk cId="1361146628" sldId="277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23:10.956" v="383" actId="403"/>
          <ac:spMkLst>
            <pc:docMk/>
            <pc:sldMk cId="1361146628" sldId="277"/>
            <ac:spMk id="3" creationId="{2DB405A1-1826-9335-EF31-DDDC51BD6B9A}"/>
          </ac:spMkLst>
        </pc:spChg>
      </pc:sldChg>
      <pc:sldChg chg="modSp add mod">
        <pc:chgData name="Mark Johnston" userId="40fa64254241efc6" providerId="LiveId" clId="{61CE7AF3-F7E5-44CE-BA01-6750DE776C31}" dt="2024-05-29T18:25:29.843" v="425" actId="27636"/>
        <pc:sldMkLst>
          <pc:docMk/>
          <pc:sldMk cId="2070018061" sldId="278"/>
        </pc:sldMkLst>
        <pc:spChg chg="mod">
          <ac:chgData name="Mark Johnston" userId="40fa64254241efc6" providerId="LiveId" clId="{61CE7AF3-F7E5-44CE-BA01-6750DE776C31}" dt="2024-05-29T18:23:58.137" v="413" actId="20577"/>
          <ac:spMkLst>
            <pc:docMk/>
            <pc:sldMk cId="2070018061" sldId="278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25:29.843" v="425" actId="27636"/>
          <ac:spMkLst>
            <pc:docMk/>
            <pc:sldMk cId="2070018061" sldId="278"/>
            <ac:spMk id="3" creationId="{2DB405A1-1826-9335-EF31-DDDC51BD6B9A}"/>
          </ac:spMkLst>
        </pc:spChg>
      </pc:sldChg>
      <pc:sldChg chg="add del">
        <pc:chgData name="Mark Johnston" userId="40fa64254241efc6" providerId="LiveId" clId="{61CE7AF3-F7E5-44CE-BA01-6750DE776C31}" dt="2024-05-29T18:34:02.819" v="608" actId="47"/>
        <pc:sldMkLst>
          <pc:docMk/>
          <pc:sldMk cId="724114662" sldId="279"/>
        </pc:sldMkLst>
      </pc:sldChg>
      <pc:sldChg chg="modSp add mod">
        <pc:chgData name="Mark Johnston" userId="40fa64254241efc6" providerId="LiveId" clId="{61CE7AF3-F7E5-44CE-BA01-6750DE776C31}" dt="2024-05-29T18:17:44.244" v="194" actId="2711"/>
        <pc:sldMkLst>
          <pc:docMk/>
          <pc:sldMk cId="1268796672" sldId="280"/>
        </pc:sldMkLst>
        <pc:spChg chg="mod">
          <ac:chgData name="Mark Johnston" userId="40fa64254241efc6" providerId="LiveId" clId="{61CE7AF3-F7E5-44CE-BA01-6750DE776C31}" dt="2024-05-29T18:17:44.244" v="194" actId="2711"/>
          <ac:spMkLst>
            <pc:docMk/>
            <pc:sldMk cId="1268796672" sldId="280"/>
            <ac:spMk id="3" creationId="{3C01AC4C-482E-02BD-BADA-C2D6C8D02BC9}"/>
          </ac:spMkLst>
        </pc:spChg>
      </pc:sldChg>
      <pc:sldChg chg="modSp add mod">
        <pc:chgData name="Mark Johnston" userId="40fa64254241efc6" providerId="LiveId" clId="{61CE7AF3-F7E5-44CE-BA01-6750DE776C31}" dt="2024-05-29T18:21:36.191" v="341" actId="20577"/>
        <pc:sldMkLst>
          <pc:docMk/>
          <pc:sldMk cId="3368965914" sldId="281"/>
        </pc:sldMkLst>
        <pc:spChg chg="mod">
          <ac:chgData name="Mark Johnston" userId="40fa64254241efc6" providerId="LiveId" clId="{61CE7AF3-F7E5-44CE-BA01-6750DE776C31}" dt="2024-05-29T18:21:36.191" v="341" actId="20577"/>
          <ac:spMkLst>
            <pc:docMk/>
            <pc:sldMk cId="3368965914" sldId="281"/>
            <ac:spMk id="13314" creationId="{00000000-0000-0000-0000-000000000000}"/>
          </ac:spMkLst>
        </pc:spChg>
      </pc:sldChg>
      <pc:sldChg chg="modSp add mod">
        <pc:chgData name="Mark Johnston" userId="40fa64254241efc6" providerId="LiveId" clId="{61CE7AF3-F7E5-44CE-BA01-6750DE776C31}" dt="2024-05-29T18:26:53.762" v="458" actId="20577"/>
        <pc:sldMkLst>
          <pc:docMk/>
          <pc:sldMk cId="2357132900" sldId="282"/>
        </pc:sldMkLst>
        <pc:spChg chg="mod">
          <ac:chgData name="Mark Johnston" userId="40fa64254241efc6" providerId="LiveId" clId="{61CE7AF3-F7E5-44CE-BA01-6750DE776C31}" dt="2024-05-29T18:25:44.294" v="450" actId="20577"/>
          <ac:spMkLst>
            <pc:docMk/>
            <pc:sldMk cId="2357132900" sldId="282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26:53.762" v="458" actId="20577"/>
          <ac:spMkLst>
            <pc:docMk/>
            <pc:sldMk cId="2357132900" sldId="282"/>
            <ac:spMk id="3" creationId="{2DB405A1-1826-9335-EF31-DDDC51BD6B9A}"/>
          </ac:spMkLst>
        </pc:spChg>
      </pc:sldChg>
      <pc:sldChg chg="modSp add mod">
        <pc:chgData name="Mark Johnston" userId="40fa64254241efc6" providerId="LiveId" clId="{61CE7AF3-F7E5-44CE-BA01-6750DE776C31}" dt="2024-05-29T18:32:53.355" v="598" actId="27636"/>
        <pc:sldMkLst>
          <pc:docMk/>
          <pc:sldMk cId="3862177160" sldId="283"/>
        </pc:sldMkLst>
        <pc:spChg chg="mod">
          <ac:chgData name="Mark Johnston" userId="40fa64254241efc6" providerId="LiveId" clId="{61CE7AF3-F7E5-44CE-BA01-6750DE776C31}" dt="2024-05-29T18:32:18.247" v="590" actId="20577"/>
          <ac:spMkLst>
            <pc:docMk/>
            <pc:sldMk cId="3862177160" sldId="283"/>
            <ac:spMk id="2" creationId="{18A33BDE-B1DE-9B51-1393-9AEE5689B40F}"/>
          </ac:spMkLst>
        </pc:spChg>
        <pc:spChg chg="mod">
          <ac:chgData name="Mark Johnston" userId="40fa64254241efc6" providerId="LiveId" clId="{61CE7AF3-F7E5-44CE-BA01-6750DE776C31}" dt="2024-05-29T18:32:53.355" v="598" actId="27636"/>
          <ac:spMkLst>
            <pc:docMk/>
            <pc:sldMk cId="3862177160" sldId="283"/>
            <ac:spMk id="3" creationId="{2DB405A1-1826-9335-EF31-DDDC51BD6B9A}"/>
          </ac:spMkLst>
        </pc:spChg>
      </pc:sldChg>
      <pc:sldChg chg="modSp add mod">
        <pc:chgData name="Mark Johnston" userId="40fa64254241efc6" providerId="LiveId" clId="{61CE7AF3-F7E5-44CE-BA01-6750DE776C31}" dt="2024-05-29T18:28:13.102" v="467" actId="20577"/>
        <pc:sldMkLst>
          <pc:docMk/>
          <pc:sldMk cId="706448097" sldId="284"/>
        </pc:sldMkLst>
        <pc:spChg chg="mod">
          <ac:chgData name="Mark Johnston" userId="40fa64254241efc6" providerId="LiveId" clId="{61CE7AF3-F7E5-44CE-BA01-6750DE776C31}" dt="2024-05-29T18:28:13.102" v="467" actId="20577"/>
          <ac:spMkLst>
            <pc:docMk/>
            <pc:sldMk cId="706448097" sldId="284"/>
            <ac:spMk id="3" creationId="{C3227152-CF6A-3AA8-CAC9-B892F0C754B0}"/>
          </ac:spMkLst>
        </pc:spChg>
      </pc:sldChg>
      <pc:sldChg chg="modSp add mod">
        <pc:chgData name="Mark Johnston" userId="40fa64254241efc6" providerId="LiveId" clId="{61CE7AF3-F7E5-44CE-BA01-6750DE776C31}" dt="2024-05-29T18:31:41.369" v="583" actId="20577"/>
        <pc:sldMkLst>
          <pc:docMk/>
          <pc:sldMk cId="3587668222" sldId="285"/>
        </pc:sldMkLst>
        <pc:spChg chg="mod">
          <ac:chgData name="Mark Johnston" userId="40fa64254241efc6" providerId="LiveId" clId="{61CE7AF3-F7E5-44CE-BA01-6750DE776C31}" dt="2024-05-29T18:31:41.369" v="583" actId="20577"/>
          <ac:spMkLst>
            <pc:docMk/>
            <pc:sldMk cId="3587668222" sldId="285"/>
            <ac:spMk id="3" creationId="{3C01AC4C-482E-02BD-BADA-C2D6C8D02BC9}"/>
          </ac:spMkLst>
        </pc:spChg>
      </pc:sldChg>
      <pc:sldChg chg="modSp add mod">
        <pc:chgData name="Mark Johnston" userId="40fa64254241efc6" providerId="LiveId" clId="{61CE7AF3-F7E5-44CE-BA01-6750DE776C31}" dt="2024-05-29T18:33:50.570" v="607" actId="20577"/>
        <pc:sldMkLst>
          <pc:docMk/>
          <pc:sldMk cId="2896396714" sldId="286"/>
        </pc:sldMkLst>
        <pc:spChg chg="mod">
          <ac:chgData name="Mark Johnston" userId="40fa64254241efc6" providerId="LiveId" clId="{61CE7AF3-F7E5-44CE-BA01-6750DE776C31}" dt="2024-05-29T18:33:50.570" v="607" actId="20577"/>
          <ac:spMkLst>
            <pc:docMk/>
            <pc:sldMk cId="2896396714" sldId="286"/>
            <ac:spMk id="133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7/23/2024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Originally an </a:t>
            </a:r>
            <a:r>
              <a:rPr lang="en-US"/>
              <a:t>On Your 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94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Originally an </a:t>
            </a:r>
            <a:r>
              <a:rPr lang="en-US"/>
              <a:t>On Your Own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48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55021B-8C83-0E64-7853-247E9DC8E5CC}"/>
              </a:ext>
            </a:extLst>
          </p:cNvPr>
          <p:cNvSpPr txBox="1"/>
          <p:nvPr userDrawn="1"/>
        </p:nvSpPr>
        <p:spPr>
          <a:xfrm>
            <a:off x="3276600" y="6096038"/>
            <a:ext cx="8381999" cy="4647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© 2024 Hawkes Learning. All rights reserved. Authorized only for instructor use in the classroom.</a:t>
            </a:r>
          </a:p>
          <a:p>
            <a:pPr defTabSz="457200">
              <a:spcBef>
                <a:spcPct val="20000"/>
              </a:spcBef>
              <a:defRPr/>
            </a:pPr>
            <a:r>
              <a:rPr lang="en-US" sz="1050" dirty="0"/>
              <a:t>No reproduction or further distribution permitted without the prior written consent of Hawkes Learning.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91900-F9C7-EB19-6E5D-FAAB3EFAF3E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81000" y="2800183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Lesson Title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0492872-1E9F-75D1-A86E-4EAE19934D9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>
                <a:solidFill>
                  <a:srgbClr val="182F5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X.X</a:t>
            </a:r>
          </a:p>
        </p:txBody>
      </p:sp>
      <p:pic>
        <p:nvPicPr>
          <p:cNvPr id="3" name="Picture 2" descr="A book cover of a book&#10;&#10;Description automatically generated">
            <a:extLst>
              <a:ext uri="{FF2B5EF4-FFF2-40B4-BE49-F238E27FC236}">
                <a16:creationId xmlns:a16="http://schemas.microsoft.com/office/drawing/2014/main" id="{084A30C6-F2E3-D891-5BB5-346F06DE200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600" y="308721"/>
            <a:ext cx="4407338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On Your Own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831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Dig Deeper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2023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004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1966751E-D7BB-F58F-6EF7-988C1DD7F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21566" y="1981200"/>
            <a:ext cx="9144000" cy="2250283"/>
            <a:chOff x="1524000" y="1410227"/>
            <a:chExt cx="9144000" cy="2250283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5745617-7817-BAD4-50DB-96682A18AA8C}"/>
                </a:ext>
              </a:extLst>
            </p:cNvPr>
            <p:cNvCxnSpPr/>
            <p:nvPr/>
          </p:nvCxnSpPr>
          <p:spPr>
            <a:xfrm>
              <a:off x="1859169" y="2729726"/>
              <a:ext cx="8429625" cy="0"/>
            </a:xfrm>
            <a:prstGeom prst="line">
              <a:avLst/>
            </a:prstGeom>
            <a:ln w="127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4544EB-EC3E-1655-8249-41F759480F18}"/>
                </a:ext>
              </a:extLst>
            </p:cNvPr>
            <p:cNvSpPr txBox="1"/>
            <p:nvPr/>
          </p:nvSpPr>
          <p:spPr>
            <a:xfrm>
              <a:off x="1524000" y="1410227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72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72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9AE6A06-DC07-3D52-BB89-86F2EF077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1108" y="3050910"/>
              <a:ext cx="609600" cy="609600"/>
            </a:xfrm>
            <a:prstGeom prst="rect">
              <a:avLst/>
            </a:prstGeom>
          </p:spPr>
        </p:pic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C2522F05-C169-5A8E-BEE7-C2AF4A8B2F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66179" y="3050910"/>
              <a:ext cx="609600" cy="609600"/>
            </a:xfrm>
            <a:prstGeom prst="rect">
              <a:avLst/>
            </a:prstGeom>
          </p:spPr>
        </p:pic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F787E3FD-08C2-8D03-8749-14D08926846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17122" y="3050910"/>
              <a:ext cx="609600" cy="609600"/>
            </a:xfrm>
            <a:prstGeom prst="rect">
              <a:avLst/>
            </a:prstGeom>
          </p:spPr>
        </p:pic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6388AC8-6D6B-52AD-1753-6A2F27A1765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631" y="362188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759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F081F-48F3-8267-3057-5544357BE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633713-4DEA-1BFF-037C-ED269AF8B4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07F6C-D326-3F27-7EAE-5BF868C7F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77BFC-6D1D-7790-F568-DEDC1E5B0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47BFD-8ACB-D117-DD6E-8C910642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6837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38D66-2168-5395-E638-C563C5FCA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95709-6FBD-5A0B-E014-B76BE88C6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8B714-6F35-A8B9-B214-1E800CF2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ADD3B-EA6B-8E52-209F-DC060D852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5B957-CDD8-A1A1-036C-846EDDFB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10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1966E-AF61-4BAF-32F4-D64F7F137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52EE6-2FC4-FF10-FE8B-7B462A03D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E3765-CFB8-3DB8-4530-40A91AA4B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75BB5A-01A4-73B5-3458-1F4BF4FD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4B8BA-A6A0-FB9D-787C-C584FA632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219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6F029-D9A2-29CD-D92A-EA140BD93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ECE9F-4981-2D10-5FA3-9365F9EED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9331FE-8241-9BF3-10DE-0A81E662F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D400E-FED1-430C-4090-DEDA45577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5812B-8595-572D-E9AA-8E222E27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EE0C1-6885-9A3F-C9C0-D4ABB4ADF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034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CE991-2CC7-8043-5043-30DFA7818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533A0-4C38-7817-BC59-0E848EC3F4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74372E-6BD9-DFC5-026B-5B596518A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4EEDA2-7A44-4A85-E840-DB0F587C3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80F3DA-20DF-47C4-1238-09DB2721E8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8F7FA1-21C2-F903-F10E-94D67334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BAF0D-C093-33EB-0FB5-1DEE5C1BF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1B7B6A-E322-6D06-1427-10A47C00D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79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D8880-42A0-105F-1181-F63CEB78F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0DC5C-C6DF-6DA7-DB2D-0977A0C8D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3A55FD-722C-86C4-FB61-0039EB9C0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03D996-C02E-5BB5-CEEB-E7805FC3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4359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5AE0E-18E4-7AD5-CB35-91EAF67B9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4D172D-F1F5-FAB9-10AA-2898733E8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9DEEB-5F88-A85E-677E-F35144287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16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Arial" panose="020B0604020202020204" pitchFamily="34" charset="0"/>
              <a:buChar char="•"/>
              <a:defRPr sz="2800" b="0" i="0" baseline="0">
                <a:solidFill>
                  <a:srgbClr val="182F58"/>
                </a:solidFill>
              </a:defRPr>
            </a:lvl1pPr>
            <a:lvl2pPr>
              <a:defRPr>
                <a:solidFill>
                  <a:srgbClr val="2B7799"/>
                </a:solidFill>
              </a:defRPr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insert example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4F2B-CEF7-34ED-3CBC-130FD3E3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02857-3189-6D0C-8942-BC5E624BCA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C50612-0EE6-D884-4964-770E861852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9F506-34FB-841B-2AB7-47A6DBC09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EFFA8C-2DE3-D563-1DAC-E913F8A7D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76E7F7-542A-73E5-5C39-D3F7EA034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668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B185D-89FF-49DB-25B7-273E5CB9E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510F5-A26E-6EB8-0770-7ADF0385E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DE380-D33B-1D6E-2C57-10D549F01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2405F3-753B-17B1-949C-638C78CA9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77BE86-94D6-AE37-EA09-617C083B1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C9BDFD-566D-10E4-88AA-A2097149F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12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8F8C-C2E8-3ED0-624C-F4D195FCE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B7C933-2DD2-67DA-1555-5CFA2EDB5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31696-6DCC-3D74-B964-C6A7CA82F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4C985-0666-F247-F678-2B9D23EEC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DF260B-18EF-E5A9-273D-75B09EF8E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186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58D992-0865-8967-2916-0BE7BEE89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26BEFF-3D23-B6C4-6EE0-EEFD8BAAA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1F246-1707-C02C-610E-845DF2128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800BD-0EDC-B130-57AA-E2E91AE75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04D67-EBF8-57F5-0B7F-3B24F83D9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570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">
    <p:bg>
      <p:bgPr>
        <a:solidFill>
          <a:srgbClr val="2D7D9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9CDC15-C133-6A43-2AB0-D5FB639C2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9824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07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2971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81400" y="1280160"/>
            <a:ext cx="5105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1883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Slide Title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257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199D9D7-D46E-5BC7-C02C-BCF6B528DB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867400" y="1280160"/>
            <a:ext cx="28194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8352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gur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Lesson X.X Figure Number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182F58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64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Group Activity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995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What Do You Think?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8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up 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="1" baseline="0">
                <a:solidFill>
                  <a:srgbClr val="182F58"/>
                </a:solidFill>
              </a:defRPr>
            </a:lvl1pPr>
          </a:lstStyle>
          <a:p>
            <a:r>
              <a:rPr lang="en-US" dirty="0"/>
              <a:t>Reflection Question</a:t>
            </a:r>
          </a:p>
        </p:txBody>
      </p:sp>
      <p:sp>
        <p:nvSpPr>
          <p:cNvPr id="14" name="TextBox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2024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572001"/>
          </a:xfrm>
          <a:prstGeom prst="rect">
            <a:avLst/>
          </a:prstGeom>
          <a:solidFill>
            <a:srgbClr val="182F58"/>
          </a:solidFill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800" b="0" i="0" baseline="0"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endParaRPr lang="en-US" dirty="0"/>
          </a:p>
        </p:txBody>
      </p:sp>
      <p:cxnSp>
        <p:nvCxnSpPr>
          <p:cNvPr id="15" name="Straight Connector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4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  <p:sldLayoutId id="2147483661" r:id="rId5"/>
    <p:sldLayoutId id="2147483652" r:id="rId6"/>
    <p:sldLayoutId id="2147483653" r:id="rId7"/>
    <p:sldLayoutId id="2147483658" r:id="rId8"/>
    <p:sldLayoutId id="2147483656" r:id="rId9"/>
    <p:sldLayoutId id="2147483657" r:id="rId10"/>
    <p:sldLayoutId id="2147483660" r:id="rId11"/>
    <p:sldLayoutId id="214748365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8BF824-37E5-A46A-6320-EBA7FEE0FE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869F70-BC82-BDAE-32C6-8744D1218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5259-6911-78F4-049F-3E1160176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E38D61-C232-40CB-A3E3-D66C18882333}" type="datetimeFigureOut">
              <a:rPr lang="en-US" smtClean="0"/>
              <a:t>7/23/2024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4B541-4E51-2197-9F9F-7D1C30B59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CF51B-67CB-17C0-C9E5-64AA1D8BC7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4AA610-DF15-4A5A-A855-BD6093CAF0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79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2">
            <a:extLst>
              <a:ext uri="{FF2B5EF4-FFF2-40B4-BE49-F238E27FC236}">
                <a16:creationId xmlns:a16="http://schemas.microsoft.com/office/drawing/2014/main" id="{4E7A1944-20A9-5EFC-CF5D-428D07B9FF1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79562" y="1729204"/>
            <a:ext cx="3581400" cy="9144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182F58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Lesson 11.5</a:t>
            </a:r>
          </a:p>
        </p:txBody>
      </p:sp>
      <p:sp>
        <p:nvSpPr>
          <p:cNvPr id="3" name="Content Placeholder 8">
            <a:extLst>
              <a:ext uri="{FF2B5EF4-FFF2-40B4-BE49-F238E27FC236}">
                <a16:creationId xmlns:a16="http://schemas.microsoft.com/office/drawing/2014/main" id="{FF68ED90-5F09-E335-E8D2-4F2687C0EB59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379562" y="2627694"/>
            <a:ext cx="3581400" cy="99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 dirty="0"/>
              <a:t>Humanistic Approaches</a:t>
            </a:r>
          </a:p>
        </p:txBody>
      </p:sp>
    </p:spTree>
    <p:extLst>
      <p:ext uri="{BB962C8B-B14F-4D97-AF65-F5344CB8AC3E}">
        <p14:creationId xmlns:p14="http://schemas.microsoft.com/office/powerpoint/2010/main" val="3886239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Real Vs. Ideal 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b="0" i="0" dirty="0">
                <a:effectLst/>
                <a:highlight>
                  <a:srgbClr val="FFFFFF"/>
                </a:highlight>
              </a:rPr>
              <a:t>Rogers further divided the self into two categories: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highlight>
                  <a:srgbClr val="FFFFFF"/>
                </a:highlight>
              </a:rPr>
              <a:t>the ideal self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highlight>
                  <a:srgbClr val="FFFFFF"/>
                </a:highlight>
              </a:rPr>
              <a:t>the real self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The </a:t>
            </a:r>
            <a:r>
              <a:rPr lang="en-US" b="1" i="0" dirty="0">
                <a:effectLst/>
                <a:highlight>
                  <a:srgbClr val="FFFFFF"/>
                </a:highlight>
              </a:rPr>
              <a:t>ideal self</a:t>
            </a:r>
            <a:r>
              <a:rPr lang="en-US" b="0" i="0" dirty="0">
                <a:effectLst/>
                <a:highlight>
                  <a:srgbClr val="FFFFFF"/>
                </a:highlight>
              </a:rPr>
              <a:t> is the person that you would like to be; the </a:t>
            </a:r>
            <a:r>
              <a:rPr lang="en-US" b="1" i="0" dirty="0">
                <a:effectLst/>
                <a:highlight>
                  <a:srgbClr val="FFFFFF"/>
                </a:highlight>
              </a:rPr>
              <a:t>real self</a:t>
            </a:r>
            <a:r>
              <a:rPr lang="en-US" b="0" i="0" dirty="0">
                <a:effectLst/>
                <a:highlight>
                  <a:srgbClr val="FFFFFF"/>
                </a:highlight>
              </a:rPr>
              <a:t> is the person you actually are.</a:t>
            </a:r>
          </a:p>
          <a:p>
            <a:r>
              <a:rPr lang="en-US" b="0" i="0" dirty="0">
                <a:effectLst/>
                <a:highlight>
                  <a:srgbClr val="FFFFFF"/>
                </a:highlight>
              </a:rPr>
              <a:t>Rogers focused on the idea that we need to achieve consistency between these two selves. 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We experience </a:t>
            </a:r>
            <a:r>
              <a:rPr lang="en-US" b="1" i="0" dirty="0">
                <a:effectLst/>
                <a:highlight>
                  <a:srgbClr val="FFFFFF"/>
                </a:highlight>
              </a:rPr>
              <a:t>congruence</a:t>
            </a:r>
            <a:r>
              <a:rPr lang="en-US" b="0" i="0" dirty="0">
                <a:effectLst/>
                <a:highlight>
                  <a:srgbClr val="FFFFFF"/>
                </a:highlight>
              </a:rPr>
              <a:t> when our thoughts about our real self and ideal self are very similar—in other words, when our self-concept is accurate. 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High congruence leads to a greater sense of self-worth and a healthy, productive life.</a:t>
            </a:r>
          </a:p>
        </p:txBody>
      </p:sp>
    </p:spTree>
    <p:extLst>
      <p:ext uri="{BB962C8B-B14F-4D97-AF65-F5344CB8AC3E}">
        <p14:creationId xmlns:p14="http://schemas.microsoft.com/office/powerpoint/2010/main" val="2357132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B2DB-2CE6-975F-9DB9-20CC546CF3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Reflection Question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27152-CF6A-3AA8-CAC9-B892F0C75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053841"/>
          </a:xfrm>
        </p:spPr>
        <p:txBody>
          <a:bodyPr/>
          <a:lstStyle/>
          <a:p>
            <a:r>
              <a:rPr lang="en-US" b="0" i="0" dirty="0">
                <a:effectLst/>
              </a:rPr>
              <a:t>Take some time to think about your ideal self and your real self. </a:t>
            </a:r>
          </a:p>
          <a:p>
            <a:endParaRPr lang="en-US" dirty="0"/>
          </a:p>
          <a:p>
            <a:r>
              <a:rPr lang="en-US" b="0" i="0" dirty="0">
                <a:effectLst/>
              </a:rPr>
              <a:t>How do these versions of self compare in your own life? </a:t>
            </a:r>
          </a:p>
          <a:p>
            <a:endParaRPr lang="en-US" dirty="0"/>
          </a:p>
          <a:p>
            <a:r>
              <a:rPr lang="en-US" b="0" i="0" dirty="0">
                <a:effectLst/>
              </a:rPr>
              <a:t>Does your ideal self include plausible qualities that you can work toward?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4480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1B4C-5AAA-83F0-C30B-42241B0F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On Your Own</a:t>
            </a:r>
            <a:r>
              <a:rPr lang="en-US" b="1" baseline="-25000" dirty="0"/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1AC4C-482E-02BD-BADA-C2D6C8D02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/>
            <a:r>
              <a:rPr lang="en-US" b="0" i="0" dirty="0">
                <a:effectLst/>
              </a:rPr>
              <a:t>Identify the answers that best complete the following statements.</a:t>
            </a:r>
          </a:p>
          <a:p>
            <a:pPr algn="l"/>
            <a:endParaRPr lang="en-US" b="0" i="0" dirty="0">
              <a:effectLst/>
            </a:endParaRPr>
          </a:p>
          <a:p>
            <a:pPr algn="l"/>
            <a:r>
              <a:rPr lang="en-US" b="0" i="0" dirty="0">
                <a:effectLst/>
              </a:rPr>
              <a:t>People with low congruence would have a: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Higher likelihood of being maladjusted.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Greater sense of self-worth.</a:t>
            </a:r>
          </a:p>
          <a:p>
            <a:pPr algn="l"/>
            <a:endParaRPr lang="en-US" dirty="0"/>
          </a:p>
          <a:p>
            <a:pPr algn="l"/>
            <a:r>
              <a:rPr lang="en-US" b="0" i="0" dirty="0">
                <a:effectLst/>
              </a:rPr>
              <a:t>People with high congruence would have a: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Higher likelihood of being maladjusted.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Greater sense of self-worth.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668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i="0" dirty="0">
                <a:effectLst/>
                <a:highlight>
                  <a:srgbClr val="FFFFFF"/>
                </a:highlight>
              </a:rPr>
              <a:t>Humanistic psychologists Abraham Maslow and Carl Rogers focused on the growth potential of healthy individuals. 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They believed that people strive to become self-actualized. 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Both Rogers's and Maslow's theories greatly contributed to our understanding of the self. 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They emphasized free will and self-determination, with each individual desiring to become the best person they can become.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177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BA363-008A-9460-24DB-6A18281A280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14487" y="-1066800"/>
            <a:ext cx="5915025" cy="994172"/>
          </a:xfrm>
          <a:prstGeom prst="rect">
            <a:avLst/>
          </a:prstGeom>
        </p:spPr>
        <p:txBody>
          <a:bodyPr anchor="b">
            <a:normAutofit fontScale="90000"/>
          </a:bodyPr>
          <a:lstStyle/>
          <a:p>
            <a:r>
              <a:rPr lang="en-US" dirty="0"/>
              <a:t>End of Hawkes Learning PowerPoint</a:t>
            </a:r>
          </a:p>
        </p:txBody>
      </p:sp>
    </p:spTree>
    <p:extLst>
      <p:ext uri="{BB962C8B-B14F-4D97-AF65-F5344CB8AC3E}">
        <p14:creationId xmlns:p14="http://schemas.microsoft.com/office/powerpoint/2010/main" val="1295064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Humanism?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5824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>
                <a:highlight>
                  <a:srgbClr val="FFFFFF"/>
                </a:highlight>
              </a:rPr>
              <a:t>Humanism is touted as a reaction to two psychological movements and their believed effects on society.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66887D-1966-C0B0-D646-FC690708AFFD}"/>
              </a:ext>
            </a:extLst>
          </p:cNvPr>
          <p:cNvSpPr txBox="1"/>
          <p:nvPr/>
        </p:nvSpPr>
        <p:spPr>
          <a:xfrm>
            <a:off x="4259254" y="2237935"/>
            <a:ext cx="62549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>
                <a:solidFill>
                  <a:srgbClr val="182F58"/>
                </a:solidFill>
              </a:rPr>
              <a:t>Figure 1</a:t>
            </a:r>
          </a:p>
        </p:txBody>
      </p:sp>
      <p:pic>
        <p:nvPicPr>
          <p:cNvPr id="4" name="Content Placeholder 6" descr="A graphic describing the two psychological movements and their effects">
            <a:extLst>
              <a:ext uri="{FF2B5EF4-FFF2-40B4-BE49-F238E27FC236}">
                <a16:creationId xmlns:a16="http://schemas.microsoft.com/office/drawing/2014/main" id="{A4F79ACC-6CB3-9F9A-4929-82E82B1377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8681" b="7986"/>
          <a:stretch/>
        </p:blipFill>
        <p:spPr>
          <a:xfrm>
            <a:off x="1066800" y="2438400"/>
            <a:ext cx="7010400" cy="3286126"/>
          </a:xfrm>
          <a:prstGeom prst="rect">
            <a:avLst/>
          </a:prstGeom>
          <a:noFill/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743A8E-8316-B2E3-E044-391D9A05FCD0}"/>
              </a:ext>
            </a:extLst>
          </p:cNvPr>
          <p:cNvSpPr txBox="1"/>
          <p:nvPr/>
        </p:nvSpPr>
        <p:spPr>
          <a:xfrm>
            <a:off x="2556897" y="5724526"/>
            <a:ext cx="40302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182F58"/>
                </a:solidFill>
              </a:rPr>
              <a:t>Caption: What makes individuals have different personalities?</a:t>
            </a:r>
          </a:p>
        </p:txBody>
      </p:sp>
    </p:spTree>
    <p:extLst>
      <p:ext uri="{BB962C8B-B14F-4D97-AF65-F5344CB8AC3E}">
        <p14:creationId xmlns:p14="http://schemas.microsoft.com/office/powerpoint/2010/main" val="211473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Humanism</a:t>
            </a:r>
            <a:r>
              <a:rPr lang="en-US" dirty="0">
                <a:solidFill>
                  <a:srgbClr val="182F58"/>
                </a:solidFill>
                <a:effectLst/>
                <a:latin typeface="Calibri" panose="020F0502020204030204" pitchFamily="34" charset="0"/>
              </a:rPr>
              <a:t>'</a:t>
            </a:r>
            <a:r>
              <a:rPr lang="en-US" b="1" dirty="0"/>
              <a:t>s Comparison To Other Theories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</p:spPr>
        <p:txBody>
          <a:bodyPr>
            <a:normAutofit/>
          </a:bodyPr>
          <a:lstStyle/>
          <a:p>
            <a:r>
              <a:rPr lang="en-US" sz="2400" dirty="0">
                <a:highlight>
                  <a:srgbClr val="FFFFFF"/>
                </a:highlight>
              </a:rPr>
              <a:t>Humanism does not suggest that psychoanalytic, behaviorist, and other points of view are incorrect.</a:t>
            </a:r>
          </a:p>
          <a:p>
            <a:r>
              <a:rPr lang="en-US" sz="2400" dirty="0">
                <a:highlight>
                  <a:srgbClr val="FFFFFF"/>
                </a:highlight>
              </a:rPr>
              <a:t>It argues that these perspectives do not recognize the depth and meaning of human experience.</a:t>
            </a:r>
          </a:p>
          <a:p>
            <a:r>
              <a:rPr lang="en-US" sz="2400" dirty="0">
                <a:highlight>
                  <a:srgbClr val="FFFFFF"/>
                </a:highlight>
              </a:rPr>
              <a:t>It also argues that they fail to recognize the innate capacity for self-directed change and transforming personal experiences.</a:t>
            </a:r>
          </a:p>
        </p:txBody>
      </p:sp>
    </p:spTree>
    <p:extLst>
      <p:ext uri="{BB962C8B-B14F-4D97-AF65-F5344CB8AC3E}">
        <p14:creationId xmlns:p14="http://schemas.microsoft.com/office/powerpoint/2010/main" val="46918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1B4C-5AAA-83F0-C30B-42241B0F9B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On Your Own</a:t>
            </a:r>
            <a:r>
              <a:rPr lang="en-US" b="1" baseline="-25000" dirty="0"/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1AC4C-482E-02BD-BADA-C2D6C8D02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63040"/>
          </a:xfrm>
        </p:spPr>
        <p:txBody>
          <a:bodyPr/>
          <a:lstStyle/>
          <a:p>
            <a:r>
              <a:rPr lang="en-US" b="0" i="0" dirty="0">
                <a:effectLst/>
              </a:rPr>
              <a:t>In your own words, recap the reasons why proponents of humanism feel the other perspectives are inadequate.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796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Abraham Maslow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16539"/>
            <a:ext cx="8229600" cy="481584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b="0" i="0" dirty="0">
                <a:effectLst/>
                <a:highlight>
                  <a:srgbClr val="FFFFFF"/>
                </a:highlight>
              </a:rPr>
              <a:t>The humanistic perspective focuses on how healthy people develop. </a:t>
            </a:r>
          </a:p>
          <a:p>
            <a:pPr algn="l"/>
            <a:r>
              <a:rPr lang="en-US" b="0" i="0" dirty="0">
                <a:effectLst/>
                <a:highlight>
                  <a:srgbClr val="FFFFFF"/>
                </a:highlight>
              </a:rPr>
              <a:t>One pioneering humanist, Abraham Maslow, studied people who he considered to be healthy, creative, and productive, including Albert Einstein, Eleanor Roosevelt, Thomas Jefferson, Abraham Lincoln, and others. </a:t>
            </a:r>
          </a:p>
          <a:p>
            <a:pPr algn="l"/>
            <a:r>
              <a:rPr lang="en-US" b="0" i="0" dirty="0">
                <a:effectLst/>
                <a:highlight>
                  <a:srgbClr val="FFFFFF"/>
                </a:highlight>
              </a:rPr>
              <a:t>Maslow (1950, 1970) found that such people share similar characteristics including: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FF"/>
                </a:highlight>
              </a:rPr>
              <a:t>O</a:t>
            </a:r>
            <a:r>
              <a:rPr lang="en-US" b="0" i="0" dirty="0">
                <a:effectLst/>
                <a:highlight>
                  <a:srgbClr val="FFFFFF"/>
                </a:highlight>
              </a:rPr>
              <a:t>penness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highlight>
                  <a:srgbClr val="FFFFFF"/>
                </a:highlight>
              </a:rPr>
              <a:t>Creativity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FF"/>
                </a:highlight>
              </a:rPr>
              <a:t>A</a:t>
            </a:r>
            <a:r>
              <a:rPr lang="en-US" b="0" i="0" dirty="0">
                <a:effectLst/>
                <a:highlight>
                  <a:srgbClr val="FFFFFF"/>
                </a:highlight>
              </a:rPr>
              <a:t> loving spirit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FF"/>
                </a:highlight>
              </a:rPr>
              <a:t>S</a:t>
            </a:r>
            <a:r>
              <a:rPr lang="en-US" b="0" i="0" dirty="0">
                <a:effectLst/>
                <a:highlight>
                  <a:srgbClr val="FFFFFF"/>
                </a:highlight>
              </a:rPr>
              <a:t>pontaneity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FF"/>
                </a:highlight>
              </a:rPr>
              <a:t>C</a:t>
            </a:r>
            <a:r>
              <a:rPr lang="en-US" b="0" i="0" dirty="0">
                <a:effectLst/>
                <a:highlight>
                  <a:srgbClr val="FFFFFF"/>
                </a:highlight>
              </a:rPr>
              <a:t>ompassion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FF"/>
                </a:highlight>
              </a:rPr>
              <a:t>C</a:t>
            </a:r>
            <a:r>
              <a:rPr lang="en-US" b="0" i="0" dirty="0">
                <a:effectLst/>
                <a:highlight>
                  <a:srgbClr val="FFFFFF"/>
                </a:highlight>
              </a:rPr>
              <a:t>oncern for others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>
                <a:highlight>
                  <a:srgbClr val="FFFFFF"/>
                </a:highlight>
              </a:rPr>
              <a:t>A</a:t>
            </a:r>
            <a:r>
              <a:rPr lang="en-US" b="0" i="0" dirty="0">
                <a:effectLst/>
                <a:highlight>
                  <a:srgbClr val="FFFFFF"/>
                </a:highlight>
              </a:rPr>
              <a:t>cceptance of themselves</a:t>
            </a:r>
          </a:p>
        </p:txBody>
      </p:sp>
    </p:spTree>
    <p:extLst>
      <p:ext uri="{BB962C8B-B14F-4D97-AF65-F5344CB8AC3E}">
        <p14:creationId xmlns:p14="http://schemas.microsoft.com/office/powerpoint/2010/main" val="4051739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Maslow</a:t>
            </a:r>
            <a:r>
              <a:rPr lang="en-US" dirty="0">
                <a:solidFill>
                  <a:srgbClr val="182F58"/>
                </a:solidFill>
                <a:effectLst/>
                <a:latin typeface="Calibri" panose="020F0502020204030204" pitchFamily="34" charset="0"/>
              </a:rPr>
              <a:t>'</a:t>
            </a:r>
            <a:r>
              <a:rPr lang="en-US" b="1" dirty="0"/>
              <a:t>s Hierarchy Of Needs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effectLst/>
                <a:highlight>
                  <a:srgbClr val="FFFFFF"/>
                </a:highlight>
              </a:rPr>
              <a:t>In Maslow's hierarchy of needs, Maslow proposes that human beings have certain needs in common and that these needs must be met in a certain order. </a:t>
            </a:r>
          </a:p>
          <a:p>
            <a:r>
              <a:rPr lang="en-US" b="0" i="0" dirty="0">
                <a:effectLst/>
                <a:highlight>
                  <a:srgbClr val="FFFFFF"/>
                </a:highlight>
              </a:rPr>
              <a:t>The highest need is the need for self-actualization, which is the achievement of our fullest potential.</a:t>
            </a:r>
          </a:p>
          <a:p>
            <a:pPr lvl="1"/>
            <a:r>
              <a:rPr lang="en-US" dirty="0">
                <a:highlight>
                  <a:srgbClr val="FFFFFF"/>
                </a:highlight>
              </a:rPr>
              <a:t>This is one of the best-known humanistic theories.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297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b="1" dirty="0"/>
              <a:t>Lesson 11.5 Figure </a:t>
            </a:r>
            <a:r>
              <a:rPr lang="en-US" dirty="0"/>
              <a:t>2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3429000" y="5608210"/>
            <a:ext cx="3200400" cy="283247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0" indent="0">
              <a:buNone/>
              <a:tabLst>
                <a:tab pos="461963" algn="l"/>
              </a:tabLst>
            </a:pPr>
            <a:r>
              <a:rPr lang="en-US" sz="1800" i="0" dirty="0"/>
              <a:t>Caption: Maslow</a:t>
            </a:r>
            <a:r>
              <a:rPr lang="en-US" sz="1800" dirty="0">
                <a:solidFill>
                  <a:srgbClr val="182F58"/>
                </a:solidFill>
                <a:effectLst/>
                <a:latin typeface="Calibri" panose="020F0502020204030204" pitchFamily="34" charset="0"/>
              </a:rPr>
              <a:t>'</a:t>
            </a:r>
            <a:r>
              <a:rPr lang="en-US" sz="1800" i="0" dirty="0"/>
              <a:t>s hierarchy of needs</a:t>
            </a:r>
          </a:p>
        </p:txBody>
      </p:sp>
      <p:pic>
        <p:nvPicPr>
          <p:cNvPr id="2" name="Content Placeholder 6" descr="A triangle dividing Maslow's Hierarch of Needs, listing physiological, security, social, esteem, and self-actualization.">
            <a:extLst>
              <a:ext uri="{FF2B5EF4-FFF2-40B4-BE49-F238E27FC236}">
                <a16:creationId xmlns:a16="http://schemas.microsoft.com/office/drawing/2014/main" id="{A5765417-1FE1-B520-CBF0-3A04856DCC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110" y="1097280"/>
            <a:ext cx="7696200" cy="432911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68965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Carl Rogers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effectLst/>
                <a:highlight>
                  <a:srgbClr val="FFFFFF"/>
                </a:highlight>
              </a:rPr>
              <a:t>Another humanistic theorist was Carl Rogers. 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One of Rogers's main ideas about personality regards </a:t>
            </a:r>
            <a:r>
              <a:rPr lang="en-US" b="1" i="0" dirty="0">
                <a:effectLst/>
                <a:highlight>
                  <a:srgbClr val="FFFFFF"/>
                </a:highlight>
              </a:rPr>
              <a:t>self-concept</a:t>
            </a:r>
            <a:r>
              <a:rPr lang="en-US" b="0" i="0" dirty="0">
                <a:effectLst/>
                <a:highlight>
                  <a:srgbClr val="FFFFFF"/>
                </a:highlight>
              </a:rPr>
              <a:t>, our thoughts and feelings about ourselves. </a:t>
            </a:r>
          </a:p>
          <a:p>
            <a:pPr lvl="1"/>
            <a:r>
              <a:rPr lang="en-US" b="0" i="0" dirty="0">
                <a:effectLst/>
                <a:highlight>
                  <a:srgbClr val="FFFFFF"/>
                </a:highlight>
              </a:rPr>
              <a:t>How would you respond to the following question?</a:t>
            </a:r>
            <a:endParaRPr lang="en-US" dirty="0">
              <a:highlight>
                <a:srgbClr val="FFFFFF"/>
              </a:highlight>
            </a:endParaRPr>
          </a:p>
          <a:p>
            <a:pPr marL="457200" lvl="1" indent="0" algn="ctr">
              <a:buNone/>
            </a:pPr>
            <a:r>
              <a:rPr lang="en-US" sz="5400" dirty="0">
                <a:effectLst/>
                <a:latin typeface="Calibri" panose="020F0502020204030204" pitchFamily="34" charset="0"/>
              </a:rPr>
              <a:t>"</a:t>
            </a:r>
            <a:r>
              <a:rPr lang="en-US" sz="5400" dirty="0">
                <a:highlight>
                  <a:srgbClr val="FFFFFF"/>
                </a:highlight>
              </a:rPr>
              <a:t>Who am I?</a:t>
            </a:r>
            <a:r>
              <a:rPr lang="en-US" sz="5400" dirty="0">
                <a:effectLst/>
                <a:latin typeface="Calibri" panose="020F0502020204030204" pitchFamily="34" charset="0"/>
              </a:rPr>
              <a:t>"</a:t>
            </a:r>
            <a:endParaRPr lang="en-US" sz="5400" dirty="0">
              <a:highlight>
                <a:srgbClr val="FF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361146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3BDE-B1DE-9B51-1393-9AEE5689B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Your Response Indicates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405A1-1826-9335-EF31-DDDC51BD6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b="0" i="0" dirty="0">
                <a:effectLst/>
                <a:highlight>
                  <a:srgbClr val="FFFFFF"/>
                </a:highlight>
              </a:rPr>
              <a:t>If your response to the question is primarily positive, then you tend to feel good about who you are, and you see the world as a safe and positive place. </a:t>
            </a:r>
          </a:p>
          <a:p>
            <a:pPr algn="l"/>
            <a:r>
              <a:rPr lang="en-US" b="0" i="0" dirty="0">
                <a:effectLst/>
                <a:highlight>
                  <a:srgbClr val="FFFFFF"/>
                </a:highlight>
              </a:rPr>
              <a:t>If your response is mainly negative, then you may feel unhappy with who you are. </a:t>
            </a:r>
          </a:p>
        </p:txBody>
      </p:sp>
    </p:spTree>
    <p:extLst>
      <p:ext uri="{BB962C8B-B14F-4D97-AF65-F5344CB8AC3E}">
        <p14:creationId xmlns:p14="http://schemas.microsoft.com/office/powerpoint/2010/main" val="2070018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1546</TotalTime>
  <Words>626</Words>
  <Application>Microsoft Office PowerPoint</Application>
  <PresentationFormat>On-screen Show (4:3)</PresentationFormat>
  <Paragraphs>71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Aptos</vt:lpstr>
      <vt:lpstr>Century Gothic</vt:lpstr>
      <vt:lpstr>Aptos Display</vt:lpstr>
      <vt:lpstr>Office Theme</vt:lpstr>
      <vt:lpstr>1_Office Theme</vt:lpstr>
      <vt:lpstr>Lesson 11.5</vt:lpstr>
      <vt:lpstr>What Is Humanism?</vt:lpstr>
      <vt:lpstr>Humanism's Comparison To Other Theories</vt:lpstr>
      <vt:lpstr>On Your Own1</vt:lpstr>
      <vt:lpstr>Abraham Maslow</vt:lpstr>
      <vt:lpstr>Maslow's Hierarchy Of Needs</vt:lpstr>
      <vt:lpstr>Lesson 11.5 Figure 2</vt:lpstr>
      <vt:lpstr>Carl Rogers</vt:lpstr>
      <vt:lpstr>What Your Response Indicates</vt:lpstr>
      <vt:lpstr>Real Vs. Ideal Self</vt:lpstr>
      <vt:lpstr>Reflection Question</vt:lpstr>
      <vt:lpstr>On Your Own2</vt:lpstr>
      <vt:lpstr>Summary</vt:lpstr>
      <vt:lpstr>End of Hawkes Learning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11.5 Humanisic Approaches</dc:title>
  <dc:creator>Hawkes Learning</dc:creator>
  <cp:keywords>Psychology</cp:keywords>
  <cp:lastModifiedBy>Talissa Nahass</cp:lastModifiedBy>
  <cp:revision>179</cp:revision>
  <dcterms:created xsi:type="dcterms:W3CDTF">2013-04-26T14:43:13Z</dcterms:created>
  <dcterms:modified xsi:type="dcterms:W3CDTF">2024-07-23T21:12:44Z</dcterms:modified>
  <cp:category>Psychology</cp:category>
</cp:coreProperties>
</file>