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2" r:id="rId2"/>
  </p:sldMasterIdLst>
  <p:notesMasterIdLst>
    <p:notesMasterId r:id="rId20"/>
  </p:notesMasterIdLst>
  <p:handoutMasterIdLst>
    <p:handoutMasterId r:id="rId21"/>
  </p:handoutMasterIdLst>
  <p:sldIdLst>
    <p:sldId id="272" r:id="rId3"/>
    <p:sldId id="273" r:id="rId4"/>
    <p:sldId id="274" r:id="rId5"/>
    <p:sldId id="275" r:id="rId6"/>
    <p:sldId id="280" r:id="rId7"/>
    <p:sldId id="276" r:id="rId8"/>
    <p:sldId id="277" r:id="rId9"/>
    <p:sldId id="278" r:id="rId10"/>
    <p:sldId id="279" r:id="rId11"/>
    <p:sldId id="281" r:id="rId12"/>
    <p:sldId id="282" r:id="rId13"/>
    <p:sldId id="283" r:id="rId14"/>
    <p:sldId id="284" r:id="rId15"/>
    <p:sldId id="285" r:id="rId16"/>
    <p:sldId id="287" r:id="rId17"/>
    <p:sldId id="286" r:id="rId18"/>
    <p:sldId id="318" r:id="rId19"/>
  </p:sldIdLst>
  <p:sldSz cx="9144000" cy="6858000" type="screen4x3"/>
  <p:notesSz cx="6858000" cy="9144000"/>
  <p:embeddedFontLst>
    <p:embeddedFont>
      <p:font typeface="Century Gothic" panose="020B050202020202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F58"/>
    <a:srgbClr val="2B7799"/>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586A2B-25FD-44A0-9A49-A5471AD23036}" v="15" dt="2024-05-30T10:06:26.204"/>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97" autoAdjust="0"/>
    <p:restoredTop sz="86410" autoAdjust="0"/>
  </p:normalViewPr>
  <p:slideViewPr>
    <p:cSldViewPr>
      <p:cViewPr varScale="1">
        <p:scale>
          <a:sx n="54" d="100"/>
          <a:sy n="54" d="100"/>
        </p:scale>
        <p:origin x="1096" y="60"/>
      </p:cViewPr>
      <p:guideLst>
        <p:guide orient="horz" pos="2160"/>
        <p:guide pos="2880"/>
      </p:guideLst>
    </p:cSldViewPr>
  </p:slideViewPr>
  <p:outlineViewPr>
    <p:cViewPr>
      <p:scale>
        <a:sx n="33" d="100"/>
        <a:sy n="33" d="100"/>
      </p:scale>
      <p:origin x="0" y="-381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Johnston" userId="40fa64254241efc6" providerId="LiveId" clId="{5D586A2B-25FD-44A0-9A49-A5471AD23036}"/>
    <pc:docChg chg="undo custSel addSld delSld modSld">
      <pc:chgData name="Mark Johnston" userId="40fa64254241efc6" providerId="LiveId" clId="{5D586A2B-25FD-44A0-9A49-A5471AD23036}" dt="2024-05-30T10:07:25.420" v="579" actId="47"/>
      <pc:docMkLst>
        <pc:docMk/>
      </pc:docMkLst>
      <pc:sldChg chg="del">
        <pc:chgData name="Mark Johnston" userId="40fa64254241efc6" providerId="LiveId" clId="{5D586A2B-25FD-44A0-9A49-A5471AD23036}" dt="2024-05-30T10:07:22.847" v="576" actId="47"/>
        <pc:sldMkLst>
          <pc:docMk/>
          <pc:sldMk cId="0" sldId="267"/>
        </pc:sldMkLst>
      </pc:sldChg>
      <pc:sldChg chg="del">
        <pc:chgData name="Mark Johnston" userId="40fa64254241efc6" providerId="LiveId" clId="{5D586A2B-25FD-44A0-9A49-A5471AD23036}" dt="2024-05-30T10:07:23.556" v="577" actId="47"/>
        <pc:sldMkLst>
          <pc:docMk/>
          <pc:sldMk cId="2069639696" sldId="268"/>
        </pc:sldMkLst>
      </pc:sldChg>
      <pc:sldChg chg="del">
        <pc:chgData name="Mark Johnston" userId="40fa64254241efc6" providerId="LiveId" clId="{5D586A2B-25FD-44A0-9A49-A5471AD23036}" dt="2024-05-30T10:07:24.449" v="578" actId="47"/>
        <pc:sldMkLst>
          <pc:docMk/>
          <pc:sldMk cId="3029162902" sldId="270"/>
        </pc:sldMkLst>
      </pc:sldChg>
      <pc:sldChg chg="del">
        <pc:chgData name="Mark Johnston" userId="40fa64254241efc6" providerId="LiveId" clId="{5D586A2B-25FD-44A0-9A49-A5471AD23036}" dt="2024-05-30T10:07:25.420" v="579" actId="47"/>
        <pc:sldMkLst>
          <pc:docMk/>
          <pc:sldMk cId="1933572423" sldId="271"/>
        </pc:sldMkLst>
      </pc:sldChg>
      <pc:sldChg chg="modSp mod">
        <pc:chgData name="Mark Johnston" userId="40fa64254241efc6" providerId="LiveId" clId="{5D586A2B-25FD-44A0-9A49-A5471AD23036}" dt="2024-05-30T09:34:05.515" v="37" actId="20577"/>
        <pc:sldMkLst>
          <pc:docMk/>
          <pc:sldMk cId="3886239831" sldId="272"/>
        </pc:sldMkLst>
        <pc:spChg chg="mod">
          <ac:chgData name="Mark Johnston" userId="40fa64254241efc6" providerId="LiveId" clId="{5D586A2B-25FD-44A0-9A49-A5471AD23036}" dt="2024-05-30T09:33:48.266" v="4" actId="20577"/>
          <ac:spMkLst>
            <pc:docMk/>
            <pc:sldMk cId="3886239831" sldId="272"/>
            <ac:spMk id="2" creationId="{4E7A1944-20A9-5EFC-CF5D-428D07B9FF1F}"/>
          </ac:spMkLst>
        </pc:spChg>
        <pc:spChg chg="mod">
          <ac:chgData name="Mark Johnston" userId="40fa64254241efc6" providerId="LiveId" clId="{5D586A2B-25FD-44A0-9A49-A5471AD23036}" dt="2024-05-30T09:34:05.515" v="37" actId="20577"/>
          <ac:spMkLst>
            <pc:docMk/>
            <pc:sldMk cId="3886239831" sldId="272"/>
            <ac:spMk id="3" creationId="{FF68ED90-5F09-E335-E8D2-4F2687C0EB59}"/>
          </ac:spMkLst>
        </pc:spChg>
      </pc:sldChg>
      <pc:sldChg chg="modSp mod">
        <pc:chgData name="Mark Johnston" userId="40fa64254241efc6" providerId="LiveId" clId="{5D586A2B-25FD-44A0-9A49-A5471AD23036}" dt="2024-05-30T09:35:55.932" v="87" actId="27636"/>
        <pc:sldMkLst>
          <pc:docMk/>
          <pc:sldMk cId="211473065" sldId="273"/>
        </pc:sldMkLst>
        <pc:spChg chg="mod">
          <ac:chgData name="Mark Johnston" userId="40fa64254241efc6" providerId="LiveId" clId="{5D586A2B-25FD-44A0-9A49-A5471AD23036}" dt="2024-05-30T09:35:08.555" v="77" actId="20577"/>
          <ac:spMkLst>
            <pc:docMk/>
            <pc:sldMk cId="211473065" sldId="273"/>
            <ac:spMk id="2" creationId="{18A33BDE-B1DE-9B51-1393-9AEE5689B40F}"/>
          </ac:spMkLst>
        </pc:spChg>
        <pc:spChg chg="mod">
          <ac:chgData name="Mark Johnston" userId="40fa64254241efc6" providerId="LiveId" clId="{5D586A2B-25FD-44A0-9A49-A5471AD23036}" dt="2024-05-30T09:35:55.932" v="87" actId="27636"/>
          <ac:spMkLst>
            <pc:docMk/>
            <pc:sldMk cId="211473065" sldId="273"/>
            <ac:spMk id="3" creationId="{2DB405A1-1826-9335-EF31-DDDC51BD6B9A}"/>
          </ac:spMkLst>
        </pc:spChg>
      </pc:sldChg>
      <pc:sldChg chg="modSp add mod">
        <pc:chgData name="Mark Johnston" userId="40fa64254241efc6" providerId="LiveId" clId="{5D586A2B-25FD-44A0-9A49-A5471AD23036}" dt="2024-05-30T09:36:45.338" v="115" actId="20577"/>
        <pc:sldMkLst>
          <pc:docMk/>
          <pc:sldMk cId="2857902205" sldId="274"/>
        </pc:sldMkLst>
        <pc:spChg chg="mod">
          <ac:chgData name="Mark Johnston" userId="40fa64254241efc6" providerId="LiveId" clId="{5D586A2B-25FD-44A0-9A49-A5471AD23036}" dt="2024-05-30T09:36:28.728" v="110" actId="20577"/>
          <ac:spMkLst>
            <pc:docMk/>
            <pc:sldMk cId="2857902205" sldId="274"/>
            <ac:spMk id="2" creationId="{18A33BDE-B1DE-9B51-1393-9AEE5689B40F}"/>
          </ac:spMkLst>
        </pc:spChg>
        <pc:spChg chg="mod">
          <ac:chgData name="Mark Johnston" userId="40fa64254241efc6" providerId="LiveId" clId="{5D586A2B-25FD-44A0-9A49-A5471AD23036}" dt="2024-05-30T09:36:45.338" v="115" actId="20577"/>
          <ac:spMkLst>
            <pc:docMk/>
            <pc:sldMk cId="2857902205" sldId="274"/>
            <ac:spMk id="3" creationId="{2DB405A1-1826-9335-EF31-DDDC51BD6B9A}"/>
          </ac:spMkLst>
        </pc:spChg>
      </pc:sldChg>
      <pc:sldChg chg="modSp add mod">
        <pc:chgData name="Mark Johnston" userId="40fa64254241efc6" providerId="LiveId" clId="{5D586A2B-25FD-44A0-9A49-A5471AD23036}" dt="2024-05-30T09:44:36.220" v="197" actId="27636"/>
        <pc:sldMkLst>
          <pc:docMk/>
          <pc:sldMk cId="4262393997" sldId="275"/>
        </pc:sldMkLst>
        <pc:spChg chg="mod">
          <ac:chgData name="Mark Johnston" userId="40fa64254241efc6" providerId="LiveId" clId="{5D586A2B-25FD-44A0-9A49-A5471AD23036}" dt="2024-05-30T09:43:19.025" v="155" actId="20577"/>
          <ac:spMkLst>
            <pc:docMk/>
            <pc:sldMk cId="4262393997" sldId="275"/>
            <ac:spMk id="2" creationId="{18A33BDE-B1DE-9B51-1393-9AEE5689B40F}"/>
          </ac:spMkLst>
        </pc:spChg>
        <pc:spChg chg="mod">
          <ac:chgData name="Mark Johnston" userId="40fa64254241efc6" providerId="LiveId" clId="{5D586A2B-25FD-44A0-9A49-A5471AD23036}" dt="2024-05-30T09:44:36.220" v="197" actId="27636"/>
          <ac:spMkLst>
            <pc:docMk/>
            <pc:sldMk cId="4262393997" sldId="275"/>
            <ac:spMk id="3" creationId="{2DB405A1-1826-9335-EF31-DDDC51BD6B9A}"/>
          </ac:spMkLst>
        </pc:spChg>
      </pc:sldChg>
      <pc:sldChg chg="modSp add mod">
        <pc:chgData name="Mark Johnston" userId="40fa64254241efc6" providerId="LiveId" clId="{5D586A2B-25FD-44A0-9A49-A5471AD23036}" dt="2024-05-30T09:47:21.063" v="221" actId="20577"/>
        <pc:sldMkLst>
          <pc:docMk/>
          <pc:sldMk cId="1277428399" sldId="276"/>
        </pc:sldMkLst>
        <pc:spChg chg="mod">
          <ac:chgData name="Mark Johnston" userId="40fa64254241efc6" providerId="LiveId" clId="{5D586A2B-25FD-44A0-9A49-A5471AD23036}" dt="2024-05-30T09:46:49.188" v="215" actId="313"/>
          <ac:spMkLst>
            <pc:docMk/>
            <pc:sldMk cId="1277428399" sldId="276"/>
            <ac:spMk id="2" creationId="{18A33BDE-B1DE-9B51-1393-9AEE5689B40F}"/>
          </ac:spMkLst>
        </pc:spChg>
        <pc:spChg chg="mod">
          <ac:chgData name="Mark Johnston" userId="40fa64254241efc6" providerId="LiveId" clId="{5D586A2B-25FD-44A0-9A49-A5471AD23036}" dt="2024-05-30T09:47:21.063" v="221" actId="20577"/>
          <ac:spMkLst>
            <pc:docMk/>
            <pc:sldMk cId="1277428399" sldId="276"/>
            <ac:spMk id="3" creationId="{2DB405A1-1826-9335-EF31-DDDC51BD6B9A}"/>
          </ac:spMkLst>
        </pc:spChg>
      </pc:sldChg>
      <pc:sldChg chg="addSp modSp add mod">
        <pc:chgData name="Mark Johnston" userId="40fa64254241efc6" providerId="LiveId" clId="{5D586A2B-25FD-44A0-9A49-A5471AD23036}" dt="2024-05-30T09:49:27.247" v="282" actId="20577"/>
        <pc:sldMkLst>
          <pc:docMk/>
          <pc:sldMk cId="3682894902" sldId="277"/>
        </pc:sldMkLst>
        <pc:spChg chg="mod">
          <ac:chgData name="Mark Johnston" userId="40fa64254241efc6" providerId="LiveId" clId="{5D586A2B-25FD-44A0-9A49-A5471AD23036}" dt="2024-05-30T09:49:27.247" v="282" actId="20577"/>
          <ac:spMkLst>
            <pc:docMk/>
            <pc:sldMk cId="3682894902" sldId="277"/>
            <ac:spMk id="2" creationId="{18A33BDE-B1DE-9B51-1393-9AEE5689B40F}"/>
          </ac:spMkLst>
        </pc:spChg>
        <pc:spChg chg="mod">
          <ac:chgData name="Mark Johnston" userId="40fa64254241efc6" providerId="LiveId" clId="{5D586A2B-25FD-44A0-9A49-A5471AD23036}" dt="2024-05-30T09:48:23.828" v="226" actId="404"/>
          <ac:spMkLst>
            <pc:docMk/>
            <pc:sldMk cId="3682894902" sldId="277"/>
            <ac:spMk id="3" creationId="{2DB405A1-1826-9335-EF31-DDDC51BD6B9A}"/>
          </ac:spMkLst>
        </pc:spChg>
        <pc:spChg chg="add mod">
          <ac:chgData name="Mark Johnston" userId="40fa64254241efc6" providerId="LiveId" clId="{5D586A2B-25FD-44A0-9A49-A5471AD23036}" dt="2024-05-30T09:49:06.470" v="248" actId="207"/>
          <ac:spMkLst>
            <pc:docMk/>
            <pc:sldMk cId="3682894902" sldId="277"/>
            <ac:spMk id="4" creationId="{DB304537-0B70-FD8C-4042-F6E626728FD1}"/>
          </ac:spMkLst>
        </pc:spChg>
      </pc:sldChg>
      <pc:sldChg chg="modSp add mod">
        <pc:chgData name="Mark Johnston" userId="40fa64254241efc6" providerId="LiveId" clId="{5D586A2B-25FD-44A0-9A49-A5471AD23036}" dt="2024-05-30T09:51:22.903" v="317" actId="27636"/>
        <pc:sldMkLst>
          <pc:docMk/>
          <pc:sldMk cId="1496043111" sldId="278"/>
        </pc:sldMkLst>
        <pc:spChg chg="mod">
          <ac:chgData name="Mark Johnston" userId="40fa64254241efc6" providerId="LiveId" clId="{5D586A2B-25FD-44A0-9A49-A5471AD23036}" dt="2024-05-30T09:50:24.055" v="309" actId="20577"/>
          <ac:spMkLst>
            <pc:docMk/>
            <pc:sldMk cId="1496043111" sldId="278"/>
            <ac:spMk id="2" creationId="{18A33BDE-B1DE-9B51-1393-9AEE5689B40F}"/>
          </ac:spMkLst>
        </pc:spChg>
        <pc:spChg chg="mod">
          <ac:chgData name="Mark Johnston" userId="40fa64254241efc6" providerId="LiveId" clId="{5D586A2B-25FD-44A0-9A49-A5471AD23036}" dt="2024-05-30T09:51:22.903" v="317" actId="27636"/>
          <ac:spMkLst>
            <pc:docMk/>
            <pc:sldMk cId="1496043111" sldId="278"/>
            <ac:spMk id="3" creationId="{2DB405A1-1826-9335-EF31-DDDC51BD6B9A}"/>
          </ac:spMkLst>
        </pc:spChg>
      </pc:sldChg>
      <pc:sldChg chg="addSp modSp add mod">
        <pc:chgData name="Mark Johnston" userId="40fa64254241efc6" providerId="LiveId" clId="{5D586A2B-25FD-44A0-9A49-A5471AD23036}" dt="2024-05-30T09:55:48.579" v="412" actId="207"/>
        <pc:sldMkLst>
          <pc:docMk/>
          <pc:sldMk cId="974892095" sldId="279"/>
        </pc:sldMkLst>
        <pc:spChg chg="mod">
          <ac:chgData name="Mark Johnston" userId="40fa64254241efc6" providerId="LiveId" clId="{5D586A2B-25FD-44A0-9A49-A5471AD23036}" dt="2024-05-30T09:53:21.482" v="364" actId="113"/>
          <ac:spMkLst>
            <pc:docMk/>
            <pc:sldMk cId="974892095" sldId="279"/>
            <ac:spMk id="2" creationId="{18A33BDE-B1DE-9B51-1393-9AEE5689B40F}"/>
          </ac:spMkLst>
        </pc:spChg>
        <pc:spChg chg="mod">
          <ac:chgData name="Mark Johnston" userId="40fa64254241efc6" providerId="LiveId" clId="{5D586A2B-25FD-44A0-9A49-A5471AD23036}" dt="2024-05-30T09:55:06.144" v="389" actId="5793"/>
          <ac:spMkLst>
            <pc:docMk/>
            <pc:sldMk cId="974892095" sldId="279"/>
            <ac:spMk id="3" creationId="{2DB405A1-1826-9335-EF31-DDDC51BD6B9A}"/>
          </ac:spMkLst>
        </pc:spChg>
        <pc:spChg chg="add mod">
          <ac:chgData name="Mark Johnston" userId="40fa64254241efc6" providerId="LiveId" clId="{5D586A2B-25FD-44A0-9A49-A5471AD23036}" dt="2024-05-30T09:55:48.579" v="412" actId="207"/>
          <ac:spMkLst>
            <pc:docMk/>
            <pc:sldMk cId="974892095" sldId="279"/>
            <ac:spMk id="4" creationId="{71C081A7-29F6-57AC-D502-412F37897ECA}"/>
          </ac:spMkLst>
        </pc:spChg>
      </pc:sldChg>
      <pc:sldChg chg="modSp add mod">
        <pc:chgData name="Mark Johnston" userId="40fa64254241efc6" providerId="LiveId" clId="{5D586A2B-25FD-44A0-9A49-A5471AD23036}" dt="2024-05-30T09:45:50.959" v="203" actId="20577"/>
        <pc:sldMkLst>
          <pc:docMk/>
          <pc:sldMk cId="4082970880" sldId="280"/>
        </pc:sldMkLst>
        <pc:spChg chg="mod">
          <ac:chgData name="Mark Johnston" userId="40fa64254241efc6" providerId="LiveId" clId="{5D586A2B-25FD-44A0-9A49-A5471AD23036}" dt="2024-05-30T09:45:50.959" v="203" actId="20577"/>
          <ac:spMkLst>
            <pc:docMk/>
            <pc:sldMk cId="4082970880" sldId="280"/>
            <ac:spMk id="3" creationId="{C3227152-CF6A-3AA8-CAC9-B892F0C754B0}"/>
          </ac:spMkLst>
        </pc:spChg>
      </pc:sldChg>
      <pc:sldChg chg="modSp add mod">
        <pc:chgData name="Mark Johnston" userId="40fa64254241efc6" providerId="LiveId" clId="{5D586A2B-25FD-44A0-9A49-A5471AD23036}" dt="2024-05-30T09:59:01.662" v="426" actId="20577"/>
        <pc:sldMkLst>
          <pc:docMk/>
          <pc:sldMk cId="4205677569" sldId="281"/>
        </pc:sldMkLst>
        <pc:spChg chg="mod">
          <ac:chgData name="Mark Johnston" userId="40fa64254241efc6" providerId="LiveId" clId="{5D586A2B-25FD-44A0-9A49-A5471AD23036}" dt="2024-05-30T09:58:24.240" v="419" actId="113"/>
          <ac:spMkLst>
            <pc:docMk/>
            <pc:sldMk cId="4205677569" sldId="281"/>
            <ac:spMk id="2" creationId="{18A33BDE-B1DE-9B51-1393-9AEE5689B40F}"/>
          </ac:spMkLst>
        </pc:spChg>
        <pc:spChg chg="mod">
          <ac:chgData name="Mark Johnston" userId="40fa64254241efc6" providerId="LiveId" clId="{5D586A2B-25FD-44A0-9A49-A5471AD23036}" dt="2024-05-30T09:59:01.662" v="426" actId="20577"/>
          <ac:spMkLst>
            <pc:docMk/>
            <pc:sldMk cId="4205677569" sldId="281"/>
            <ac:spMk id="3" creationId="{2DB405A1-1826-9335-EF31-DDDC51BD6B9A}"/>
          </ac:spMkLst>
        </pc:spChg>
      </pc:sldChg>
      <pc:sldChg chg="modSp add mod">
        <pc:chgData name="Mark Johnston" userId="40fa64254241efc6" providerId="LiveId" clId="{5D586A2B-25FD-44A0-9A49-A5471AD23036}" dt="2024-05-30T10:00:16.902" v="437" actId="20577"/>
        <pc:sldMkLst>
          <pc:docMk/>
          <pc:sldMk cId="1310715626" sldId="282"/>
        </pc:sldMkLst>
        <pc:spChg chg="mod">
          <ac:chgData name="Mark Johnston" userId="40fa64254241efc6" providerId="LiveId" clId="{5D586A2B-25FD-44A0-9A49-A5471AD23036}" dt="2024-05-30T09:59:43.178" v="430" actId="113"/>
          <ac:spMkLst>
            <pc:docMk/>
            <pc:sldMk cId="1310715626" sldId="282"/>
            <ac:spMk id="2" creationId="{18A33BDE-B1DE-9B51-1393-9AEE5689B40F}"/>
          </ac:spMkLst>
        </pc:spChg>
        <pc:spChg chg="mod">
          <ac:chgData name="Mark Johnston" userId="40fa64254241efc6" providerId="LiveId" clId="{5D586A2B-25FD-44A0-9A49-A5471AD23036}" dt="2024-05-30T10:00:16.902" v="437" actId="20577"/>
          <ac:spMkLst>
            <pc:docMk/>
            <pc:sldMk cId="1310715626" sldId="282"/>
            <ac:spMk id="3" creationId="{2DB405A1-1826-9335-EF31-DDDC51BD6B9A}"/>
          </ac:spMkLst>
        </pc:spChg>
      </pc:sldChg>
      <pc:sldChg chg="modSp add mod">
        <pc:chgData name="Mark Johnston" userId="40fa64254241efc6" providerId="LiveId" clId="{5D586A2B-25FD-44A0-9A49-A5471AD23036}" dt="2024-05-30T10:01:41.534" v="459" actId="27636"/>
        <pc:sldMkLst>
          <pc:docMk/>
          <pc:sldMk cId="117115842" sldId="283"/>
        </pc:sldMkLst>
        <pc:spChg chg="mod">
          <ac:chgData name="Mark Johnston" userId="40fa64254241efc6" providerId="LiveId" clId="{5D586A2B-25FD-44A0-9A49-A5471AD23036}" dt="2024-05-30T10:00:50.402" v="441" actId="207"/>
          <ac:spMkLst>
            <pc:docMk/>
            <pc:sldMk cId="117115842" sldId="283"/>
            <ac:spMk id="2" creationId="{18A33BDE-B1DE-9B51-1393-9AEE5689B40F}"/>
          </ac:spMkLst>
        </pc:spChg>
        <pc:spChg chg="mod">
          <ac:chgData name="Mark Johnston" userId="40fa64254241efc6" providerId="LiveId" clId="{5D586A2B-25FD-44A0-9A49-A5471AD23036}" dt="2024-05-30T10:01:41.534" v="459" actId="27636"/>
          <ac:spMkLst>
            <pc:docMk/>
            <pc:sldMk cId="117115842" sldId="283"/>
            <ac:spMk id="3" creationId="{2DB405A1-1826-9335-EF31-DDDC51BD6B9A}"/>
          </ac:spMkLst>
        </pc:spChg>
      </pc:sldChg>
      <pc:sldChg chg="modSp add mod">
        <pc:chgData name="Mark Johnston" userId="40fa64254241efc6" providerId="LiveId" clId="{5D586A2B-25FD-44A0-9A49-A5471AD23036}" dt="2024-05-30T10:03:47.902" v="508" actId="20577"/>
        <pc:sldMkLst>
          <pc:docMk/>
          <pc:sldMk cId="135773752" sldId="284"/>
        </pc:sldMkLst>
        <pc:spChg chg="mod">
          <ac:chgData name="Mark Johnston" userId="40fa64254241efc6" providerId="LiveId" clId="{5D586A2B-25FD-44A0-9A49-A5471AD23036}" dt="2024-05-30T10:02:34.304" v="489" actId="20577"/>
          <ac:spMkLst>
            <pc:docMk/>
            <pc:sldMk cId="135773752" sldId="284"/>
            <ac:spMk id="2" creationId="{18A33BDE-B1DE-9B51-1393-9AEE5689B40F}"/>
          </ac:spMkLst>
        </pc:spChg>
        <pc:spChg chg="mod">
          <ac:chgData name="Mark Johnston" userId="40fa64254241efc6" providerId="LiveId" clId="{5D586A2B-25FD-44A0-9A49-A5471AD23036}" dt="2024-05-30T10:03:47.902" v="508" actId="20577"/>
          <ac:spMkLst>
            <pc:docMk/>
            <pc:sldMk cId="135773752" sldId="284"/>
            <ac:spMk id="3" creationId="{2DB405A1-1826-9335-EF31-DDDC51BD6B9A}"/>
          </ac:spMkLst>
        </pc:spChg>
      </pc:sldChg>
      <pc:sldChg chg="modSp add mod">
        <pc:chgData name="Mark Johnston" userId="40fa64254241efc6" providerId="LiveId" clId="{5D586A2B-25FD-44A0-9A49-A5471AD23036}" dt="2024-05-30T10:05:53.185" v="563" actId="27636"/>
        <pc:sldMkLst>
          <pc:docMk/>
          <pc:sldMk cId="4193312530" sldId="285"/>
        </pc:sldMkLst>
        <pc:spChg chg="mod">
          <ac:chgData name="Mark Johnston" userId="40fa64254241efc6" providerId="LiveId" clId="{5D586A2B-25FD-44A0-9A49-A5471AD23036}" dt="2024-05-30T10:04:55.094" v="543" actId="20577"/>
          <ac:spMkLst>
            <pc:docMk/>
            <pc:sldMk cId="4193312530" sldId="285"/>
            <ac:spMk id="2" creationId="{18A33BDE-B1DE-9B51-1393-9AEE5689B40F}"/>
          </ac:spMkLst>
        </pc:spChg>
        <pc:spChg chg="mod">
          <ac:chgData name="Mark Johnston" userId="40fa64254241efc6" providerId="LiveId" clId="{5D586A2B-25FD-44A0-9A49-A5471AD23036}" dt="2024-05-30T10:05:53.185" v="563" actId="27636"/>
          <ac:spMkLst>
            <pc:docMk/>
            <pc:sldMk cId="4193312530" sldId="285"/>
            <ac:spMk id="3" creationId="{2DB405A1-1826-9335-EF31-DDDC51BD6B9A}"/>
          </ac:spMkLst>
        </pc:spChg>
      </pc:sldChg>
      <pc:sldChg chg="modSp add mod">
        <pc:chgData name="Mark Johnston" userId="40fa64254241efc6" providerId="LiveId" clId="{5D586A2B-25FD-44A0-9A49-A5471AD23036}" dt="2024-05-30T10:06:56.136" v="575" actId="2711"/>
        <pc:sldMkLst>
          <pc:docMk/>
          <pc:sldMk cId="2197288430" sldId="286"/>
        </pc:sldMkLst>
        <pc:spChg chg="mod">
          <ac:chgData name="Mark Johnston" userId="40fa64254241efc6" providerId="LiveId" clId="{5D586A2B-25FD-44A0-9A49-A5471AD23036}" dt="2024-05-30T10:06:32.167" v="571" actId="20577"/>
          <ac:spMkLst>
            <pc:docMk/>
            <pc:sldMk cId="2197288430" sldId="286"/>
            <ac:spMk id="2" creationId="{18A33BDE-B1DE-9B51-1393-9AEE5689B40F}"/>
          </ac:spMkLst>
        </pc:spChg>
        <pc:spChg chg="mod">
          <ac:chgData name="Mark Johnston" userId="40fa64254241efc6" providerId="LiveId" clId="{5D586A2B-25FD-44A0-9A49-A5471AD23036}" dt="2024-05-30T10:06:56.136" v="575" actId="2711"/>
          <ac:spMkLst>
            <pc:docMk/>
            <pc:sldMk cId="2197288430" sldId="286"/>
            <ac:spMk id="3" creationId="{2DB405A1-1826-9335-EF31-DDDC51BD6B9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7/23/2024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7/23/2024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4</a:t>
            </a:fld>
            <a:endParaRPr lang="en-US" dirty="0"/>
          </a:p>
        </p:txBody>
      </p:sp>
    </p:spTree>
    <p:extLst>
      <p:ext uri="{BB962C8B-B14F-4D97-AF65-F5344CB8AC3E}">
        <p14:creationId xmlns:p14="http://schemas.microsoft.com/office/powerpoint/2010/main" val="19542255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2024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solidFill>
                  <a:srgbClr val="182F58"/>
                </a:solidFill>
              </a:defRPr>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solidFill>
                  <a:srgbClr val="182F58"/>
                </a:solidFill>
                <a:latin typeface="Arial" panose="020B0604020202020204" pitchFamily="34" charset="0"/>
                <a:cs typeface="Arial" panose="020B0604020202020204" pitchFamily="34" charset="0"/>
              </a:defRPr>
            </a:lvl1pPr>
          </a:lstStyle>
          <a:p>
            <a:pPr lvl="0"/>
            <a:r>
              <a:rPr lang="en-US" dirty="0"/>
              <a:t>Lesson X.X</a:t>
            </a:r>
          </a:p>
        </p:txBody>
      </p:sp>
      <p:pic>
        <p:nvPicPr>
          <p:cNvPr id="3" name="Picture 2" descr="A book cover of a book&#10;&#10;Description automatically generated">
            <a:extLst>
              <a:ext uri="{FF2B5EF4-FFF2-40B4-BE49-F238E27FC236}">
                <a16:creationId xmlns:a16="http://schemas.microsoft.com/office/drawing/2014/main" id="{9CABD781-F204-2591-D1E4-32A26212BC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74353" y="285717"/>
            <a:ext cx="4407338" cy="5638800"/>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On Your Own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Dig Deeper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1390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F081F-48F3-8267-3057-5544357BE3E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0633713-4DEA-1BFF-037C-ED269AF8B47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2D07F6C-D326-3F27-7EAE-5BF868C7FC48}"/>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5E277BFC-6D1D-7790-F568-DEDC1E5B0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447BFD-8ACB-D117-DD6E-8C910642AD7F}"/>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910565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38D66-2168-5395-E638-C563C5FCAA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95709-6FBD-5A0B-E014-B76BE88C65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8B714-6F35-A8B9-B214-1E800CF20C94}"/>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135ADD3B-EA6B-8E52-209F-DC060D852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5B957-CDD8-A1A1-036C-846EDDFBCA8E}"/>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95132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1966E-AF61-4BAF-32F4-D64F7F13724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5452EE6-2FC4-FF10-FE8B-7B462A03DAE5}"/>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3E3765-CFB8-3DB8-4530-40A91AA4BD1C}"/>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C075BB5A-01A4-73B5-3458-1F4BF4FD46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44B8BA-A6A0-FB9D-787C-C584FA63231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278581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6F029-D9A2-29CD-D92A-EA140BD938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AECE9F-4981-2D10-5FA3-9365F9EEDE3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9331FE-8241-9BF3-10DE-0A81E662F7F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BD400E-FED1-430C-4090-DEDA45577FCD}"/>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6" name="Footer Placeholder 5">
            <a:extLst>
              <a:ext uri="{FF2B5EF4-FFF2-40B4-BE49-F238E27FC236}">
                <a16:creationId xmlns:a16="http://schemas.microsoft.com/office/drawing/2014/main" id="{1655812B-8595-572D-E9AA-8E222E2734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8EE0C1-6885-9A3F-C9C0-D4ABB4ADFE90}"/>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747614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CE991-2CC7-8043-5043-30DFA7818BA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3533A0-4C38-7817-BC59-0E848EC3F40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474372E-6BD9-DFC5-026B-5B596518ACC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4EEDA2-7A44-4A85-E840-DB0F587C337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A80F3DA-20DF-47C4-1238-09DB2721E88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8F7FA1-21C2-F903-F10E-94D67334A240}"/>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8" name="Footer Placeholder 7">
            <a:extLst>
              <a:ext uri="{FF2B5EF4-FFF2-40B4-BE49-F238E27FC236}">
                <a16:creationId xmlns:a16="http://schemas.microsoft.com/office/drawing/2014/main" id="{479BAF0D-C093-33EB-0FB5-1DEE5C1BF7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1B7B6A-E322-6D06-1427-10A47C00D6D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2545357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D8880-42A0-105F-1181-F63CEB78F2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40DC5C-C6DF-6DA7-DB2D-0977A0C8D3F3}"/>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4" name="Footer Placeholder 3">
            <a:extLst>
              <a:ext uri="{FF2B5EF4-FFF2-40B4-BE49-F238E27FC236}">
                <a16:creationId xmlns:a16="http://schemas.microsoft.com/office/drawing/2014/main" id="{C83A55FD-722C-86C4-FB61-0039EB9C0A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03D996-C02E-5BB5-CEEB-E7805FC319DF}"/>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209697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65AE0E-18E4-7AD5-CB35-91EAF67B9199}"/>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3" name="Footer Placeholder 2">
            <a:extLst>
              <a:ext uri="{FF2B5EF4-FFF2-40B4-BE49-F238E27FC236}">
                <a16:creationId xmlns:a16="http://schemas.microsoft.com/office/drawing/2014/main" id="{CD4D172D-F1F5-FAB9-10AA-2898733E82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29DEEB-5F88-A85E-677E-F35144287033}"/>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067963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Slide Title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182F58"/>
                </a:solidFill>
              </a:defRPr>
            </a:lvl1pPr>
            <a:lvl2pPr>
              <a:defRPr>
                <a:solidFill>
                  <a:srgbClr val="2B7799"/>
                </a:solidFill>
              </a:defRPr>
            </a:lvl2pPr>
          </a:lstStyle>
          <a:p>
            <a:pPr lvl="0"/>
            <a:r>
              <a:rPr lang="en-US" dirty="0"/>
              <a:t>Click to edit Master text styles</a:t>
            </a:r>
          </a:p>
          <a:p>
            <a:pPr lvl="1"/>
            <a:r>
              <a:rPr lang="en-US" dirty="0"/>
              <a:t> insert 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54F2B-CEF7-34ED-3CBC-130FD3E34BF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4E02857-3189-6D0C-8942-BC5E624BCA4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C50612-0EE6-D884-4964-770E861852E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D89F506-34FB-841B-2AB7-47A6DBC0980E}"/>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6" name="Footer Placeholder 5">
            <a:extLst>
              <a:ext uri="{FF2B5EF4-FFF2-40B4-BE49-F238E27FC236}">
                <a16:creationId xmlns:a16="http://schemas.microsoft.com/office/drawing/2014/main" id="{2EEFFA8C-2DE3-D563-1DAC-E913F8A7D7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6E7F7-542A-73E5-5C39-D3F7EA0345A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599212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B185D-89FF-49DB-25B7-273E5CB9EE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C2510F5-A26E-6EB8-0770-7ADF0385E40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EBDE380-D33B-1D6E-2C57-10D549F01F9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72405F3-753B-17B1-949C-638C78CA9A85}"/>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6" name="Footer Placeholder 5">
            <a:extLst>
              <a:ext uri="{FF2B5EF4-FFF2-40B4-BE49-F238E27FC236}">
                <a16:creationId xmlns:a16="http://schemas.microsoft.com/office/drawing/2014/main" id="{6D77BE86-94D6-AE37-EA09-617C083B1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C9BDFD-566D-10E4-88AA-A2097149F1B6}"/>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630846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38F8C-C2E8-3ED0-624C-F4D195FCE2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B7C933-2DD2-67DA-1555-5CFA2EDB5C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31696-6DCC-3D74-B964-C6A7CA82FDB1}"/>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D984C985-0666-F247-F678-2B9D23EEC2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DF260B-18EF-E5A9-273D-75B09EF8EEE8}"/>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410701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58D992-0865-8967-2916-0BE7BEE89FD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26BEFF-3D23-B6C4-6EE0-EEFD8BAAAE0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01F246-1707-C02C-610E-845DF2128AA3}"/>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03B800BD-0EDC-B130-57AA-E2E91AE750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804D67-EBF8-57F5-0B7F-3B24F83D9517}"/>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27724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End Slide">
    <p:bg>
      <p:bgPr>
        <a:solidFill>
          <a:srgbClr val="2D7D9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9CDC15-C133-6A43-2AB0-D5FB639C26CE}"/>
              </a:ext>
            </a:extLst>
          </p:cNvPr>
          <p:cNvPicPr>
            <a:picLocks noChangeAspect="1"/>
          </p:cNvPicPr>
          <p:nvPr userDrawn="1"/>
        </p:nvPicPr>
        <p:blipFill>
          <a:blip r:embed="rId2"/>
          <a:stretch>
            <a:fillRect/>
          </a:stretch>
        </p:blipFill>
        <p:spPr>
          <a:xfrm>
            <a:off x="0" y="-1"/>
            <a:ext cx="9144000" cy="6858001"/>
          </a:xfrm>
          <a:prstGeom prst="rect">
            <a:avLst/>
          </a:prstGeom>
        </p:spPr>
      </p:pic>
    </p:spTree>
    <p:extLst>
      <p:ext uri="{BB962C8B-B14F-4D97-AF65-F5344CB8AC3E}">
        <p14:creationId xmlns:p14="http://schemas.microsoft.com/office/powerpoint/2010/main" val="4074507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Slide Title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29718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3581400" y="1280160"/>
            <a:ext cx="51054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Slide Title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52578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5867400" y="1280160"/>
            <a:ext cx="28194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spTree>
    <p:extLst>
      <p:ext uri="{BB962C8B-B14F-4D97-AF65-F5344CB8AC3E}">
        <p14:creationId xmlns:p14="http://schemas.microsoft.com/office/powerpoint/2010/main" val="73835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What Do You Think?</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82F58"/>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61" r:id="rId5"/>
    <p:sldLayoutId id="2147483652" r:id="rId6"/>
    <p:sldLayoutId id="2147483653" r:id="rId7"/>
    <p:sldLayoutId id="2147483658" r:id="rId8"/>
    <p:sldLayoutId id="2147483656" r:id="rId9"/>
    <p:sldLayoutId id="2147483657" r:id="rId10"/>
    <p:sldLayoutId id="2147483660" r:id="rId11"/>
    <p:sldLayoutId id="214748365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8BF824-37E5-A46A-6320-EBA7FEE0FED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869F70-BC82-BDAE-32C6-8744D121875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425259-6911-78F4-049F-3E1160176EE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70B4B541-4E51-2197-9F9F-7D1C30B59FA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03CF51B-67CB-17C0-C9E5-64AA1D8BC71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804AA610-DF15-4A5A-A855-BD6093CAF0D7}" type="slidenum">
              <a:rPr lang="en-US" smtClean="0"/>
              <a:t>‹#›</a:t>
            </a:fld>
            <a:endParaRPr lang="en-US"/>
          </a:p>
        </p:txBody>
      </p:sp>
    </p:spTree>
    <p:extLst>
      <p:ext uri="{BB962C8B-B14F-4D97-AF65-F5344CB8AC3E}">
        <p14:creationId xmlns:p14="http://schemas.microsoft.com/office/powerpoint/2010/main" val="135478476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rgbClr val="182F58"/>
                </a:solidFill>
                <a:effectLst/>
                <a:uLnTx/>
                <a:uFillTx/>
                <a:latin typeface="Arial" panose="020B0604020202020204" pitchFamily="34" charset="0"/>
                <a:ea typeface="+mn-ea"/>
                <a:cs typeface="Arial" panose="020B0604020202020204" pitchFamily="34" charset="0"/>
              </a:rPr>
              <a:t>Lesson 11.6</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Biological Approaches</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pPr lvl="1"/>
            <a:r>
              <a:rPr lang="en-US" sz="3200" b="1" dirty="0">
                <a:solidFill>
                  <a:srgbClr val="182F58"/>
                </a:solidFill>
                <a:latin typeface="+mj-lt"/>
              </a:rPr>
              <a:t>E</a:t>
            </a:r>
            <a:r>
              <a:rPr lang="en-US" sz="3200" b="1" i="0" dirty="0">
                <a:solidFill>
                  <a:srgbClr val="182F58"/>
                </a:solidFill>
                <a:effectLst/>
                <a:latin typeface="+mj-lt"/>
              </a:rPr>
              <a:t>ctomorphs</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a:bodyPr>
          <a:lstStyle/>
          <a:p>
            <a:r>
              <a:rPr lang="en-US" b="0" i="0" dirty="0">
                <a:effectLst/>
              </a:rPr>
              <a:t>Ectomorphs are thin with a small bone structure and very little fat on their bodies. </a:t>
            </a:r>
          </a:p>
          <a:p>
            <a:pPr lvl="1"/>
            <a:r>
              <a:rPr lang="en-US" b="0" i="0" dirty="0">
                <a:effectLst/>
              </a:rPr>
              <a:t>According to Sheldon, the ectomorph personality is anxious, self-conscious, artistic, thoughtful, quiet, and private. </a:t>
            </a:r>
          </a:p>
          <a:p>
            <a:pPr lvl="1"/>
            <a:r>
              <a:rPr lang="en-US" b="0" i="0" dirty="0">
                <a:effectLst/>
              </a:rPr>
              <a:t>They enjoy intellectual stimulation and feel uncomfortable in social situations.</a:t>
            </a:r>
            <a:endParaRPr lang="en-US" dirty="0"/>
          </a:p>
        </p:txBody>
      </p:sp>
    </p:spTree>
    <p:extLst>
      <p:ext uri="{BB962C8B-B14F-4D97-AF65-F5344CB8AC3E}">
        <p14:creationId xmlns:p14="http://schemas.microsoft.com/office/powerpoint/2010/main" val="4205677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pPr lvl="1"/>
            <a:r>
              <a:rPr lang="en-US" sz="3200" b="1" i="0" dirty="0">
                <a:solidFill>
                  <a:srgbClr val="182F58"/>
                </a:solidFill>
                <a:effectLst/>
                <a:latin typeface="+mj-lt"/>
              </a:rPr>
              <a:t>Endomorphs</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a:bodyPr>
          <a:lstStyle/>
          <a:p>
            <a:r>
              <a:rPr lang="en-US" b="0" i="0" dirty="0">
                <a:effectLst/>
              </a:rPr>
              <a:t>Endomorphs are the opposite of ectomorphs. Endomorphs have narrow shoulders and wide hips and carry extra fat on their round bodies. </a:t>
            </a:r>
          </a:p>
          <a:p>
            <a:pPr lvl="1"/>
            <a:r>
              <a:rPr lang="en-US" b="0" i="0" dirty="0">
                <a:effectLst/>
              </a:rPr>
              <a:t>Sheldon described endomorphs as being relaxed, comfortable, good-humored, even-tempered, sociable, and tolerant. </a:t>
            </a:r>
          </a:p>
          <a:p>
            <a:pPr lvl="1"/>
            <a:r>
              <a:rPr lang="en-US" b="0" i="0" dirty="0">
                <a:effectLst/>
              </a:rPr>
              <a:t>Endomorphs enjoy affection and detest disapproval.</a:t>
            </a:r>
            <a:endParaRPr lang="en-US" dirty="0"/>
          </a:p>
        </p:txBody>
      </p:sp>
    </p:spTree>
    <p:extLst>
      <p:ext uri="{BB962C8B-B14F-4D97-AF65-F5344CB8AC3E}">
        <p14:creationId xmlns:p14="http://schemas.microsoft.com/office/powerpoint/2010/main" val="1310715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pPr lvl="1"/>
            <a:r>
              <a:rPr lang="en-US" sz="3200" b="1" i="0" dirty="0">
                <a:solidFill>
                  <a:srgbClr val="182F58"/>
                </a:solidFill>
                <a:effectLst/>
                <a:latin typeface="+mj-lt"/>
              </a:rPr>
              <a:t>Mesomorphs</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lnSpcReduction="10000"/>
          </a:bodyPr>
          <a:lstStyle/>
          <a:p>
            <a:r>
              <a:rPr lang="en-US" b="0" i="0" dirty="0">
                <a:effectLst/>
              </a:rPr>
              <a:t>The third somatotype is the mesomorph. This body type falls between the ectomorph and the endomorph. </a:t>
            </a:r>
          </a:p>
          <a:p>
            <a:pPr lvl="1"/>
            <a:r>
              <a:rPr lang="en-US" b="0" i="0" dirty="0">
                <a:effectLst/>
              </a:rPr>
              <a:t>Mesomorphs have a large bone structure, well-defined muscles, broad shoulders, narrow waists, and attractive, strong bodies. </a:t>
            </a:r>
          </a:p>
          <a:p>
            <a:pPr lvl="1"/>
            <a:r>
              <a:rPr lang="en-US" b="0" i="0" dirty="0">
                <a:effectLst/>
              </a:rPr>
              <a:t>According to Sheldon, mesomorphs are adventurous, assertive, competitive, and fearless.</a:t>
            </a:r>
          </a:p>
          <a:p>
            <a:pPr lvl="1"/>
            <a:r>
              <a:rPr lang="en-US" b="0" i="0" dirty="0">
                <a:effectLst/>
              </a:rPr>
              <a:t>They are curious and enjoy trying new things but can also be obnoxious and aggressive.</a:t>
            </a:r>
            <a:endParaRPr lang="en-US" dirty="0"/>
          </a:p>
        </p:txBody>
      </p:sp>
    </p:spTree>
    <p:extLst>
      <p:ext uri="{BB962C8B-B14F-4D97-AF65-F5344CB8AC3E}">
        <p14:creationId xmlns:p14="http://schemas.microsoft.com/office/powerpoint/2010/main" val="117115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pPr lvl="1"/>
            <a:r>
              <a:rPr lang="en-US" sz="3200" b="1" i="0" dirty="0">
                <a:solidFill>
                  <a:srgbClr val="182F58"/>
                </a:solidFill>
                <a:effectLst/>
                <a:latin typeface="+mj-lt"/>
              </a:rPr>
              <a:t>Somatotypes And Criminality</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fontScale="92500" lnSpcReduction="10000"/>
          </a:bodyPr>
          <a:lstStyle/>
          <a:p>
            <a:r>
              <a:rPr lang="en-US" b="0" i="0" dirty="0">
                <a:effectLst/>
              </a:rPr>
              <a:t>Sheldon (1949) also conducted further research into somatotypes and criminality. </a:t>
            </a:r>
          </a:p>
          <a:p>
            <a:r>
              <a:rPr lang="en-US" b="0" i="0" dirty="0">
                <a:effectLst/>
              </a:rPr>
              <a:t>He measured the physical proportions of hundreds of juvenile delinquent boys in comparison to male college students and found that problem youth were primarily mesomorphs. </a:t>
            </a:r>
          </a:p>
          <a:p>
            <a:pPr lvl="1"/>
            <a:r>
              <a:rPr lang="en-US" b="0" i="0" dirty="0">
                <a:effectLst/>
              </a:rPr>
              <a:t>Why might this be? </a:t>
            </a:r>
          </a:p>
          <a:p>
            <a:pPr lvl="2"/>
            <a:r>
              <a:rPr lang="en-US" b="0" i="0" dirty="0">
                <a:effectLst/>
              </a:rPr>
              <a:t>Perhaps it's because they are quick to anger and don't have the restraint demonstrated by ectomorphs.</a:t>
            </a:r>
          </a:p>
          <a:p>
            <a:pPr lvl="2"/>
            <a:r>
              <a:rPr lang="en-US" b="0" i="0" dirty="0">
                <a:effectLst/>
              </a:rPr>
              <a:t>Maybe it's because a person with a mesomorphic body type reflects high levels of testosterone, which may lead to more aggressive behavior.</a:t>
            </a:r>
            <a:endParaRPr lang="en-US" dirty="0"/>
          </a:p>
        </p:txBody>
      </p:sp>
    </p:spTree>
    <p:extLst>
      <p:ext uri="{BB962C8B-B14F-4D97-AF65-F5344CB8AC3E}">
        <p14:creationId xmlns:p14="http://schemas.microsoft.com/office/powerpoint/2010/main" val="135773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pPr lvl="1"/>
            <a:r>
              <a:rPr lang="en-US" sz="3200" b="1" i="0" dirty="0">
                <a:solidFill>
                  <a:srgbClr val="182F58"/>
                </a:solidFill>
                <a:effectLst/>
                <a:latin typeface="+mj-lt"/>
              </a:rPr>
              <a:t>Critiques Of Sheldon</a:t>
            </a:r>
            <a:r>
              <a:rPr lang="en-US" sz="3200" dirty="0">
                <a:solidFill>
                  <a:srgbClr val="182F58"/>
                </a:solidFill>
                <a:effectLst/>
                <a:latin typeface="Calibri" panose="020F0502020204030204" pitchFamily="34" charset="0"/>
              </a:rPr>
              <a:t>'</a:t>
            </a:r>
            <a:r>
              <a:rPr lang="en-US" sz="3200" b="1" i="0" dirty="0">
                <a:solidFill>
                  <a:srgbClr val="182F58"/>
                </a:solidFill>
                <a:effectLst/>
                <a:latin typeface="+mj-lt"/>
              </a:rPr>
              <a:t>s Work</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fontScale="85000" lnSpcReduction="20000"/>
          </a:bodyPr>
          <a:lstStyle/>
          <a:p>
            <a:r>
              <a:rPr lang="en-US" b="0" i="0" dirty="0">
                <a:effectLst/>
              </a:rPr>
              <a:t>Sheldon's method of somatotyping is not without criticism, as it has been considered largely subjective (Carter &amp; Heath, 1990; Cortés &amp; Gatti, 1972; Parnell, 1958). </a:t>
            </a:r>
          </a:p>
          <a:p>
            <a:pPr lvl="1"/>
            <a:r>
              <a:rPr lang="en-US" b="0" i="0" dirty="0">
                <a:effectLst/>
              </a:rPr>
              <a:t>More systematic and controlled research methods did not support his findings (Eysenck, 1970; Nickerson, 2023).</a:t>
            </a:r>
          </a:p>
          <a:p>
            <a:pPr lvl="1"/>
            <a:r>
              <a:rPr lang="en-US" b="0" i="0" dirty="0">
                <a:effectLst/>
              </a:rPr>
              <a:t>Consequently, it's not uncommon to see his theory labeled as pseudoscience, much like Gall's theory of phrenology (Rafter, 2008; Rosenbaum, 1995). </a:t>
            </a:r>
          </a:p>
          <a:p>
            <a:pPr lvl="1"/>
            <a:r>
              <a:rPr lang="en-US" b="0" i="0" dirty="0">
                <a:effectLst/>
              </a:rPr>
              <a:t>However, studies involving correlations between somatotype, temperament, and children's school performance (Sanford et al., 1943); somatotype and performance of pilots during wartime (Damon, 1955); and somatotype and temperament (Peterson et al., 2006) did support his theory.</a:t>
            </a:r>
            <a:endParaRPr lang="en-US" dirty="0"/>
          </a:p>
        </p:txBody>
      </p:sp>
    </p:spTree>
    <p:extLst>
      <p:ext uri="{BB962C8B-B14F-4D97-AF65-F5344CB8AC3E}">
        <p14:creationId xmlns:p14="http://schemas.microsoft.com/office/powerpoint/2010/main" val="4193312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b="1" dirty="0"/>
              <a:t>Reflection Question</a:t>
            </a:r>
            <a:r>
              <a:rPr lang="en-US" b="1" baseline="-25000" dirty="0"/>
              <a:t>2</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2148841"/>
          </a:xfrm>
        </p:spPr>
        <p:txBody>
          <a:bodyPr/>
          <a:lstStyle/>
          <a:p>
            <a:r>
              <a:rPr lang="en-US" b="0" i="0" dirty="0">
                <a:effectLst/>
              </a:rPr>
              <a:t>Which somatotype are you?</a:t>
            </a:r>
          </a:p>
          <a:p>
            <a:endParaRPr lang="en-US" dirty="0"/>
          </a:p>
          <a:p>
            <a:r>
              <a:rPr lang="en-US" dirty="0"/>
              <a:t>Do you agree with the personality description that fits your body type?</a:t>
            </a:r>
          </a:p>
        </p:txBody>
      </p:sp>
    </p:spTree>
    <p:extLst>
      <p:ext uri="{BB962C8B-B14F-4D97-AF65-F5344CB8AC3E}">
        <p14:creationId xmlns:p14="http://schemas.microsoft.com/office/powerpoint/2010/main" val="1357759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pPr lvl="1"/>
            <a:r>
              <a:rPr lang="en-US" sz="3200" b="1" i="0" dirty="0">
                <a:solidFill>
                  <a:srgbClr val="182F58"/>
                </a:solidFill>
                <a:effectLst/>
                <a:latin typeface="+mj-lt"/>
              </a:rPr>
              <a:t>Summary</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a:bodyPr>
          <a:lstStyle/>
          <a:p>
            <a:r>
              <a:rPr lang="en-US" b="0" i="0" dirty="0">
                <a:effectLst/>
                <a:highlight>
                  <a:srgbClr val="FFFFFF"/>
                </a:highlight>
              </a:rPr>
              <a:t>Some aspects of our personalities are largely controlled by genetics.</a:t>
            </a:r>
          </a:p>
          <a:p>
            <a:r>
              <a:rPr lang="en-US" dirty="0">
                <a:highlight>
                  <a:srgbClr val="FFFFFF"/>
                </a:highlight>
              </a:rPr>
              <a:t>E</a:t>
            </a:r>
            <a:r>
              <a:rPr lang="en-US" b="0" i="0" dirty="0">
                <a:effectLst/>
                <a:highlight>
                  <a:srgbClr val="FFFFFF"/>
                </a:highlight>
              </a:rPr>
              <a:t>nvironmental factors (such as family interactions) and maturation can affect the ways in which children's personalities are expressed.</a:t>
            </a:r>
            <a:endParaRPr lang="en-US" dirty="0"/>
          </a:p>
        </p:txBody>
      </p:sp>
    </p:spTree>
    <p:extLst>
      <p:ext uri="{BB962C8B-B14F-4D97-AF65-F5344CB8AC3E}">
        <p14:creationId xmlns:p14="http://schemas.microsoft.com/office/powerpoint/2010/main" val="2197288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BA363-008A-9460-24DB-6A18281A280F}"/>
              </a:ext>
            </a:extLst>
          </p:cNvPr>
          <p:cNvSpPr>
            <a:spLocks noGrp="1"/>
          </p:cNvSpPr>
          <p:nvPr>
            <p:ph type="title" idx="4294967295"/>
          </p:nvPr>
        </p:nvSpPr>
        <p:spPr>
          <a:xfrm>
            <a:off x="1614487" y="-1020130"/>
            <a:ext cx="5915025" cy="994172"/>
          </a:xfrm>
          <a:prstGeom prst="rect">
            <a:avLst/>
          </a:prstGeom>
        </p:spPr>
        <p:txBody>
          <a:bodyPr anchor="b">
            <a:normAutofit fontScale="90000"/>
          </a:bodyPr>
          <a:lstStyle/>
          <a:p>
            <a:r>
              <a:rPr lang="en-US" dirty="0"/>
              <a:t>End of Hawkes Learning PowerPoint</a:t>
            </a:r>
          </a:p>
        </p:txBody>
      </p:sp>
    </p:spTree>
    <p:extLst>
      <p:ext uri="{BB962C8B-B14F-4D97-AF65-F5344CB8AC3E}">
        <p14:creationId xmlns:p14="http://schemas.microsoft.com/office/powerpoint/2010/main" val="1295064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What Is The Biological Approach?</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a:bodyPr>
          <a:lstStyle/>
          <a:p>
            <a:pPr algn="l"/>
            <a:r>
              <a:rPr lang="en-US" b="0" i="0" dirty="0">
                <a:effectLst/>
                <a:highlight>
                  <a:srgbClr val="FFFFFF"/>
                </a:highlight>
              </a:rPr>
              <a:t>Psychologists who favor the biological approach believe that inherited predispositions as well as physiological processes can be used to explain differences in our personalities (Burger, 2008; Khatibi &amp; Khormaei, 2016).</a:t>
            </a:r>
          </a:p>
        </p:txBody>
      </p:sp>
    </p:spTree>
    <p:extLst>
      <p:ext uri="{BB962C8B-B14F-4D97-AF65-F5344CB8AC3E}">
        <p14:creationId xmlns:p14="http://schemas.microsoft.com/office/powerpoint/2010/main" val="211473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Behavioral Genetics</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fontScale="85000" lnSpcReduction="20000"/>
          </a:bodyPr>
          <a:lstStyle/>
          <a:p>
            <a:r>
              <a:rPr lang="en-US" b="0" i="0" dirty="0">
                <a:effectLst/>
                <a:highlight>
                  <a:srgbClr val="FFFFFF"/>
                </a:highlight>
              </a:rPr>
              <a:t>In the field of behavioral genetics, the Minnesota Study of Twins Reared Apart—a well-known study of the genetic basis for personality—conducted research with twins from 1979 to 1999. </a:t>
            </a:r>
          </a:p>
          <a:p>
            <a:pPr lvl="1"/>
            <a:r>
              <a:rPr lang="en-US" b="0" i="0" dirty="0">
                <a:effectLst/>
                <a:highlight>
                  <a:srgbClr val="FFFFFF"/>
                </a:highlight>
              </a:rPr>
              <a:t>In studying 350 pairs of twins, including pairs of identical and fraternal twins reared together and apart, researchers found that identical twins, whether raised together or apart, have very similar personalities (Bouchard, 1994; Bouchard et al., 1990; Segal, 2012; Koenig, 2020). </a:t>
            </a:r>
          </a:p>
          <a:p>
            <a:pPr lvl="1"/>
            <a:r>
              <a:rPr lang="en-US" b="0" i="0" dirty="0">
                <a:effectLst/>
                <a:highlight>
                  <a:srgbClr val="FFFFFF"/>
                </a:highlight>
              </a:rPr>
              <a:t>These findings suggest the heritability of some personality traits. </a:t>
            </a:r>
          </a:p>
          <a:p>
            <a:pPr lvl="1"/>
            <a:r>
              <a:rPr lang="en-US" b="1" i="0" dirty="0">
                <a:effectLst/>
                <a:highlight>
                  <a:srgbClr val="FFFFFF"/>
                </a:highlight>
              </a:rPr>
              <a:t>Heritability</a:t>
            </a:r>
            <a:r>
              <a:rPr lang="en-US" b="0" i="0" dirty="0">
                <a:effectLst/>
                <a:highlight>
                  <a:srgbClr val="FFFFFF"/>
                </a:highlight>
              </a:rPr>
              <a:t> refers to the proportion of difference among people that is attributed to genetics.</a:t>
            </a:r>
          </a:p>
        </p:txBody>
      </p:sp>
    </p:spTree>
    <p:extLst>
      <p:ext uri="{BB962C8B-B14F-4D97-AF65-F5344CB8AC3E}">
        <p14:creationId xmlns:p14="http://schemas.microsoft.com/office/powerpoint/2010/main" val="2857902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Heritability Ratios Greater Than 0.50</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fontScale="77500" lnSpcReduction="20000"/>
          </a:bodyPr>
          <a:lstStyle/>
          <a:p>
            <a:pPr algn="l"/>
            <a:r>
              <a:rPr lang="en-US" b="0" i="0" dirty="0">
                <a:effectLst/>
                <a:highlight>
                  <a:srgbClr val="FFFFFF"/>
                </a:highlight>
              </a:rPr>
              <a:t>Some of the traits that the study reported as having more than a 0.50 heritability ratio include:</a:t>
            </a:r>
          </a:p>
          <a:p>
            <a:pPr lvl="1"/>
            <a:r>
              <a:rPr lang="en-US" b="0" i="0" dirty="0">
                <a:effectLst/>
                <a:highlight>
                  <a:srgbClr val="FFFFFF"/>
                </a:highlight>
              </a:rPr>
              <a:t>Leadership</a:t>
            </a:r>
          </a:p>
          <a:p>
            <a:pPr lvl="1"/>
            <a:r>
              <a:rPr lang="en-US" dirty="0">
                <a:highlight>
                  <a:srgbClr val="FFFFFF"/>
                </a:highlight>
              </a:rPr>
              <a:t>O</a:t>
            </a:r>
            <a:r>
              <a:rPr lang="en-US" b="0" i="0" dirty="0">
                <a:effectLst/>
                <a:highlight>
                  <a:srgbClr val="FFFFFF"/>
                </a:highlight>
              </a:rPr>
              <a:t>bedience to authority</a:t>
            </a:r>
          </a:p>
          <a:p>
            <a:pPr lvl="1"/>
            <a:r>
              <a:rPr lang="en-US" dirty="0">
                <a:highlight>
                  <a:srgbClr val="FFFFFF"/>
                </a:highlight>
              </a:rPr>
              <a:t>A </a:t>
            </a:r>
            <a:r>
              <a:rPr lang="en-US" b="0" i="0" dirty="0">
                <a:effectLst/>
                <a:highlight>
                  <a:srgbClr val="FFFFFF"/>
                </a:highlight>
              </a:rPr>
              <a:t>sense of well-being</a:t>
            </a:r>
          </a:p>
          <a:p>
            <a:pPr lvl="1"/>
            <a:r>
              <a:rPr lang="en-US" b="0" i="0" dirty="0">
                <a:effectLst/>
                <a:highlight>
                  <a:srgbClr val="FFFFFF"/>
                </a:highlight>
              </a:rPr>
              <a:t>Feelings of alienation</a:t>
            </a:r>
          </a:p>
          <a:p>
            <a:pPr lvl="1"/>
            <a:r>
              <a:rPr lang="en-US" dirty="0">
                <a:highlight>
                  <a:srgbClr val="FFFFFF"/>
                </a:highlight>
              </a:rPr>
              <a:t>R</a:t>
            </a:r>
            <a:r>
              <a:rPr lang="en-US" b="0" i="0" dirty="0">
                <a:effectLst/>
                <a:highlight>
                  <a:srgbClr val="FFFFFF"/>
                </a:highlight>
              </a:rPr>
              <a:t>esistance to stress</a:t>
            </a:r>
          </a:p>
          <a:p>
            <a:pPr lvl="1"/>
            <a:r>
              <a:rPr lang="en-US" b="0" i="0" dirty="0">
                <a:effectLst/>
                <a:highlight>
                  <a:srgbClr val="FFFFFF"/>
                </a:highlight>
              </a:rPr>
              <a:t>Fearfulness</a:t>
            </a:r>
            <a:endParaRPr lang="en-US" dirty="0">
              <a:highlight>
                <a:srgbClr val="FFFFFF"/>
              </a:highlight>
            </a:endParaRPr>
          </a:p>
          <a:p>
            <a:r>
              <a:rPr lang="en-US" b="0" i="0" dirty="0">
                <a:effectLst/>
                <a:highlight>
                  <a:srgbClr val="FFFFFF"/>
                </a:highlight>
              </a:rPr>
              <a:t>The implication is that some aspects of our personalities are largely controlled by genetics.</a:t>
            </a:r>
          </a:p>
          <a:p>
            <a:r>
              <a:rPr lang="en-US" dirty="0">
                <a:highlight>
                  <a:srgbClr val="FFFFFF"/>
                </a:highlight>
              </a:rPr>
              <a:t>It is</a:t>
            </a:r>
            <a:r>
              <a:rPr lang="en-US" b="0" i="0" dirty="0">
                <a:effectLst/>
                <a:highlight>
                  <a:srgbClr val="FFFFFF"/>
                </a:highlight>
              </a:rPr>
              <a:t> important to point out that traits are not determined by a single gene but by a combination of many genes, as well as by epigenetic factors that control whether the genes are expressed.</a:t>
            </a:r>
          </a:p>
        </p:txBody>
      </p:sp>
    </p:spTree>
    <p:extLst>
      <p:ext uri="{BB962C8B-B14F-4D97-AF65-F5344CB8AC3E}">
        <p14:creationId xmlns:p14="http://schemas.microsoft.com/office/powerpoint/2010/main" val="4262393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b="1" dirty="0"/>
              <a:t>Reflection Question</a:t>
            </a:r>
            <a:r>
              <a:rPr lang="en-US" b="1" baseline="-25000" dirty="0"/>
              <a:t>1</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2225041"/>
          </a:xfrm>
        </p:spPr>
        <p:txBody>
          <a:bodyPr/>
          <a:lstStyle/>
          <a:p>
            <a:r>
              <a:rPr lang="en-US" b="0" i="0" dirty="0">
                <a:effectLst/>
              </a:rPr>
              <a:t>How much of our personality is in-born and biological? </a:t>
            </a:r>
          </a:p>
          <a:p>
            <a:endParaRPr lang="en-US" b="0" i="0" dirty="0">
              <a:effectLst/>
            </a:endParaRPr>
          </a:p>
          <a:p>
            <a:r>
              <a:rPr lang="en-US" b="0" i="0" dirty="0">
                <a:effectLst/>
              </a:rPr>
              <a:t>How much is influenced by the environment and culture we are raised in?</a:t>
            </a:r>
            <a:endParaRPr lang="en-US" dirty="0"/>
          </a:p>
        </p:txBody>
      </p:sp>
    </p:spTree>
    <p:extLst>
      <p:ext uri="{BB962C8B-B14F-4D97-AF65-F5344CB8AC3E}">
        <p14:creationId xmlns:p14="http://schemas.microsoft.com/office/powerpoint/2010/main" val="4082970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Temperament</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lnSpcReduction="10000"/>
          </a:bodyPr>
          <a:lstStyle/>
          <a:p>
            <a:r>
              <a:rPr lang="en-US" b="0" i="0" dirty="0">
                <a:effectLst/>
                <a:highlight>
                  <a:srgbClr val="FFFFFF"/>
                </a:highlight>
              </a:rPr>
              <a:t>Most contemporary psychologists believe temperament has a biological basis due to its appearance very early in our lives (Rothbart, 2011; Strelau, 2020). </a:t>
            </a:r>
          </a:p>
          <a:p>
            <a:pPr lvl="1"/>
            <a:r>
              <a:rPr lang="en-US" b="0" i="0" dirty="0">
                <a:effectLst/>
                <a:highlight>
                  <a:srgbClr val="FFFFFF"/>
                </a:highlight>
              </a:rPr>
              <a:t>Thomas and Chess (1977) found that babies could be categorized into one of three temperaments: easy, difficult, or slow to warm up. </a:t>
            </a:r>
          </a:p>
          <a:p>
            <a:pPr lvl="1"/>
            <a:r>
              <a:rPr lang="en-US" b="0" i="0" dirty="0">
                <a:effectLst/>
                <a:highlight>
                  <a:srgbClr val="FFFFFF"/>
                </a:highlight>
              </a:rPr>
              <a:t>However, environmental factors (family interactions, for example) and maturation can affect the ways in which children's personalities are expressed (Carter et al., 2008).</a:t>
            </a:r>
            <a:endParaRPr lang="en-US" dirty="0"/>
          </a:p>
        </p:txBody>
      </p:sp>
    </p:spTree>
    <p:extLst>
      <p:ext uri="{BB962C8B-B14F-4D97-AF65-F5344CB8AC3E}">
        <p14:creationId xmlns:p14="http://schemas.microsoft.com/office/powerpoint/2010/main" val="1277428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Temperament in Adulthood</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a:bodyPr>
          <a:lstStyle/>
          <a:p>
            <a:r>
              <a:rPr lang="en-US" sz="2000" b="0" i="0" dirty="0">
                <a:effectLst/>
                <a:highlight>
                  <a:srgbClr val="FFFFFF"/>
                </a:highlight>
              </a:rPr>
              <a:t>Research suggests that there are two dimensions of our temperament that are important parts of our adult personality—reactivity and self-regulation (Rothbart et al., 2000).</a:t>
            </a:r>
            <a:endParaRPr lang="en-US" sz="2000" dirty="0"/>
          </a:p>
        </p:txBody>
      </p:sp>
      <p:pic>
        <p:nvPicPr>
          <p:cNvPr id="5" name="Content Placeholder 6" descr="A graphic describing the specifics of reactivity and self-regulation">
            <a:extLst>
              <a:ext uri="{FF2B5EF4-FFF2-40B4-BE49-F238E27FC236}">
                <a16:creationId xmlns:a16="http://schemas.microsoft.com/office/drawing/2014/main" id="{5E57BEDD-A1E3-5E49-8859-CF057DE0DEF0}"/>
              </a:ext>
            </a:extLst>
          </p:cNvPr>
          <p:cNvPicPr>
            <a:picLocks noChangeAspect="1"/>
          </p:cNvPicPr>
          <p:nvPr/>
        </p:nvPicPr>
        <p:blipFill rotWithShape="1">
          <a:blip r:embed="rId2"/>
          <a:srcRect t="25347" b="24652"/>
          <a:stretch/>
        </p:blipFill>
        <p:spPr>
          <a:xfrm>
            <a:off x="457200" y="3116664"/>
            <a:ext cx="8128000" cy="2286001"/>
          </a:xfrm>
          <a:prstGeom prst="rect">
            <a:avLst/>
          </a:prstGeom>
          <a:noFill/>
        </p:spPr>
      </p:pic>
      <p:sp>
        <p:nvSpPr>
          <p:cNvPr id="6" name="TextBox 5">
            <a:extLst>
              <a:ext uri="{FF2B5EF4-FFF2-40B4-BE49-F238E27FC236}">
                <a16:creationId xmlns:a16="http://schemas.microsoft.com/office/drawing/2014/main" id="{5DDBF833-5843-5360-E79E-DDF598C7308E}"/>
              </a:ext>
            </a:extLst>
          </p:cNvPr>
          <p:cNvSpPr txBox="1"/>
          <p:nvPr/>
        </p:nvSpPr>
        <p:spPr>
          <a:xfrm>
            <a:off x="4191000" y="2997242"/>
            <a:ext cx="625492" cy="253916"/>
          </a:xfrm>
          <a:prstGeom prst="rect">
            <a:avLst/>
          </a:prstGeom>
          <a:noFill/>
        </p:spPr>
        <p:txBody>
          <a:bodyPr wrap="none" rtlCol="0">
            <a:spAutoFit/>
          </a:bodyPr>
          <a:lstStyle/>
          <a:p>
            <a:r>
              <a:rPr lang="en-US" sz="1050" dirty="0">
                <a:solidFill>
                  <a:srgbClr val="182F58"/>
                </a:solidFill>
              </a:rPr>
              <a:t>Figure 1</a:t>
            </a:r>
          </a:p>
        </p:txBody>
      </p:sp>
      <p:sp>
        <p:nvSpPr>
          <p:cNvPr id="7" name="TextBox 6">
            <a:extLst>
              <a:ext uri="{FF2B5EF4-FFF2-40B4-BE49-F238E27FC236}">
                <a16:creationId xmlns:a16="http://schemas.microsoft.com/office/drawing/2014/main" id="{73487CB8-FB14-B19B-57DE-B88B9C1A789F}"/>
              </a:ext>
            </a:extLst>
          </p:cNvPr>
          <p:cNvSpPr txBox="1"/>
          <p:nvPr/>
        </p:nvSpPr>
        <p:spPr>
          <a:xfrm>
            <a:off x="2209800" y="5329311"/>
            <a:ext cx="5600123" cy="276999"/>
          </a:xfrm>
          <a:prstGeom prst="rect">
            <a:avLst/>
          </a:prstGeom>
          <a:noFill/>
        </p:spPr>
        <p:txBody>
          <a:bodyPr wrap="none" rtlCol="0">
            <a:spAutoFit/>
          </a:bodyPr>
          <a:lstStyle/>
          <a:p>
            <a:r>
              <a:rPr lang="en-US" sz="1200" dirty="0">
                <a:solidFill>
                  <a:srgbClr val="182F58"/>
                </a:solidFill>
              </a:rPr>
              <a:t>Caption: The two dimensions of our adult personality are reactivity and self-regulation. </a:t>
            </a:r>
          </a:p>
        </p:txBody>
      </p:sp>
    </p:spTree>
    <p:extLst>
      <p:ext uri="{BB962C8B-B14F-4D97-AF65-F5344CB8AC3E}">
        <p14:creationId xmlns:p14="http://schemas.microsoft.com/office/powerpoint/2010/main" val="3682894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Body Type And Temperament</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lnSpcReduction="10000"/>
          </a:bodyPr>
          <a:lstStyle/>
          <a:p>
            <a:r>
              <a:rPr lang="en-US" b="0" i="0" dirty="0">
                <a:effectLst/>
              </a:rPr>
              <a:t>The first comprehensive system of constitutional psychology was proposed by American psychologist William H. Sheldon (1940, 1942). </a:t>
            </a:r>
          </a:p>
          <a:p>
            <a:pPr lvl="1"/>
            <a:r>
              <a:rPr lang="en-US" b="0" i="0" dirty="0">
                <a:effectLst/>
              </a:rPr>
              <a:t>Sheldon believed that your body type can be linked to your personality. </a:t>
            </a:r>
          </a:p>
          <a:p>
            <a:pPr lvl="1"/>
            <a:r>
              <a:rPr lang="en-US" b="0" i="0" dirty="0">
                <a:effectLst/>
              </a:rPr>
              <a:t>Sheldon's life's work was spent observing human bodies and temperaments. </a:t>
            </a:r>
          </a:p>
          <a:p>
            <a:pPr lvl="1"/>
            <a:r>
              <a:rPr lang="en-US" b="0" i="0" dirty="0">
                <a:effectLst/>
              </a:rPr>
              <a:t>Based on his observations and interviews of hundreds of people, he proposed three body/personality types, which he called somatotypes.</a:t>
            </a:r>
            <a:endParaRPr lang="en-US" dirty="0"/>
          </a:p>
        </p:txBody>
      </p:sp>
    </p:spTree>
    <p:extLst>
      <p:ext uri="{BB962C8B-B14F-4D97-AF65-F5344CB8AC3E}">
        <p14:creationId xmlns:p14="http://schemas.microsoft.com/office/powerpoint/2010/main" val="1496043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dirty="0"/>
              <a:t>Somatotypes</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a:xfrm>
            <a:off x="457200" y="1280160"/>
            <a:ext cx="8229600" cy="1767840"/>
          </a:xfrm>
        </p:spPr>
        <p:txBody>
          <a:bodyPr>
            <a:normAutofit lnSpcReduction="10000"/>
          </a:bodyPr>
          <a:lstStyle/>
          <a:p>
            <a:r>
              <a:rPr lang="en-US" sz="2400" b="0" i="0" dirty="0">
                <a:effectLst/>
              </a:rPr>
              <a:t>William H. Sheldon identified three somatotypes:</a:t>
            </a:r>
          </a:p>
          <a:p>
            <a:pPr lvl="1"/>
            <a:r>
              <a:rPr lang="en-US" sz="2400" dirty="0"/>
              <a:t>E</a:t>
            </a:r>
            <a:r>
              <a:rPr lang="en-US" sz="2400" b="0" i="0" dirty="0">
                <a:effectLst/>
              </a:rPr>
              <a:t>ctomorphs</a:t>
            </a:r>
          </a:p>
          <a:p>
            <a:pPr lvl="1"/>
            <a:r>
              <a:rPr lang="en-US" sz="2400" b="0" i="0" dirty="0">
                <a:effectLst/>
              </a:rPr>
              <a:t>Endomorphs</a:t>
            </a:r>
          </a:p>
          <a:p>
            <a:pPr lvl="1"/>
            <a:r>
              <a:rPr lang="en-US" sz="2400" b="0" i="0" dirty="0">
                <a:effectLst/>
              </a:rPr>
              <a:t>Mesomorphs</a:t>
            </a:r>
          </a:p>
          <a:p>
            <a:pPr marL="457200" lvl="1" indent="0">
              <a:buNone/>
            </a:pPr>
            <a:endParaRPr lang="en-US" sz="2400" b="0" i="0" dirty="0">
              <a:effectLst/>
            </a:endParaRPr>
          </a:p>
        </p:txBody>
      </p:sp>
      <p:sp>
        <p:nvSpPr>
          <p:cNvPr id="6" name="TextBox 5">
            <a:extLst>
              <a:ext uri="{FF2B5EF4-FFF2-40B4-BE49-F238E27FC236}">
                <a16:creationId xmlns:a16="http://schemas.microsoft.com/office/drawing/2014/main" id="{E1E49BAA-4676-9695-D81F-DDFCA40366B5}"/>
              </a:ext>
            </a:extLst>
          </p:cNvPr>
          <p:cNvSpPr txBox="1"/>
          <p:nvPr/>
        </p:nvSpPr>
        <p:spPr>
          <a:xfrm>
            <a:off x="5791200" y="2257188"/>
            <a:ext cx="625492" cy="253916"/>
          </a:xfrm>
          <a:prstGeom prst="rect">
            <a:avLst/>
          </a:prstGeom>
          <a:noFill/>
        </p:spPr>
        <p:txBody>
          <a:bodyPr wrap="none" rtlCol="0">
            <a:spAutoFit/>
          </a:bodyPr>
          <a:lstStyle/>
          <a:p>
            <a:r>
              <a:rPr lang="en-US" sz="1050" dirty="0">
                <a:solidFill>
                  <a:srgbClr val="182F58"/>
                </a:solidFill>
              </a:rPr>
              <a:t>Figure 2</a:t>
            </a:r>
          </a:p>
        </p:txBody>
      </p:sp>
      <p:pic>
        <p:nvPicPr>
          <p:cNvPr id="5" name="Content Placeholder 6" descr="An illustration demonstrating the three somatotypes: ectomorph, endomorph, and mesomorph">
            <a:extLst>
              <a:ext uri="{FF2B5EF4-FFF2-40B4-BE49-F238E27FC236}">
                <a16:creationId xmlns:a16="http://schemas.microsoft.com/office/drawing/2014/main" id="{8AB41AE7-C96A-54FD-8934-35959BC295ED}"/>
              </a:ext>
            </a:extLst>
          </p:cNvPr>
          <p:cNvPicPr>
            <a:picLocks noChangeAspect="1"/>
          </p:cNvPicPr>
          <p:nvPr/>
        </p:nvPicPr>
        <p:blipFill>
          <a:blip r:embed="rId2"/>
          <a:stretch>
            <a:fillRect/>
          </a:stretch>
        </p:blipFill>
        <p:spPr>
          <a:xfrm>
            <a:off x="3252875" y="2511104"/>
            <a:ext cx="5435600" cy="3057525"/>
          </a:xfrm>
          <a:prstGeom prst="rect">
            <a:avLst/>
          </a:prstGeom>
          <a:noFill/>
        </p:spPr>
      </p:pic>
      <p:sp>
        <p:nvSpPr>
          <p:cNvPr id="7" name="TextBox 6">
            <a:extLst>
              <a:ext uri="{FF2B5EF4-FFF2-40B4-BE49-F238E27FC236}">
                <a16:creationId xmlns:a16="http://schemas.microsoft.com/office/drawing/2014/main" id="{ADA234B2-1848-89F7-920A-B18D6F789AD7}"/>
              </a:ext>
            </a:extLst>
          </p:cNvPr>
          <p:cNvSpPr txBox="1"/>
          <p:nvPr/>
        </p:nvSpPr>
        <p:spPr>
          <a:xfrm>
            <a:off x="3117252" y="5532260"/>
            <a:ext cx="5973387" cy="461665"/>
          </a:xfrm>
          <a:prstGeom prst="rect">
            <a:avLst/>
          </a:prstGeom>
          <a:noFill/>
        </p:spPr>
        <p:txBody>
          <a:bodyPr wrap="square" rtlCol="0">
            <a:spAutoFit/>
          </a:bodyPr>
          <a:lstStyle/>
          <a:p>
            <a:r>
              <a:rPr lang="en-US" sz="1200" dirty="0">
                <a:solidFill>
                  <a:srgbClr val="182F58"/>
                </a:solidFill>
              </a:rPr>
              <a:t>Caption: Sheldon proposed three somatotypes: endomorphs, mesomorphs, and ectomorphs. Do you think Sheldon</a:t>
            </a:r>
            <a:r>
              <a:rPr lang="en-US" sz="1200" dirty="0">
                <a:solidFill>
                  <a:srgbClr val="182F58"/>
                </a:solidFill>
                <a:effectLst/>
                <a:latin typeface="Calibri" panose="020F0502020204030204" pitchFamily="34" charset="0"/>
              </a:rPr>
              <a:t>'</a:t>
            </a:r>
            <a:r>
              <a:rPr lang="en-US" sz="1200" dirty="0">
                <a:solidFill>
                  <a:srgbClr val="182F58"/>
                </a:solidFill>
              </a:rPr>
              <a:t>s ideas about somatotypes are generally accurate about most people?</a:t>
            </a:r>
          </a:p>
        </p:txBody>
      </p:sp>
    </p:spTree>
    <p:extLst>
      <p:ext uri="{BB962C8B-B14F-4D97-AF65-F5344CB8AC3E}">
        <p14:creationId xmlns:p14="http://schemas.microsoft.com/office/powerpoint/2010/main" val="974892095"/>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1574</TotalTime>
  <Words>976</Words>
  <Application>Microsoft Office PowerPoint</Application>
  <PresentationFormat>On-screen Show (4:3)</PresentationFormat>
  <Paragraphs>76</Paragraphs>
  <Slides>17</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Aptos</vt:lpstr>
      <vt:lpstr>Century Gothic</vt:lpstr>
      <vt:lpstr>Aptos Display</vt:lpstr>
      <vt:lpstr>Office Theme</vt:lpstr>
      <vt:lpstr>1_Office Theme</vt:lpstr>
      <vt:lpstr>Lesson 11.6</vt:lpstr>
      <vt:lpstr>What Is The Biological Approach?</vt:lpstr>
      <vt:lpstr>Behavioral Genetics</vt:lpstr>
      <vt:lpstr>Heritability Ratios Greater Than 0.50</vt:lpstr>
      <vt:lpstr>Reflection Question1</vt:lpstr>
      <vt:lpstr>Temperament</vt:lpstr>
      <vt:lpstr>Temperament in Adulthood</vt:lpstr>
      <vt:lpstr>Body Type And Temperament</vt:lpstr>
      <vt:lpstr>Somatotypes</vt:lpstr>
      <vt:lpstr>Ectomorphs</vt:lpstr>
      <vt:lpstr>Endomorphs</vt:lpstr>
      <vt:lpstr>Mesomorphs</vt:lpstr>
      <vt:lpstr>Somatotypes And Criminality</vt:lpstr>
      <vt:lpstr>Critiques Of Sheldon's Work</vt:lpstr>
      <vt:lpstr>Reflection Question2</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11.6 Biological Approaches</dc:title>
  <dc:creator>Hawkes Learning</dc:creator>
  <cp:keywords>Psychology</cp:keywords>
  <cp:lastModifiedBy>Talissa Nahass</cp:lastModifiedBy>
  <cp:revision>177</cp:revision>
  <dcterms:created xsi:type="dcterms:W3CDTF">2013-04-26T14:43:13Z</dcterms:created>
  <dcterms:modified xsi:type="dcterms:W3CDTF">2024-07-23T21:28:57Z</dcterms:modified>
  <cp:category>Psychology</cp:category>
</cp:coreProperties>
</file>