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0"/>
  </p:notesMasterIdLst>
  <p:handoutMasterIdLst>
    <p:handoutMasterId r:id="rId21"/>
  </p:handoutMasterIdLst>
  <p:sldIdLst>
    <p:sldId id="272" r:id="rId3"/>
    <p:sldId id="273" r:id="rId4"/>
    <p:sldId id="283" r:id="rId5"/>
    <p:sldId id="274" r:id="rId6"/>
    <p:sldId id="275" r:id="rId7"/>
    <p:sldId id="284" r:id="rId8"/>
    <p:sldId id="286" r:id="rId9"/>
    <p:sldId id="285" r:id="rId10"/>
    <p:sldId id="276" r:id="rId11"/>
    <p:sldId id="287" r:id="rId12"/>
    <p:sldId id="288" r:id="rId13"/>
    <p:sldId id="289" r:id="rId14"/>
    <p:sldId id="290" r:id="rId15"/>
    <p:sldId id="277" r:id="rId16"/>
    <p:sldId id="292" r:id="rId17"/>
    <p:sldId id="278" r:id="rId18"/>
    <p:sldId id="318"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
      <p:font typeface="Lato" panose="020F050202020403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53009E-F866-4B3B-8A0A-7AC7AE880977}" v="24" dt="2024-06-09T16:27:54.38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1662" y="96"/>
      </p:cViewPr>
      <p:guideLst>
        <p:guide orient="horz" pos="2160"/>
        <p:guide pos="2880"/>
      </p:guideLst>
    </p:cSldViewPr>
  </p:slideViewPr>
  <p:outlineViewPr>
    <p:cViewPr>
      <p:scale>
        <a:sx n="33" d="100"/>
        <a:sy n="33" d="100"/>
      </p:scale>
      <p:origin x="0" y="-141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Johnston" userId="40fa64254241efc6" providerId="LiveId" clId="{9A53009E-F866-4B3B-8A0A-7AC7AE880977}"/>
    <pc:docChg chg="undo custSel addSld delSld modSld sldOrd">
      <pc:chgData name="Mark Johnston" userId="40fa64254241efc6" providerId="LiveId" clId="{9A53009E-F866-4B3B-8A0A-7AC7AE880977}" dt="2024-06-09T16:30:50.219" v="790" actId="47"/>
      <pc:docMkLst>
        <pc:docMk/>
      </pc:docMkLst>
      <pc:sldChg chg="del">
        <pc:chgData name="Mark Johnston" userId="40fa64254241efc6" providerId="LiveId" clId="{9A53009E-F866-4B3B-8A0A-7AC7AE880977}" dt="2024-06-09T16:30:47.814" v="787" actId="47"/>
        <pc:sldMkLst>
          <pc:docMk/>
          <pc:sldMk cId="0" sldId="267"/>
        </pc:sldMkLst>
      </pc:sldChg>
      <pc:sldChg chg="del">
        <pc:chgData name="Mark Johnston" userId="40fa64254241efc6" providerId="LiveId" clId="{9A53009E-F866-4B3B-8A0A-7AC7AE880977}" dt="2024-06-09T16:30:48.534" v="788" actId="47"/>
        <pc:sldMkLst>
          <pc:docMk/>
          <pc:sldMk cId="2069639696" sldId="268"/>
        </pc:sldMkLst>
      </pc:sldChg>
      <pc:sldChg chg="del">
        <pc:chgData name="Mark Johnston" userId="40fa64254241efc6" providerId="LiveId" clId="{9A53009E-F866-4B3B-8A0A-7AC7AE880977}" dt="2024-06-09T16:30:49.414" v="789" actId="47"/>
        <pc:sldMkLst>
          <pc:docMk/>
          <pc:sldMk cId="3029162902" sldId="270"/>
        </pc:sldMkLst>
      </pc:sldChg>
      <pc:sldChg chg="del">
        <pc:chgData name="Mark Johnston" userId="40fa64254241efc6" providerId="LiveId" clId="{9A53009E-F866-4B3B-8A0A-7AC7AE880977}" dt="2024-06-09T16:30:50.219" v="790" actId="47"/>
        <pc:sldMkLst>
          <pc:docMk/>
          <pc:sldMk cId="1933572423" sldId="271"/>
        </pc:sldMkLst>
      </pc:sldChg>
      <pc:sldChg chg="modSp mod">
        <pc:chgData name="Mark Johnston" userId="40fa64254241efc6" providerId="LiveId" clId="{9A53009E-F866-4B3B-8A0A-7AC7AE880977}" dt="2024-06-09T15:46:16.851" v="31" actId="20577"/>
        <pc:sldMkLst>
          <pc:docMk/>
          <pc:sldMk cId="3886239831" sldId="272"/>
        </pc:sldMkLst>
        <pc:spChg chg="mod">
          <ac:chgData name="Mark Johnston" userId="40fa64254241efc6" providerId="LiveId" clId="{9A53009E-F866-4B3B-8A0A-7AC7AE880977}" dt="2024-06-09T15:46:06.958" v="4" actId="20577"/>
          <ac:spMkLst>
            <pc:docMk/>
            <pc:sldMk cId="3886239831" sldId="272"/>
            <ac:spMk id="2" creationId="{4E7A1944-20A9-5EFC-CF5D-428D07B9FF1F}"/>
          </ac:spMkLst>
        </pc:spChg>
        <pc:spChg chg="mod">
          <ac:chgData name="Mark Johnston" userId="40fa64254241efc6" providerId="LiveId" clId="{9A53009E-F866-4B3B-8A0A-7AC7AE880977}" dt="2024-06-09T15:46:16.851" v="31" actId="20577"/>
          <ac:spMkLst>
            <pc:docMk/>
            <pc:sldMk cId="3886239831" sldId="272"/>
            <ac:spMk id="3" creationId="{FF68ED90-5F09-E335-E8D2-4F2687C0EB59}"/>
          </ac:spMkLst>
        </pc:spChg>
      </pc:sldChg>
      <pc:sldChg chg="modSp mod">
        <pc:chgData name="Mark Johnston" userId="40fa64254241efc6" providerId="LiveId" clId="{9A53009E-F866-4B3B-8A0A-7AC7AE880977}" dt="2024-06-09T15:53:37.946" v="112" actId="27636"/>
        <pc:sldMkLst>
          <pc:docMk/>
          <pc:sldMk cId="211473065" sldId="273"/>
        </pc:sldMkLst>
        <pc:spChg chg="mod">
          <ac:chgData name="Mark Johnston" userId="40fa64254241efc6" providerId="LiveId" clId="{9A53009E-F866-4B3B-8A0A-7AC7AE880977}" dt="2024-06-09T15:51:20.250" v="58" actId="20577"/>
          <ac:spMkLst>
            <pc:docMk/>
            <pc:sldMk cId="211473065" sldId="273"/>
            <ac:spMk id="2" creationId="{18A33BDE-B1DE-9B51-1393-9AEE5689B40F}"/>
          </ac:spMkLst>
        </pc:spChg>
        <pc:spChg chg="mod">
          <ac:chgData name="Mark Johnston" userId="40fa64254241efc6" providerId="LiveId" clId="{9A53009E-F866-4B3B-8A0A-7AC7AE880977}" dt="2024-06-09T15:53:37.946" v="112" actId="27636"/>
          <ac:spMkLst>
            <pc:docMk/>
            <pc:sldMk cId="211473065" sldId="273"/>
            <ac:spMk id="3" creationId="{2DB405A1-1826-9335-EF31-DDDC51BD6B9A}"/>
          </ac:spMkLst>
        </pc:spChg>
      </pc:sldChg>
      <pc:sldChg chg="addSp delSp modSp add mod">
        <pc:chgData name="Mark Johnston" userId="40fa64254241efc6" providerId="LiveId" clId="{9A53009E-F866-4B3B-8A0A-7AC7AE880977}" dt="2024-06-09T15:59:49.742" v="255" actId="20577"/>
        <pc:sldMkLst>
          <pc:docMk/>
          <pc:sldMk cId="1316071927" sldId="274"/>
        </pc:sldMkLst>
        <pc:spChg chg="mod">
          <ac:chgData name="Mark Johnston" userId="40fa64254241efc6" providerId="LiveId" clId="{9A53009E-F866-4B3B-8A0A-7AC7AE880977}" dt="2024-06-09T15:59:49.742" v="255" actId="20577"/>
          <ac:spMkLst>
            <pc:docMk/>
            <pc:sldMk cId="1316071927" sldId="274"/>
            <ac:spMk id="2" creationId="{18A33BDE-B1DE-9B51-1393-9AEE5689B40F}"/>
          </ac:spMkLst>
        </pc:spChg>
        <pc:spChg chg="add del mod">
          <ac:chgData name="Mark Johnston" userId="40fa64254241efc6" providerId="LiveId" clId="{9A53009E-F866-4B3B-8A0A-7AC7AE880977}" dt="2024-06-09T15:58:51.796" v="239" actId="20577"/>
          <ac:spMkLst>
            <pc:docMk/>
            <pc:sldMk cId="1316071927" sldId="274"/>
            <ac:spMk id="3" creationId="{2DB405A1-1826-9335-EF31-DDDC51BD6B9A}"/>
          </ac:spMkLst>
        </pc:spChg>
        <pc:spChg chg="add del">
          <ac:chgData name="Mark Johnston" userId="40fa64254241efc6" providerId="LiveId" clId="{9A53009E-F866-4B3B-8A0A-7AC7AE880977}" dt="2024-06-09T15:50:31.744" v="34" actId="22"/>
          <ac:spMkLst>
            <pc:docMk/>
            <pc:sldMk cId="1316071927" sldId="274"/>
            <ac:spMk id="5" creationId="{F1C6623D-AB9D-F548-A0E1-92D44EE74767}"/>
          </ac:spMkLst>
        </pc:spChg>
        <pc:spChg chg="add">
          <ac:chgData name="Mark Johnston" userId="40fa64254241efc6" providerId="LiveId" clId="{9A53009E-F866-4B3B-8A0A-7AC7AE880977}" dt="2024-06-09T15:56:30.465" v="180"/>
          <ac:spMkLst>
            <pc:docMk/>
            <pc:sldMk cId="1316071927" sldId="274"/>
            <ac:spMk id="6" creationId="{782C8F86-1DF8-7DF9-3149-73B9D48E464B}"/>
          </ac:spMkLst>
        </pc:spChg>
        <pc:spChg chg="add mod">
          <ac:chgData name="Mark Johnston" userId="40fa64254241efc6" providerId="LiveId" clId="{9A53009E-F866-4B3B-8A0A-7AC7AE880977}" dt="2024-06-09T15:56:41.452" v="210"/>
          <ac:spMkLst>
            <pc:docMk/>
            <pc:sldMk cId="1316071927" sldId="274"/>
            <ac:spMk id="7" creationId="{052F35E2-3A37-65F8-9359-79A45DC222F5}"/>
          </ac:spMkLst>
        </pc:spChg>
        <pc:spChg chg="add">
          <ac:chgData name="Mark Johnston" userId="40fa64254241efc6" providerId="LiveId" clId="{9A53009E-F866-4B3B-8A0A-7AC7AE880977}" dt="2024-06-09T15:57:16.080" v="214"/>
          <ac:spMkLst>
            <pc:docMk/>
            <pc:sldMk cId="1316071927" sldId="274"/>
            <ac:spMk id="8" creationId="{86AEA109-C7EE-52B0-9D06-F0BFA5CFD98B}"/>
          </ac:spMkLst>
        </pc:spChg>
      </pc:sldChg>
      <pc:sldChg chg="modSp add mod">
        <pc:chgData name="Mark Johnston" userId="40fa64254241efc6" providerId="LiveId" clId="{9A53009E-F866-4B3B-8A0A-7AC7AE880977}" dt="2024-06-09T16:03:34.072" v="297" actId="27636"/>
        <pc:sldMkLst>
          <pc:docMk/>
          <pc:sldMk cId="359478509" sldId="275"/>
        </pc:sldMkLst>
        <pc:spChg chg="mod">
          <ac:chgData name="Mark Johnston" userId="40fa64254241efc6" providerId="LiveId" clId="{9A53009E-F866-4B3B-8A0A-7AC7AE880977}" dt="2024-06-09T16:02:27.101" v="291" actId="947"/>
          <ac:spMkLst>
            <pc:docMk/>
            <pc:sldMk cId="359478509" sldId="275"/>
            <ac:spMk id="2" creationId="{18A33BDE-B1DE-9B51-1393-9AEE5689B40F}"/>
          </ac:spMkLst>
        </pc:spChg>
        <pc:spChg chg="mod">
          <ac:chgData name="Mark Johnston" userId="40fa64254241efc6" providerId="LiveId" clId="{9A53009E-F866-4B3B-8A0A-7AC7AE880977}" dt="2024-06-09T16:03:34.072" v="297" actId="27636"/>
          <ac:spMkLst>
            <pc:docMk/>
            <pc:sldMk cId="359478509" sldId="275"/>
            <ac:spMk id="3" creationId="{2DB405A1-1826-9335-EF31-DDDC51BD6B9A}"/>
          </ac:spMkLst>
        </pc:spChg>
      </pc:sldChg>
      <pc:sldChg chg="modSp add mod">
        <pc:chgData name="Mark Johnston" userId="40fa64254241efc6" providerId="LiveId" clId="{9A53009E-F866-4B3B-8A0A-7AC7AE880977}" dt="2024-06-09T16:18:35.539" v="412" actId="27636"/>
        <pc:sldMkLst>
          <pc:docMk/>
          <pc:sldMk cId="566341459" sldId="276"/>
        </pc:sldMkLst>
        <pc:spChg chg="mod">
          <ac:chgData name="Mark Johnston" userId="40fa64254241efc6" providerId="LiveId" clId="{9A53009E-F866-4B3B-8A0A-7AC7AE880977}" dt="2024-06-09T16:17:52.051" v="401" actId="947"/>
          <ac:spMkLst>
            <pc:docMk/>
            <pc:sldMk cId="566341459" sldId="276"/>
            <ac:spMk id="2" creationId="{18A33BDE-B1DE-9B51-1393-9AEE5689B40F}"/>
          </ac:spMkLst>
        </pc:spChg>
        <pc:spChg chg="mod">
          <ac:chgData name="Mark Johnston" userId="40fa64254241efc6" providerId="LiveId" clId="{9A53009E-F866-4B3B-8A0A-7AC7AE880977}" dt="2024-06-09T16:18:35.539" v="412" actId="27636"/>
          <ac:spMkLst>
            <pc:docMk/>
            <pc:sldMk cId="566341459" sldId="276"/>
            <ac:spMk id="3" creationId="{2DB405A1-1826-9335-EF31-DDDC51BD6B9A}"/>
          </ac:spMkLst>
        </pc:spChg>
      </pc:sldChg>
      <pc:sldChg chg="modSp add mod">
        <pc:chgData name="Mark Johnston" userId="40fa64254241efc6" providerId="LiveId" clId="{9A53009E-F866-4B3B-8A0A-7AC7AE880977}" dt="2024-06-09T16:28:24.033" v="698" actId="20577"/>
        <pc:sldMkLst>
          <pc:docMk/>
          <pc:sldMk cId="521705709" sldId="277"/>
        </pc:sldMkLst>
        <pc:spChg chg="mod">
          <ac:chgData name="Mark Johnston" userId="40fa64254241efc6" providerId="LiveId" clId="{9A53009E-F866-4B3B-8A0A-7AC7AE880977}" dt="2024-06-09T16:28:24.033" v="698" actId="20577"/>
          <ac:spMkLst>
            <pc:docMk/>
            <pc:sldMk cId="521705709" sldId="277"/>
            <ac:spMk id="2" creationId="{18A33BDE-B1DE-9B51-1393-9AEE5689B40F}"/>
          </ac:spMkLst>
        </pc:spChg>
        <pc:spChg chg="mod">
          <ac:chgData name="Mark Johnston" userId="40fa64254241efc6" providerId="LiveId" clId="{9A53009E-F866-4B3B-8A0A-7AC7AE880977}" dt="2024-06-09T16:28:02.656" v="692" actId="27636"/>
          <ac:spMkLst>
            <pc:docMk/>
            <pc:sldMk cId="521705709" sldId="277"/>
            <ac:spMk id="3" creationId="{2DB405A1-1826-9335-EF31-DDDC51BD6B9A}"/>
          </ac:spMkLst>
        </pc:spChg>
      </pc:sldChg>
      <pc:sldChg chg="modSp add mod">
        <pc:chgData name="Mark Johnston" userId="40fa64254241efc6" providerId="LiveId" clId="{9A53009E-F866-4B3B-8A0A-7AC7AE880977}" dt="2024-06-09T16:30:34.750" v="782" actId="207"/>
        <pc:sldMkLst>
          <pc:docMk/>
          <pc:sldMk cId="3461615716" sldId="278"/>
        </pc:sldMkLst>
        <pc:spChg chg="mod">
          <ac:chgData name="Mark Johnston" userId="40fa64254241efc6" providerId="LiveId" clId="{9A53009E-F866-4B3B-8A0A-7AC7AE880977}" dt="2024-06-09T16:29:33.839" v="745" actId="20577"/>
          <ac:spMkLst>
            <pc:docMk/>
            <pc:sldMk cId="3461615716" sldId="278"/>
            <ac:spMk id="2" creationId="{18A33BDE-B1DE-9B51-1393-9AEE5689B40F}"/>
          </ac:spMkLst>
        </pc:spChg>
        <pc:spChg chg="mod">
          <ac:chgData name="Mark Johnston" userId="40fa64254241efc6" providerId="LiveId" clId="{9A53009E-F866-4B3B-8A0A-7AC7AE880977}" dt="2024-06-09T16:30:34.750" v="782" actId="207"/>
          <ac:spMkLst>
            <pc:docMk/>
            <pc:sldMk cId="3461615716" sldId="278"/>
            <ac:spMk id="3" creationId="{2DB405A1-1826-9335-EF31-DDDC51BD6B9A}"/>
          </ac:spMkLst>
        </pc:spChg>
      </pc:sldChg>
      <pc:sldChg chg="add del">
        <pc:chgData name="Mark Johnston" userId="40fa64254241efc6" providerId="LiveId" clId="{9A53009E-F866-4B3B-8A0A-7AC7AE880977}" dt="2024-06-09T16:30:44.728" v="783" actId="47"/>
        <pc:sldMkLst>
          <pc:docMk/>
          <pc:sldMk cId="3621004460" sldId="279"/>
        </pc:sldMkLst>
      </pc:sldChg>
      <pc:sldChg chg="add del">
        <pc:chgData name="Mark Johnston" userId="40fa64254241efc6" providerId="LiveId" clId="{9A53009E-F866-4B3B-8A0A-7AC7AE880977}" dt="2024-06-09T16:30:45.513" v="784" actId="47"/>
        <pc:sldMkLst>
          <pc:docMk/>
          <pc:sldMk cId="102273751" sldId="280"/>
        </pc:sldMkLst>
      </pc:sldChg>
      <pc:sldChg chg="add del">
        <pc:chgData name="Mark Johnston" userId="40fa64254241efc6" providerId="LiveId" clId="{9A53009E-F866-4B3B-8A0A-7AC7AE880977}" dt="2024-06-09T16:30:46.140" v="785" actId="47"/>
        <pc:sldMkLst>
          <pc:docMk/>
          <pc:sldMk cId="4228637160" sldId="281"/>
        </pc:sldMkLst>
      </pc:sldChg>
      <pc:sldChg chg="add del">
        <pc:chgData name="Mark Johnston" userId="40fa64254241efc6" providerId="LiveId" clId="{9A53009E-F866-4B3B-8A0A-7AC7AE880977}" dt="2024-06-09T16:30:46.686" v="786" actId="47"/>
        <pc:sldMkLst>
          <pc:docMk/>
          <pc:sldMk cId="2761641036" sldId="282"/>
        </pc:sldMkLst>
      </pc:sldChg>
      <pc:sldChg chg="modSp add mod">
        <pc:chgData name="Mark Johnston" userId="40fa64254241efc6" providerId="LiveId" clId="{9A53009E-F866-4B3B-8A0A-7AC7AE880977}" dt="2024-06-09T15:56:04.987" v="179" actId="20577"/>
        <pc:sldMkLst>
          <pc:docMk/>
          <pc:sldMk cId="1298183832" sldId="283"/>
        </pc:sldMkLst>
        <pc:spChg chg="mod">
          <ac:chgData name="Mark Johnston" userId="40fa64254241efc6" providerId="LiveId" clId="{9A53009E-F866-4B3B-8A0A-7AC7AE880977}" dt="2024-06-09T15:56:04.987" v="179" actId="20577"/>
          <ac:spMkLst>
            <pc:docMk/>
            <pc:sldMk cId="1298183832" sldId="283"/>
            <ac:spMk id="3" creationId="{3C01AC4C-482E-02BD-BADA-C2D6C8D02BC9}"/>
          </ac:spMkLst>
        </pc:spChg>
      </pc:sldChg>
      <pc:sldChg chg="modSp add mod">
        <pc:chgData name="Mark Johnston" userId="40fa64254241efc6" providerId="LiveId" clId="{9A53009E-F866-4B3B-8A0A-7AC7AE880977}" dt="2024-06-09T16:06:10.878" v="329" actId="2711"/>
        <pc:sldMkLst>
          <pc:docMk/>
          <pc:sldMk cId="2723365922" sldId="284"/>
        </pc:sldMkLst>
        <pc:spChg chg="mod">
          <ac:chgData name="Mark Johnston" userId="40fa64254241efc6" providerId="LiveId" clId="{9A53009E-F866-4B3B-8A0A-7AC7AE880977}" dt="2024-06-09T16:04:07.908" v="302" actId="947"/>
          <ac:spMkLst>
            <pc:docMk/>
            <pc:sldMk cId="2723365922" sldId="284"/>
            <ac:spMk id="2" creationId="{18A33BDE-B1DE-9B51-1393-9AEE5689B40F}"/>
          </ac:spMkLst>
        </pc:spChg>
        <pc:spChg chg="mod">
          <ac:chgData name="Mark Johnston" userId="40fa64254241efc6" providerId="LiveId" clId="{9A53009E-F866-4B3B-8A0A-7AC7AE880977}" dt="2024-06-09T16:06:10.878" v="329" actId="2711"/>
          <ac:spMkLst>
            <pc:docMk/>
            <pc:sldMk cId="2723365922" sldId="284"/>
            <ac:spMk id="3" creationId="{2DB405A1-1826-9335-EF31-DDDC51BD6B9A}"/>
          </ac:spMkLst>
        </pc:spChg>
      </pc:sldChg>
      <pc:sldChg chg="modSp add mod">
        <pc:chgData name="Mark Johnston" userId="40fa64254241efc6" providerId="LiveId" clId="{9A53009E-F866-4B3B-8A0A-7AC7AE880977}" dt="2024-06-09T16:06:00.987" v="328" actId="27636"/>
        <pc:sldMkLst>
          <pc:docMk/>
          <pc:sldMk cId="3215545109" sldId="285"/>
        </pc:sldMkLst>
        <pc:spChg chg="mod">
          <ac:chgData name="Mark Johnston" userId="40fa64254241efc6" providerId="LiveId" clId="{9A53009E-F866-4B3B-8A0A-7AC7AE880977}" dt="2024-06-09T16:05:25.251" v="323" actId="20577"/>
          <ac:spMkLst>
            <pc:docMk/>
            <pc:sldMk cId="3215545109" sldId="285"/>
            <ac:spMk id="2" creationId="{18A33BDE-B1DE-9B51-1393-9AEE5689B40F}"/>
          </ac:spMkLst>
        </pc:spChg>
        <pc:spChg chg="mod">
          <ac:chgData name="Mark Johnston" userId="40fa64254241efc6" providerId="LiveId" clId="{9A53009E-F866-4B3B-8A0A-7AC7AE880977}" dt="2024-06-09T16:06:00.987" v="328" actId="27636"/>
          <ac:spMkLst>
            <pc:docMk/>
            <pc:sldMk cId="3215545109" sldId="285"/>
            <ac:spMk id="3" creationId="{2DB405A1-1826-9335-EF31-DDDC51BD6B9A}"/>
          </ac:spMkLst>
        </pc:spChg>
      </pc:sldChg>
      <pc:sldChg chg="modSp add mod">
        <pc:chgData name="Mark Johnston" userId="40fa64254241efc6" providerId="LiveId" clId="{9A53009E-F866-4B3B-8A0A-7AC7AE880977}" dt="2024-06-09T16:05:07.065" v="319" actId="20577"/>
        <pc:sldMkLst>
          <pc:docMk/>
          <pc:sldMk cId="297940654" sldId="286"/>
        </pc:sldMkLst>
        <pc:spChg chg="mod">
          <ac:chgData name="Mark Johnston" userId="40fa64254241efc6" providerId="LiveId" clId="{9A53009E-F866-4B3B-8A0A-7AC7AE880977}" dt="2024-06-09T16:05:07.065" v="319" actId="20577"/>
          <ac:spMkLst>
            <pc:docMk/>
            <pc:sldMk cId="297940654" sldId="286"/>
            <ac:spMk id="13314" creationId="{00000000-0000-0000-0000-000000000000}"/>
          </ac:spMkLst>
        </pc:spChg>
      </pc:sldChg>
      <pc:sldChg chg="modSp add mod">
        <pc:chgData name="Mark Johnston" userId="40fa64254241efc6" providerId="LiveId" clId="{9A53009E-F866-4B3B-8A0A-7AC7AE880977}" dt="2024-06-09T16:20:08.900" v="428" actId="27636"/>
        <pc:sldMkLst>
          <pc:docMk/>
          <pc:sldMk cId="2121925345" sldId="287"/>
        </pc:sldMkLst>
        <pc:spChg chg="mod">
          <ac:chgData name="Mark Johnston" userId="40fa64254241efc6" providerId="LiveId" clId="{9A53009E-F866-4B3B-8A0A-7AC7AE880977}" dt="2024-06-09T16:19:28.376" v="420" actId="20577"/>
          <ac:spMkLst>
            <pc:docMk/>
            <pc:sldMk cId="2121925345" sldId="287"/>
            <ac:spMk id="2" creationId="{18A33BDE-B1DE-9B51-1393-9AEE5689B40F}"/>
          </ac:spMkLst>
        </pc:spChg>
        <pc:spChg chg="mod">
          <ac:chgData name="Mark Johnston" userId="40fa64254241efc6" providerId="LiveId" clId="{9A53009E-F866-4B3B-8A0A-7AC7AE880977}" dt="2024-06-09T16:20:08.900" v="428" actId="27636"/>
          <ac:spMkLst>
            <pc:docMk/>
            <pc:sldMk cId="2121925345" sldId="287"/>
            <ac:spMk id="3" creationId="{2DB405A1-1826-9335-EF31-DDDC51BD6B9A}"/>
          </ac:spMkLst>
        </pc:spChg>
      </pc:sldChg>
      <pc:sldChg chg="modSp add mod">
        <pc:chgData name="Mark Johnston" userId="40fa64254241efc6" providerId="LiveId" clId="{9A53009E-F866-4B3B-8A0A-7AC7AE880977}" dt="2024-06-09T16:19:59.699" v="426" actId="14"/>
        <pc:sldMkLst>
          <pc:docMk/>
          <pc:sldMk cId="1066154499" sldId="288"/>
        </pc:sldMkLst>
        <pc:spChg chg="mod">
          <ac:chgData name="Mark Johnston" userId="40fa64254241efc6" providerId="LiveId" clId="{9A53009E-F866-4B3B-8A0A-7AC7AE880977}" dt="2024-06-09T16:19:49.616" v="423" actId="20577"/>
          <ac:spMkLst>
            <pc:docMk/>
            <pc:sldMk cId="1066154499" sldId="288"/>
            <ac:spMk id="2" creationId="{18A33BDE-B1DE-9B51-1393-9AEE5689B40F}"/>
          </ac:spMkLst>
        </pc:spChg>
        <pc:spChg chg="mod">
          <ac:chgData name="Mark Johnston" userId="40fa64254241efc6" providerId="LiveId" clId="{9A53009E-F866-4B3B-8A0A-7AC7AE880977}" dt="2024-06-09T16:19:59.699" v="426" actId="14"/>
          <ac:spMkLst>
            <pc:docMk/>
            <pc:sldMk cId="1066154499" sldId="288"/>
            <ac:spMk id="3" creationId="{2DB405A1-1826-9335-EF31-DDDC51BD6B9A}"/>
          </ac:spMkLst>
        </pc:spChg>
      </pc:sldChg>
      <pc:sldChg chg="modSp add mod ord">
        <pc:chgData name="Mark Johnston" userId="40fa64254241efc6" providerId="LiveId" clId="{9A53009E-F866-4B3B-8A0A-7AC7AE880977}" dt="2024-06-09T16:25:15.225" v="582"/>
        <pc:sldMkLst>
          <pc:docMk/>
          <pc:sldMk cId="924993975" sldId="289"/>
        </pc:sldMkLst>
        <pc:spChg chg="mod">
          <ac:chgData name="Mark Johnston" userId="40fa64254241efc6" providerId="LiveId" clId="{9A53009E-F866-4B3B-8A0A-7AC7AE880977}" dt="2024-06-09T16:20:45.105" v="431" actId="20577"/>
          <ac:spMkLst>
            <pc:docMk/>
            <pc:sldMk cId="924993975" sldId="289"/>
            <ac:spMk id="13314" creationId="{00000000-0000-0000-0000-000000000000}"/>
          </ac:spMkLst>
        </pc:spChg>
      </pc:sldChg>
      <pc:sldChg chg="modSp add mod">
        <pc:chgData name="Mark Johnston" userId="40fa64254241efc6" providerId="LiveId" clId="{9A53009E-F866-4B3B-8A0A-7AC7AE880977}" dt="2024-06-09T16:21:35.211" v="436" actId="207"/>
        <pc:sldMkLst>
          <pc:docMk/>
          <pc:sldMk cId="1010857509" sldId="290"/>
        </pc:sldMkLst>
        <pc:spChg chg="mod">
          <ac:chgData name="Mark Johnston" userId="40fa64254241efc6" providerId="LiveId" clId="{9A53009E-F866-4B3B-8A0A-7AC7AE880977}" dt="2024-06-09T16:21:35.211" v="436" actId="207"/>
          <ac:spMkLst>
            <pc:docMk/>
            <pc:sldMk cId="1010857509" sldId="290"/>
            <ac:spMk id="3" creationId="{C3227152-CF6A-3AA8-CAC9-B892F0C754B0}"/>
          </ac:spMkLst>
        </pc:spChg>
      </pc:sldChg>
      <pc:sldChg chg="modSp add mod">
        <pc:chgData name="Mark Johnston" userId="40fa64254241efc6" providerId="LiveId" clId="{9A53009E-F866-4B3B-8A0A-7AC7AE880977}" dt="2024-06-09T16:24:32.217" v="580" actId="207"/>
        <pc:sldMkLst>
          <pc:docMk/>
          <pc:sldMk cId="79181921" sldId="291"/>
        </pc:sldMkLst>
        <pc:spChg chg="mod">
          <ac:chgData name="Mark Johnston" userId="40fa64254241efc6" providerId="LiveId" clId="{9A53009E-F866-4B3B-8A0A-7AC7AE880977}" dt="2024-06-09T16:24:32.217" v="580" actId="207"/>
          <ac:spMkLst>
            <pc:docMk/>
            <pc:sldMk cId="79181921" sldId="291"/>
            <ac:spMk id="3" creationId="{3C01AC4C-482E-02BD-BADA-C2D6C8D02BC9}"/>
          </ac:spMkLst>
        </pc:spChg>
      </pc:sldChg>
      <pc:sldChg chg="modSp add mod">
        <pc:chgData name="Mark Johnston" userId="40fa64254241efc6" providerId="LiveId" clId="{9A53009E-F866-4B3B-8A0A-7AC7AE880977}" dt="2024-06-09T16:29:00.806" v="738" actId="207"/>
        <pc:sldMkLst>
          <pc:docMk/>
          <pc:sldMk cId="4138966922" sldId="292"/>
        </pc:sldMkLst>
        <pc:spChg chg="mod">
          <ac:chgData name="Mark Johnston" userId="40fa64254241efc6" providerId="LiveId" clId="{9A53009E-F866-4B3B-8A0A-7AC7AE880977}" dt="2024-06-09T16:28:46.985" v="735" actId="20577"/>
          <ac:spMkLst>
            <pc:docMk/>
            <pc:sldMk cId="4138966922" sldId="292"/>
            <ac:spMk id="2" creationId="{18A33BDE-B1DE-9B51-1393-9AEE5689B40F}"/>
          </ac:spMkLst>
        </pc:spChg>
        <pc:spChg chg="mod">
          <ac:chgData name="Mark Johnston" userId="40fa64254241efc6" providerId="LiveId" clId="{9A53009E-F866-4B3B-8A0A-7AC7AE880977}" dt="2024-06-09T16:29:00.806" v="738" actId="207"/>
          <ac:spMkLst>
            <pc:docMk/>
            <pc:sldMk cId="4138966922" sldId="292"/>
            <ac:spMk id="3" creationId="{2DB405A1-1826-9335-EF31-DDDC51BD6B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7/18/2024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1028972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09AD8397-BE40-4D48-2CCF-FDE86D081C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5662" y="297219"/>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5227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038878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246025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1704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13533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79722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3966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vl2pPr>
              <a:defRPr>
                <a:solidFill>
                  <a:srgbClr val="2B7799"/>
                </a:solidFill>
              </a:defRPr>
            </a:lvl2pPr>
          </a:lstStyle>
          <a:p>
            <a:pPr lvl="0"/>
            <a:r>
              <a:rPr lang="en-US" dirty="0"/>
              <a:t>Click to edit Master text styles</a:t>
            </a:r>
          </a:p>
          <a:p>
            <a:pPr lvl="1"/>
            <a:r>
              <a:rPr lang="en-US" dirty="0"/>
              <a:t> insert 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7903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034423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917048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3653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6506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7/18/2024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4656432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11.7</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Trait Theorists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Five Factor Model</a:t>
            </a:r>
            <a:r>
              <a:rPr lang="en-US" baseline="-25000" dirty="0"/>
              <a:t>2</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228600" y="1219200"/>
            <a:ext cx="8458200" cy="4632960"/>
          </a:xfrm>
        </p:spPr>
        <p:txBody>
          <a:bodyPr>
            <a:normAutofit fontScale="85000" lnSpcReduction="10000"/>
          </a:bodyPr>
          <a:lstStyle/>
          <a:p>
            <a:pPr lvl="1"/>
            <a:r>
              <a:rPr lang="en-US" b="0" i="1" dirty="0">
                <a:effectLst/>
                <a:highlight>
                  <a:srgbClr val="FFFFFF"/>
                </a:highlight>
              </a:rPr>
              <a:t>Extroversion</a:t>
            </a:r>
            <a:r>
              <a:rPr lang="en-US" b="0" i="0" dirty="0">
                <a:effectLst/>
                <a:highlight>
                  <a:srgbClr val="FFFFFF"/>
                </a:highlight>
              </a:rPr>
              <a:t> is characterized by sociability, assertiveness, excitement-seeking, and emotional expression. </a:t>
            </a:r>
          </a:p>
          <a:p>
            <a:pPr lvl="2"/>
            <a:r>
              <a:rPr lang="en-US" b="0" i="0" dirty="0">
                <a:effectLst/>
                <a:highlight>
                  <a:srgbClr val="FFFFFF"/>
                </a:highlight>
              </a:rPr>
              <a:t>People who score high on this trait are usually described as outgoing and warm. </a:t>
            </a:r>
          </a:p>
          <a:p>
            <a:pPr lvl="2"/>
            <a:r>
              <a:rPr lang="en-US" b="0" i="0" dirty="0">
                <a:effectLst/>
                <a:highlight>
                  <a:srgbClr val="FFFFFF"/>
                </a:highlight>
              </a:rPr>
              <a:t>Not surprisingly, people who score high on both extroversion and openness are more likely to participate in adventure and risky sports due to their curious and excitement-seeking nature (Tok, 2011).</a:t>
            </a:r>
          </a:p>
          <a:p>
            <a:pPr lvl="1"/>
            <a:r>
              <a:rPr lang="en-US" b="0" i="1" dirty="0">
                <a:effectLst/>
                <a:highlight>
                  <a:srgbClr val="FFFFFF"/>
                </a:highlight>
              </a:rPr>
              <a:t>Agreeableness</a:t>
            </a:r>
            <a:r>
              <a:rPr lang="en-US" b="0" i="0" dirty="0">
                <a:effectLst/>
                <a:highlight>
                  <a:srgbClr val="FFFFFF"/>
                </a:highlight>
              </a:rPr>
              <a:t> is the tendency to be pleasant, cooperative, trustworthy, and good-natured. </a:t>
            </a:r>
          </a:p>
          <a:p>
            <a:pPr lvl="2"/>
            <a:r>
              <a:rPr lang="en-US" b="0" i="0" dirty="0">
                <a:effectLst/>
                <a:highlight>
                  <a:srgbClr val="FFFFFF"/>
                </a:highlight>
              </a:rPr>
              <a:t>People who score low on agreeableness tend to be described as rude and uncooperative, yet one recent study reported that men who scored low on this trait earned more money than men who were considered more agreeable (Judge et al., 2012).</a:t>
            </a:r>
          </a:p>
          <a:p>
            <a:endParaRPr lang="en-US" dirty="0"/>
          </a:p>
        </p:txBody>
      </p:sp>
    </p:spTree>
    <p:extLst>
      <p:ext uri="{BB962C8B-B14F-4D97-AF65-F5344CB8AC3E}">
        <p14:creationId xmlns:p14="http://schemas.microsoft.com/office/powerpoint/2010/main" val="212192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Five Factor Model</a:t>
            </a:r>
            <a:r>
              <a:rPr lang="en-US" b="1" baseline="-25000" dirty="0"/>
              <a:t>3</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pPr lvl="1"/>
            <a:r>
              <a:rPr lang="en-US" b="0" i="1" dirty="0">
                <a:effectLst/>
                <a:highlight>
                  <a:srgbClr val="FFFFFF"/>
                </a:highlight>
              </a:rPr>
              <a:t>Neuroticism</a:t>
            </a:r>
            <a:r>
              <a:rPr lang="en-US" b="0" i="0" dirty="0">
                <a:effectLst/>
                <a:highlight>
                  <a:srgbClr val="FFFFFF"/>
                </a:highlight>
              </a:rPr>
              <a:t> is the tendency to experience negative emotions. </a:t>
            </a:r>
          </a:p>
          <a:p>
            <a:pPr lvl="2"/>
            <a:r>
              <a:rPr lang="en-US" b="0" i="0" dirty="0">
                <a:effectLst/>
                <a:highlight>
                  <a:srgbClr val="FFFFFF"/>
                </a:highlight>
              </a:rPr>
              <a:t>People high on neuroticism tend to experience emotional instability and are characterized as angry, impulsive, and hostile. </a:t>
            </a:r>
          </a:p>
          <a:p>
            <a:pPr lvl="2"/>
            <a:r>
              <a:rPr lang="en-US" b="0" i="0" dirty="0">
                <a:effectLst/>
                <a:highlight>
                  <a:srgbClr val="FFFFFF"/>
                </a:highlight>
              </a:rPr>
              <a:t>Watson and Clark (1984) found that people reporting high levels of neuroticism also tend to report feeling anxious and unhappy. </a:t>
            </a:r>
          </a:p>
          <a:p>
            <a:pPr lvl="2"/>
            <a:r>
              <a:rPr lang="en-US" b="0" i="0" dirty="0">
                <a:effectLst/>
                <a:highlight>
                  <a:srgbClr val="FFFFFF"/>
                </a:highlight>
              </a:rPr>
              <a:t>In contrast, people who score low in neuroticism tend to be calm and even-tempered.</a:t>
            </a:r>
          </a:p>
          <a:p>
            <a:endParaRPr lang="en-US" dirty="0"/>
          </a:p>
        </p:txBody>
      </p:sp>
    </p:spTree>
    <p:extLst>
      <p:ext uri="{BB962C8B-B14F-4D97-AF65-F5344CB8AC3E}">
        <p14:creationId xmlns:p14="http://schemas.microsoft.com/office/powerpoint/2010/main" val="106615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11.7 Figure 3</a:t>
            </a:r>
            <a:endParaRPr lang="en-US" sz="3200" b="1" dirty="0">
              <a:solidFill>
                <a:schemeClr val="accent1"/>
              </a:solidFill>
            </a:endParaRPr>
          </a:p>
        </p:txBody>
      </p:sp>
      <p:sp>
        <p:nvSpPr>
          <p:cNvPr id="13315" name="Rectangle 3"/>
          <p:cNvSpPr>
            <a:spLocks noGrp="1"/>
          </p:cNvSpPr>
          <p:nvPr>
            <p:ph idx="1"/>
          </p:nvPr>
        </p:nvSpPr>
        <p:spPr>
          <a:xfrm>
            <a:off x="609600" y="5524584"/>
            <a:ext cx="8229600" cy="457200"/>
          </a:xfrm>
          <a:prstGeom prst="rect">
            <a:avLst/>
          </a:prstGeom>
        </p:spPr>
        <p:txBody>
          <a:bodyPr>
            <a:normAutofit fontScale="47500" lnSpcReduction="20000"/>
          </a:bodyPr>
          <a:lstStyle/>
          <a:p>
            <a:pPr marL="0" indent="0">
              <a:buNone/>
              <a:tabLst>
                <a:tab pos="461963" algn="l"/>
              </a:tabLst>
            </a:pPr>
            <a:r>
              <a:rPr lang="en-US" i="0" dirty="0"/>
              <a:t>Caption:  In the Five Factor Model, each person has five traits that are scored on a continuum from high to low. In the center column, notice that the first letter of each trait spells the mnemonic OCEAN.</a:t>
            </a:r>
          </a:p>
        </p:txBody>
      </p:sp>
      <p:pic>
        <p:nvPicPr>
          <p:cNvPr id="2" name="Content Placeholder 6" descr="A diagram describing the Five Factor Model of personality">
            <a:extLst>
              <a:ext uri="{FF2B5EF4-FFF2-40B4-BE49-F238E27FC236}">
                <a16:creationId xmlns:a16="http://schemas.microsoft.com/office/drawing/2014/main" id="{5DA4C670-AEB1-D983-2334-C7BFD19FF22E}"/>
              </a:ext>
            </a:extLst>
          </p:cNvPr>
          <p:cNvPicPr>
            <a:picLocks noChangeAspect="1"/>
          </p:cNvPicPr>
          <p:nvPr/>
        </p:nvPicPr>
        <p:blipFill>
          <a:blip r:embed="rId2"/>
          <a:stretch>
            <a:fillRect/>
          </a:stretch>
        </p:blipFill>
        <p:spPr>
          <a:xfrm>
            <a:off x="838200" y="1104816"/>
            <a:ext cx="7706248" cy="4334765"/>
          </a:xfrm>
          <a:prstGeom prst="rect">
            <a:avLst/>
          </a:prstGeom>
          <a:noFill/>
        </p:spPr>
      </p:pic>
    </p:spTree>
    <p:extLst>
      <p:ext uri="{BB962C8B-B14F-4D97-AF65-F5344CB8AC3E}">
        <p14:creationId xmlns:p14="http://schemas.microsoft.com/office/powerpoint/2010/main" val="92499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072641"/>
          </a:xfrm>
        </p:spPr>
        <p:txBody>
          <a:bodyPr/>
          <a:lstStyle/>
          <a:p>
            <a:r>
              <a:rPr lang="en-US" b="0" i="0" dirty="0">
                <a:effectLst/>
              </a:rPr>
              <a:t>Do you think you would score high or low on certain Five Factor Model personality traits? </a:t>
            </a:r>
          </a:p>
          <a:p>
            <a:endParaRPr lang="en-US" dirty="0"/>
          </a:p>
          <a:p>
            <a:r>
              <a:rPr lang="en-US" b="0" i="0" dirty="0">
                <a:effectLst/>
              </a:rPr>
              <a:t>If so, which ones and why?</a:t>
            </a:r>
            <a:endParaRPr lang="en-US" dirty="0"/>
          </a:p>
        </p:txBody>
      </p:sp>
    </p:spTree>
    <p:extLst>
      <p:ext uri="{BB962C8B-B14F-4D97-AF65-F5344CB8AC3E}">
        <p14:creationId xmlns:p14="http://schemas.microsoft.com/office/powerpoint/2010/main" val="101085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How To Interpret The Big Five Theory</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0000" lnSpcReduction="20000"/>
          </a:bodyPr>
          <a:lstStyle/>
          <a:p>
            <a:pPr algn="l"/>
            <a:r>
              <a:rPr lang="en-US" dirty="0">
                <a:highlight>
                  <a:srgbClr val="FFFFFF"/>
                </a:highlight>
              </a:rPr>
              <a:t>The Big Five personality factors each represent a range between two extremes. </a:t>
            </a:r>
          </a:p>
          <a:p>
            <a:r>
              <a:rPr lang="en-US" b="0" i="0" dirty="0">
                <a:effectLst/>
                <a:highlight>
                  <a:srgbClr val="FFFFFF"/>
                </a:highlight>
              </a:rPr>
              <a:t>Most of us tend to lie somewhere midway along the continuum of each factor, rather than at polar ends. </a:t>
            </a:r>
          </a:p>
          <a:p>
            <a:r>
              <a:rPr lang="en-US" b="0" i="0" dirty="0">
                <a:effectLst/>
                <a:highlight>
                  <a:srgbClr val="FFFFFF"/>
                </a:highlight>
              </a:rPr>
              <a:t>It's important to note that the Big Five traits are relatively stable over our lifespan, with some tendency for the traits to increase or decrease slightly. </a:t>
            </a:r>
          </a:p>
          <a:p>
            <a:r>
              <a:rPr lang="en-US" b="0" i="0" dirty="0">
                <a:effectLst/>
                <a:highlight>
                  <a:srgbClr val="FFFFFF"/>
                </a:highlight>
              </a:rPr>
              <a:t>Researchers have found that:</a:t>
            </a:r>
          </a:p>
          <a:p>
            <a:pPr lvl="1"/>
            <a:r>
              <a:rPr lang="en-US" b="0" i="0" dirty="0">
                <a:effectLst/>
                <a:highlight>
                  <a:srgbClr val="FFFFFF"/>
                </a:highlight>
              </a:rPr>
              <a:t>Conscientiousness increases through young adulthood into middle age, as we become better able to manage our personal relationships and careers (Donnellan &amp; Lucas, 2008; Van Dijk et al., 2020).</a:t>
            </a:r>
          </a:p>
          <a:p>
            <a:pPr lvl="1"/>
            <a:r>
              <a:rPr lang="en-US" b="0" i="0" dirty="0">
                <a:effectLst/>
                <a:highlight>
                  <a:srgbClr val="FFFFFF"/>
                </a:highlight>
              </a:rPr>
              <a:t>Agreeableness also increases with age, peaking between 50 to 70 years old (Terracciano et al., 2005).</a:t>
            </a:r>
          </a:p>
          <a:p>
            <a:pPr lvl="1"/>
            <a:r>
              <a:rPr lang="en-US" b="0" i="0" dirty="0">
                <a:effectLst/>
                <a:highlight>
                  <a:srgbClr val="FFFFFF"/>
                </a:highlight>
              </a:rPr>
              <a:t>Neuroticism and extroversion tend to decline slightly with age (Donnellan &amp; Lucas, 2008; Terracciano et al., 2005).</a:t>
            </a:r>
          </a:p>
        </p:txBody>
      </p:sp>
    </p:spTree>
    <p:extLst>
      <p:ext uri="{BB962C8B-B14F-4D97-AF65-F5344CB8AC3E}">
        <p14:creationId xmlns:p14="http://schemas.microsoft.com/office/powerpoint/2010/main" val="521705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dirty="0"/>
              <a:t>The Universal Application Of The Big Five Theory</a:t>
            </a:r>
            <a:endParaRPr lang="en-US" b="1" baseline="30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4358640"/>
          </a:xfrm>
        </p:spPr>
        <p:txBody>
          <a:bodyPr>
            <a:normAutofit/>
          </a:bodyPr>
          <a:lstStyle/>
          <a:p>
            <a:pPr algn="l"/>
            <a:r>
              <a:rPr lang="en-US" sz="2400" dirty="0">
                <a:highlight>
                  <a:srgbClr val="FFFFFF"/>
                </a:highlight>
              </a:rPr>
              <a:t>The Big Five traits have been shown to exist across ethnicities, cultures, and ages and may have substantial biological and genetic components (Jang et al., 1996; Jang et al., 2006; McCrae &amp; Costa, 1997; Schmitt et al., 2007). </a:t>
            </a:r>
          </a:p>
          <a:p>
            <a:r>
              <a:rPr lang="en-US" sz="2400" dirty="0">
                <a:highlight>
                  <a:srgbClr val="FFFFFF"/>
                </a:highlight>
              </a:rPr>
              <a:t>Many of these five traits are loosely related, differing in importance, adaptability, and utility within each culture. </a:t>
            </a:r>
          </a:p>
          <a:p>
            <a:pPr lvl="1"/>
            <a:r>
              <a:rPr lang="en-US" sz="2400" b="0" i="0" u="sng" dirty="0">
                <a:effectLst/>
                <a:highlight>
                  <a:srgbClr val="FFFFFF"/>
                </a:highlight>
              </a:rPr>
              <a:t>Example</a:t>
            </a:r>
            <a:r>
              <a:rPr lang="en-US" sz="2400" b="0" i="0" dirty="0">
                <a:effectLst/>
                <a:highlight>
                  <a:srgbClr val="FFFFFF"/>
                </a:highlight>
              </a:rPr>
              <a:t>: </a:t>
            </a:r>
            <a:r>
              <a:rPr lang="en-US" sz="2400" dirty="0">
                <a:highlight>
                  <a:srgbClr val="FFFFFF"/>
                </a:highlight>
              </a:rPr>
              <a:t>T</a:t>
            </a:r>
            <a:r>
              <a:rPr lang="en-US" sz="2400" b="0" i="0" dirty="0">
                <a:effectLst/>
                <a:highlight>
                  <a:srgbClr val="FFFFFF"/>
                </a:highlight>
              </a:rPr>
              <a:t>wo independent studies on impulse buying in Pakistan and the U.S. found that impulse purchasing is more likely to occur for individuals who score high on levels of neuroticism (Jamali &amp; Baloch, 2019; Tarka et al., 2022).</a:t>
            </a:r>
          </a:p>
        </p:txBody>
      </p:sp>
    </p:spTree>
    <p:extLst>
      <p:ext uri="{BB962C8B-B14F-4D97-AF65-F5344CB8AC3E}">
        <p14:creationId xmlns:p14="http://schemas.microsoft.com/office/powerpoint/2010/main" val="4138966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r>
              <a:rPr lang="en-US" sz="2200" dirty="0">
                <a:highlight>
                  <a:srgbClr val="FFFFFF"/>
                </a:highlight>
              </a:rPr>
              <a:t>Trait theorists attempt to explain our personality by identifying our stable characteristics and ways of behaving. </a:t>
            </a:r>
          </a:p>
          <a:p>
            <a:pPr lvl="1"/>
            <a:r>
              <a:rPr lang="en-US" sz="2400" b="0" i="0" dirty="0">
                <a:effectLst/>
                <a:highlight>
                  <a:srgbClr val="FFFFFF"/>
                </a:highlight>
              </a:rPr>
              <a:t>They have identified important dimensions of personality. </a:t>
            </a:r>
          </a:p>
          <a:p>
            <a:r>
              <a:rPr lang="en-US" sz="2200" dirty="0">
                <a:highlight>
                  <a:srgbClr val="FFFFFF"/>
                </a:highlight>
              </a:rPr>
              <a:t>The Five Factor Model is the most widely accepted trait theory today. The five factors are openness, conscientiousness, extroversion, agreeableness, and neuroticism. </a:t>
            </a:r>
          </a:p>
          <a:p>
            <a:pPr lvl="1"/>
            <a:r>
              <a:rPr lang="en-US" sz="2400" b="0" i="0" dirty="0">
                <a:effectLst/>
                <a:highlight>
                  <a:srgbClr val="FFFFFF"/>
                </a:highlight>
              </a:rPr>
              <a:t>These traits occur along a continuum.</a:t>
            </a:r>
            <a:endParaRPr lang="en-US" sz="2400" dirty="0"/>
          </a:p>
        </p:txBody>
      </p:sp>
    </p:spTree>
    <p:extLst>
      <p:ext uri="{BB962C8B-B14F-4D97-AF65-F5344CB8AC3E}">
        <p14:creationId xmlns:p14="http://schemas.microsoft.com/office/powerpoint/2010/main" val="346161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614487" y="-1010082"/>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Gordon Allport</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85000" lnSpcReduction="20000"/>
          </a:bodyPr>
          <a:lstStyle/>
          <a:p>
            <a:pPr algn="l"/>
            <a:r>
              <a:rPr lang="en-US" b="0" i="0" dirty="0">
                <a:effectLst/>
                <a:highlight>
                  <a:srgbClr val="FFFFFF"/>
                </a:highlight>
              </a:rPr>
              <a:t>Gordon Allport, a trait theorist (Allport &amp; Odbert, 1936), found 4,500 words in the English language that could describe people. </a:t>
            </a:r>
          </a:p>
          <a:p>
            <a:r>
              <a:rPr lang="en-US" b="0" i="0" dirty="0">
                <a:effectLst/>
                <a:highlight>
                  <a:srgbClr val="FFFFFF"/>
                </a:highlight>
              </a:rPr>
              <a:t>He organized these personality traits into three categories: cardinal traits, central traits, and secondary traits.</a:t>
            </a:r>
          </a:p>
          <a:p>
            <a:pPr lvl="1"/>
            <a:r>
              <a:rPr lang="en-US" b="0" i="0" dirty="0">
                <a:solidFill>
                  <a:srgbClr val="2B7799"/>
                </a:solidFill>
                <a:effectLst/>
                <a:highlight>
                  <a:srgbClr val="FFFFFF"/>
                </a:highlight>
              </a:rPr>
              <a:t>A cardinal trait is one that dominates your entire personality.</a:t>
            </a:r>
          </a:p>
          <a:p>
            <a:pPr lvl="1"/>
            <a:r>
              <a:rPr lang="en-US" b="0" i="0" dirty="0">
                <a:solidFill>
                  <a:srgbClr val="2B7799"/>
                </a:solidFill>
                <a:effectLst/>
                <a:highlight>
                  <a:srgbClr val="FFFFFF"/>
                </a:highlight>
              </a:rPr>
              <a:t>Central traits are those that make up our personalities (such as loyal, kind, agreeable, friendly, sneaky, wild, and grouchy).</a:t>
            </a:r>
          </a:p>
          <a:p>
            <a:pPr lvl="1"/>
            <a:r>
              <a:rPr lang="en-US" b="0" i="0" dirty="0">
                <a:solidFill>
                  <a:srgbClr val="2B7799"/>
                </a:solidFill>
                <a:effectLst/>
                <a:highlight>
                  <a:srgbClr val="FFFFFF"/>
                </a:highlight>
              </a:rPr>
              <a:t>Secondary traits are present under specific circumstances and include preferences and attitudes. For example, one person can only sleep on the left side of the bed, and yet another always orders their salad dressing on the side.</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b="1" dirty="0"/>
              <a:t>On Your Own</a:t>
            </a:r>
            <a:r>
              <a:rPr lang="en-US" b="1" baseline="-25000" dirty="0"/>
              <a:t>1</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p:txBody>
          <a:bodyPr/>
          <a:lstStyle/>
          <a:p>
            <a:r>
              <a:rPr lang="en-US" b="0" i="0" dirty="0">
                <a:effectLst/>
                <a:latin typeface="Lato" panose="020F0502020204030203" pitchFamily="34" charset="0"/>
              </a:rPr>
              <a:t>Describe a cardinal trait, central trait, and a secondary trait that you possess. </a:t>
            </a:r>
          </a:p>
          <a:p>
            <a:endParaRPr lang="en-US" dirty="0">
              <a:latin typeface="Lato" panose="020F0502020204030203" pitchFamily="34" charset="0"/>
            </a:endParaRPr>
          </a:p>
          <a:p>
            <a:r>
              <a:rPr lang="en-US" dirty="0">
                <a:latin typeface="Lato" panose="020F0502020204030203" pitchFamily="34" charset="0"/>
              </a:rPr>
              <a:t>cardinal trait:</a:t>
            </a:r>
          </a:p>
          <a:p>
            <a:endParaRPr lang="en-US" dirty="0">
              <a:latin typeface="Lato" panose="020F0502020204030203" pitchFamily="34" charset="0"/>
            </a:endParaRPr>
          </a:p>
          <a:p>
            <a:r>
              <a:rPr lang="en-US" dirty="0">
                <a:latin typeface="Lato" panose="020F0502020204030203" pitchFamily="34" charset="0"/>
              </a:rPr>
              <a:t>central trait:</a:t>
            </a:r>
          </a:p>
          <a:p>
            <a:endParaRPr lang="en-US" dirty="0">
              <a:latin typeface="Lato" panose="020F0502020204030203" pitchFamily="34" charset="0"/>
            </a:endParaRPr>
          </a:p>
          <a:p>
            <a:r>
              <a:rPr lang="en-US" dirty="0">
                <a:latin typeface="Lato" panose="020F0502020204030203" pitchFamily="34" charset="0"/>
              </a:rPr>
              <a:t>secondary trait:</a:t>
            </a:r>
            <a:endParaRPr lang="en-US" dirty="0"/>
          </a:p>
        </p:txBody>
      </p:sp>
    </p:spTree>
    <p:extLst>
      <p:ext uri="{BB962C8B-B14F-4D97-AF65-F5344CB8AC3E}">
        <p14:creationId xmlns:p14="http://schemas.microsoft.com/office/powerpoint/2010/main" val="129818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Raymond Cattell</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r>
              <a:rPr lang="en-US" b="0" i="0" dirty="0">
                <a:effectLst/>
                <a:highlight>
                  <a:srgbClr val="FFFFFF"/>
                </a:highlight>
              </a:rPr>
              <a:t>Raymond Cattell (1946, 1957) narrowed down the list to about 171 traits. </a:t>
            </a:r>
          </a:p>
          <a:p>
            <a:pPr lvl="1"/>
            <a:r>
              <a:rPr lang="en-US" b="0" i="0" dirty="0">
                <a:effectLst/>
                <a:highlight>
                  <a:srgbClr val="FFFFFF"/>
                </a:highlight>
              </a:rPr>
              <a:t>Cattell (1957) identified 16 factors or dimensions of personality: warmth, reasoning, emotional stability, dominance, liveliness, rule-consciousness, social boldness, sensitivity, vigilance, abstractedness, privateness, apprehension, openness to change, self-reliance, perfectionism, and tension.</a:t>
            </a:r>
          </a:p>
          <a:p>
            <a:r>
              <a:rPr lang="en-US" b="0" i="0" dirty="0">
                <a:effectLst/>
                <a:highlight>
                  <a:srgbClr val="FFFFFF"/>
                </a:highlight>
              </a:rPr>
              <a:t>Cattell developed a personality assessment based on these 16 factors, called the PF16. </a:t>
            </a:r>
          </a:p>
          <a:p>
            <a:pPr lvl="1"/>
            <a:r>
              <a:rPr lang="en-US" b="0" i="0" dirty="0">
                <a:effectLst/>
                <a:highlight>
                  <a:srgbClr val="FFFFFF"/>
                </a:highlight>
              </a:rPr>
              <a:t>Instead of a trait being present or absent, each dimension is scored over a continuum, from high to low. </a:t>
            </a:r>
          </a:p>
          <a:p>
            <a:pPr lvl="1"/>
            <a:r>
              <a:rPr lang="en-US" b="0" i="0" dirty="0">
                <a:effectLst/>
                <a:highlight>
                  <a:srgbClr val="FFFFFF"/>
                </a:highlight>
              </a:rPr>
              <a:t>For example, your level of warmth describes how warm, caring, and nice to others you are. If you score low on this index, you tend to be distant and cold. A high score on this index signifies you are supportive and comforting.</a:t>
            </a:r>
            <a:endParaRPr lang="en-US" dirty="0"/>
          </a:p>
        </p:txBody>
      </p:sp>
    </p:spTree>
    <p:extLst>
      <p:ext uri="{BB962C8B-B14F-4D97-AF65-F5344CB8AC3E}">
        <p14:creationId xmlns:p14="http://schemas.microsoft.com/office/powerpoint/2010/main" val="1316071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Hans And Sybil Eysenck</a:t>
            </a:r>
            <a:r>
              <a:rPr lang="en-US" b="1" baseline="-25000" dirty="0"/>
              <a:t>1</a:t>
            </a:r>
          </a:p>
        </p:txBody>
      </p:sp>
      <p:pic>
        <p:nvPicPr>
          <p:cNvPr id="4" name="Content Placeholder 6" descr="A photograph shows Hans and Sybil Eysenck together.">
            <a:extLst>
              <a:ext uri="{FF2B5EF4-FFF2-40B4-BE49-F238E27FC236}">
                <a16:creationId xmlns:a16="http://schemas.microsoft.com/office/drawing/2014/main" id="{21F29D21-4E80-C2E3-7D2F-3B738F1FD4A3}"/>
              </a:ext>
            </a:extLst>
          </p:cNvPr>
          <p:cNvPicPr>
            <a:picLocks noChangeAspect="1"/>
          </p:cNvPicPr>
          <p:nvPr/>
        </p:nvPicPr>
        <p:blipFill rotWithShape="1">
          <a:blip r:embed="rId2"/>
          <a:srcRect l="30556" r="29629" b="1235"/>
          <a:stretch/>
        </p:blipFill>
        <p:spPr>
          <a:xfrm>
            <a:off x="228600" y="1676400"/>
            <a:ext cx="2359152" cy="3291840"/>
          </a:xfrm>
          <a:prstGeom prst="rect">
            <a:avLst/>
          </a:prstGeom>
          <a:noFill/>
        </p:spPr>
      </p:pic>
      <p:sp>
        <p:nvSpPr>
          <p:cNvPr id="5" name="TextBox 4">
            <a:extLst>
              <a:ext uri="{FF2B5EF4-FFF2-40B4-BE49-F238E27FC236}">
                <a16:creationId xmlns:a16="http://schemas.microsoft.com/office/drawing/2014/main" id="{469FA7B2-E6D4-92A4-67F1-361AFE8483F0}"/>
              </a:ext>
            </a:extLst>
          </p:cNvPr>
          <p:cNvSpPr txBox="1"/>
          <p:nvPr/>
        </p:nvSpPr>
        <p:spPr>
          <a:xfrm>
            <a:off x="1095430" y="4998385"/>
            <a:ext cx="625492" cy="253916"/>
          </a:xfrm>
          <a:prstGeom prst="rect">
            <a:avLst/>
          </a:prstGeom>
          <a:noFill/>
        </p:spPr>
        <p:txBody>
          <a:bodyPr wrap="none" rtlCol="0">
            <a:spAutoFit/>
          </a:bodyPr>
          <a:lstStyle/>
          <a:p>
            <a:r>
              <a:rPr lang="en-US" sz="1050" dirty="0">
                <a:solidFill>
                  <a:srgbClr val="182F58"/>
                </a:solidFill>
              </a:rPr>
              <a:t>Figure 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2590800" y="1295400"/>
            <a:ext cx="6324600" cy="4572000"/>
          </a:xfrm>
        </p:spPr>
        <p:txBody>
          <a:bodyPr>
            <a:normAutofit lnSpcReduction="10000"/>
          </a:bodyPr>
          <a:lstStyle/>
          <a:p>
            <a:pPr algn="l"/>
            <a:r>
              <a:rPr lang="en-US" b="0" i="0" dirty="0">
                <a:effectLst/>
                <a:highlight>
                  <a:srgbClr val="FFFFFF"/>
                </a:highlight>
              </a:rPr>
              <a:t>Psychologists Hans and Sybil Eysenck were personality theorists who focused on </a:t>
            </a:r>
            <a:r>
              <a:rPr lang="en-US" b="1" i="0" dirty="0">
                <a:effectLst/>
                <a:highlight>
                  <a:srgbClr val="FFFFFF"/>
                </a:highlight>
              </a:rPr>
              <a:t>temperament</a:t>
            </a:r>
            <a:r>
              <a:rPr lang="en-US" b="0" i="0" dirty="0">
                <a:effectLst/>
                <a:highlight>
                  <a:srgbClr val="FFFFFF"/>
                </a:highlight>
              </a:rPr>
              <a:t>, the inborn, genetically based personality differences. </a:t>
            </a:r>
          </a:p>
          <a:p>
            <a:r>
              <a:rPr lang="en-US" b="0" i="0" dirty="0">
                <a:effectLst/>
                <a:highlight>
                  <a:srgbClr val="FFFFFF"/>
                </a:highlight>
              </a:rPr>
              <a:t>The Eysencks (Eysenck, 1990, 1992; Eysenck &amp; Eysenck, 1963) viewed people as having two specific personality dimensions: extroversion/introversion and neuroticism/stability. </a:t>
            </a:r>
          </a:p>
          <a:p>
            <a:endParaRPr lang="en-US" dirty="0">
              <a:solidFill>
                <a:srgbClr val="2B7799"/>
              </a:solidFill>
            </a:endParaRPr>
          </a:p>
        </p:txBody>
      </p:sp>
    </p:spTree>
    <p:extLst>
      <p:ext uri="{BB962C8B-B14F-4D97-AF65-F5344CB8AC3E}">
        <p14:creationId xmlns:p14="http://schemas.microsoft.com/office/powerpoint/2010/main" val="35947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Hans </a:t>
            </a:r>
            <a:r>
              <a:rPr lang="en-US" dirty="0"/>
              <a:t>A</a:t>
            </a:r>
            <a:r>
              <a:rPr lang="en-US" b="1" dirty="0"/>
              <a:t>nd Sybil Eysenck</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097280"/>
            <a:ext cx="8229600" cy="4892040"/>
          </a:xfrm>
        </p:spPr>
        <p:txBody>
          <a:bodyPr>
            <a:normAutofit fontScale="77500" lnSpcReduction="20000"/>
          </a:bodyPr>
          <a:lstStyle/>
          <a:p>
            <a:r>
              <a:rPr lang="en-US" b="0" i="0" dirty="0">
                <a:effectLst/>
                <a:highlight>
                  <a:srgbClr val="FFFFFF"/>
                </a:highlight>
              </a:rPr>
              <a:t>According to their theory, people high on the trait of extroversion are sociable, outgoing, and readily connect with others.</a:t>
            </a:r>
          </a:p>
          <a:p>
            <a:r>
              <a:rPr lang="en-US" dirty="0">
                <a:highlight>
                  <a:srgbClr val="FFFFFF"/>
                </a:highlight>
              </a:rPr>
              <a:t>P</a:t>
            </a:r>
            <a:r>
              <a:rPr lang="en-US" b="0" i="0" dirty="0">
                <a:effectLst/>
                <a:highlight>
                  <a:srgbClr val="FFFFFF"/>
                </a:highlight>
              </a:rPr>
              <a:t>eople high on the trait of introversion have a higher need to be alone, engage in solitary behaviors, and limit their interactions with others. </a:t>
            </a:r>
          </a:p>
          <a:p>
            <a:pPr lvl="1"/>
            <a:r>
              <a:rPr lang="en-US" b="0" i="0" dirty="0">
                <a:effectLst/>
                <a:highlight>
                  <a:srgbClr val="FFFFFF"/>
                </a:highlight>
              </a:rPr>
              <a:t>In the neuroticism/stability dimension, people high on neuroticism tend to be anxious and even with low stress, their bodies and emotional state tend to go into a flight-or-fight reaction. </a:t>
            </a:r>
          </a:p>
          <a:p>
            <a:pPr lvl="1"/>
            <a:r>
              <a:rPr lang="en-US" b="0" i="0" dirty="0">
                <a:effectLst/>
                <a:highlight>
                  <a:srgbClr val="FFFFFF"/>
                </a:highlight>
              </a:rPr>
              <a:t>In contrast, people high on stability tend to need more stimulation to activate their flight-or-fight reaction and are considered more emotionally stable. </a:t>
            </a:r>
          </a:p>
          <a:p>
            <a:pPr lvl="1"/>
            <a:r>
              <a:rPr lang="en-US" b="0" i="0" dirty="0">
                <a:effectLst/>
                <a:highlight>
                  <a:srgbClr val="FFFFFF"/>
                </a:highlight>
              </a:rPr>
              <a:t>Based on these two dimensions, the Eysencks' theory divides people into four quadrants.</a:t>
            </a:r>
          </a:p>
          <a:p>
            <a:pPr lvl="2"/>
            <a:r>
              <a:rPr lang="en-US" b="0" i="0" dirty="0">
                <a:solidFill>
                  <a:srgbClr val="2B7799"/>
                </a:solidFill>
                <a:effectLst/>
                <a:highlight>
                  <a:srgbClr val="FFFFFF"/>
                </a:highlight>
              </a:rPr>
              <a:t>These quadrants are sometimes compared with the four temperaments described by the Greeks: melancholic, choleric, phlegmatic, and sanguine.</a:t>
            </a:r>
          </a:p>
        </p:txBody>
      </p:sp>
    </p:spTree>
    <p:extLst>
      <p:ext uri="{BB962C8B-B14F-4D97-AF65-F5344CB8AC3E}">
        <p14:creationId xmlns:p14="http://schemas.microsoft.com/office/powerpoint/2010/main" val="272336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b="1" dirty="0"/>
              <a:t>Lesson 11.7 Figure 2</a:t>
            </a:r>
            <a:endParaRPr lang="en-US" sz="3200" b="1" dirty="0">
              <a:solidFill>
                <a:schemeClr val="accent1"/>
              </a:solidFill>
            </a:endParaRPr>
          </a:p>
        </p:txBody>
      </p:sp>
      <p:sp>
        <p:nvSpPr>
          <p:cNvPr id="13315" name="Rectangle 3"/>
          <p:cNvSpPr>
            <a:spLocks noGrp="1"/>
          </p:cNvSpPr>
          <p:nvPr>
            <p:ph idx="1"/>
          </p:nvPr>
        </p:nvSpPr>
        <p:spPr>
          <a:xfrm>
            <a:off x="457200" y="5486400"/>
            <a:ext cx="8229600" cy="457200"/>
          </a:xfrm>
          <a:prstGeom prst="rect">
            <a:avLst/>
          </a:prstGeom>
        </p:spPr>
        <p:txBody>
          <a:bodyPr>
            <a:normAutofit fontScale="47500" lnSpcReduction="20000"/>
          </a:bodyPr>
          <a:lstStyle/>
          <a:p>
            <a:pPr marL="0" indent="0">
              <a:buNone/>
              <a:tabLst>
                <a:tab pos="461963" algn="l"/>
              </a:tabLst>
            </a:pPr>
            <a:r>
              <a:rPr lang="en-US" i="0" dirty="0"/>
              <a:t>Caption: The Eysencks described two factors to account for variations in our personalities: extroversion/introversion and emotional stability/instability.</a:t>
            </a:r>
          </a:p>
        </p:txBody>
      </p:sp>
      <p:pic>
        <p:nvPicPr>
          <p:cNvPr id="2" name="Content Placeholder 6" descr="A circle on top of two axes with introverted/extroverted personality on one axis and unstable/stable emotions on the other">
            <a:extLst>
              <a:ext uri="{FF2B5EF4-FFF2-40B4-BE49-F238E27FC236}">
                <a16:creationId xmlns:a16="http://schemas.microsoft.com/office/drawing/2014/main" id="{FD10BF17-A48A-A70A-4824-E7C0C011CA79}"/>
              </a:ext>
            </a:extLst>
          </p:cNvPr>
          <p:cNvPicPr>
            <a:picLocks noChangeAspect="1"/>
          </p:cNvPicPr>
          <p:nvPr/>
        </p:nvPicPr>
        <p:blipFill>
          <a:blip r:embed="rId2"/>
          <a:stretch>
            <a:fillRect/>
          </a:stretch>
        </p:blipFill>
        <p:spPr>
          <a:xfrm>
            <a:off x="774700" y="1097280"/>
            <a:ext cx="7594600" cy="4271963"/>
          </a:xfrm>
          <a:prstGeom prst="rect">
            <a:avLst/>
          </a:prstGeom>
          <a:noFill/>
        </p:spPr>
      </p:pic>
    </p:spTree>
    <p:extLst>
      <p:ext uri="{BB962C8B-B14F-4D97-AF65-F5344CB8AC3E}">
        <p14:creationId xmlns:p14="http://schemas.microsoft.com/office/powerpoint/2010/main" val="29794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Hans And Sybil Eysenck</a:t>
            </a:r>
            <a:r>
              <a:rPr lang="en-US" baseline="-25000" dirty="0"/>
              <a:t>3</a:t>
            </a:r>
            <a:endParaRPr lang="en-US" b="1" baseline="-25000" dirty="0"/>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a:bodyPr>
          <a:lstStyle/>
          <a:p>
            <a:pPr algn="l"/>
            <a:r>
              <a:rPr lang="en-US" b="0" i="0" dirty="0">
                <a:effectLst/>
                <a:highlight>
                  <a:srgbClr val="FFFFFF"/>
                </a:highlight>
              </a:rPr>
              <a:t>Later, the Eysencks added a third dimension: psychoticism versus superego control (Eysenck et al., 1985). </a:t>
            </a:r>
          </a:p>
          <a:p>
            <a:pPr lvl="1"/>
            <a:r>
              <a:rPr lang="en-US" b="0" i="0" dirty="0">
                <a:effectLst/>
                <a:highlight>
                  <a:srgbClr val="FFFFFF"/>
                </a:highlight>
              </a:rPr>
              <a:t>In this dimension, people who are high on psychoticism tend to be independent thinkers, cold, nonconformists, impulsive, antisocial, and hostile, whereas people who are high on superego control tend to have high impulse control; they are more altruistic, empathetic, cooperative, and conventional (Eysenck et al., 1985).</a:t>
            </a:r>
          </a:p>
          <a:p>
            <a:endParaRPr lang="en-US" dirty="0">
              <a:solidFill>
                <a:srgbClr val="2B7799"/>
              </a:solidFill>
            </a:endParaRPr>
          </a:p>
        </p:txBody>
      </p:sp>
    </p:spTree>
    <p:extLst>
      <p:ext uri="{BB962C8B-B14F-4D97-AF65-F5344CB8AC3E}">
        <p14:creationId xmlns:p14="http://schemas.microsoft.com/office/powerpoint/2010/main" val="321554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Five Factor Model</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77500" lnSpcReduction="20000"/>
          </a:bodyPr>
          <a:lstStyle/>
          <a:p>
            <a:pPr algn="l"/>
            <a:r>
              <a:rPr lang="en-US" b="0" i="0" dirty="0">
                <a:effectLst/>
                <a:highlight>
                  <a:srgbClr val="FFFFFF"/>
                </a:highlight>
              </a:rPr>
              <a:t>Another personality theory, called the </a:t>
            </a:r>
            <a:r>
              <a:rPr lang="en-US" b="1" i="0" dirty="0">
                <a:effectLst/>
                <a:highlight>
                  <a:srgbClr val="FFFFFF"/>
                </a:highlight>
              </a:rPr>
              <a:t>Five Factor Model</a:t>
            </a:r>
            <a:r>
              <a:rPr lang="en-US" b="0" i="0" dirty="0">
                <a:effectLst/>
                <a:highlight>
                  <a:srgbClr val="FFFFFF"/>
                </a:highlight>
              </a:rPr>
              <a:t>, effectively hits a middle ground, with its five factors referred to as the Big Five personality traits. </a:t>
            </a:r>
          </a:p>
          <a:p>
            <a:r>
              <a:rPr lang="en-US" b="0" i="0" dirty="0">
                <a:effectLst/>
                <a:highlight>
                  <a:srgbClr val="FFFFFF"/>
                </a:highlight>
              </a:rPr>
              <a:t>The five traits include the following:</a:t>
            </a:r>
          </a:p>
          <a:p>
            <a:pPr lvl="1"/>
            <a:r>
              <a:rPr lang="en-US" b="0" i="1" dirty="0">
                <a:effectLst/>
                <a:highlight>
                  <a:srgbClr val="FFFFFF"/>
                </a:highlight>
              </a:rPr>
              <a:t>Openness to experience</a:t>
            </a:r>
            <a:r>
              <a:rPr lang="en-US" b="0" i="0" dirty="0">
                <a:effectLst/>
                <a:highlight>
                  <a:srgbClr val="FFFFFF"/>
                </a:highlight>
              </a:rPr>
              <a:t> is characterized by imagination, feelings, actions, and ideas. </a:t>
            </a:r>
          </a:p>
          <a:p>
            <a:pPr lvl="2"/>
            <a:r>
              <a:rPr lang="en-US" b="0" i="0" dirty="0">
                <a:effectLst/>
                <a:highlight>
                  <a:srgbClr val="FFFFFF"/>
                </a:highlight>
              </a:rPr>
              <a:t>People who score high on this trait tend to be curious and have a wide range of interests.</a:t>
            </a:r>
          </a:p>
          <a:p>
            <a:pPr lvl="1"/>
            <a:r>
              <a:rPr lang="en-US" b="0" i="1" dirty="0">
                <a:effectLst/>
                <a:highlight>
                  <a:srgbClr val="FFFFFF"/>
                </a:highlight>
              </a:rPr>
              <a:t>Conscientiousness</a:t>
            </a:r>
            <a:r>
              <a:rPr lang="en-US" b="0" i="0" dirty="0">
                <a:effectLst/>
                <a:highlight>
                  <a:srgbClr val="FFFFFF"/>
                </a:highlight>
              </a:rPr>
              <a:t> is characterized by competence, self-discipline, thoughtfulness, and achievement-striving (goal-directed behavior). </a:t>
            </a:r>
          </a:p>
          <a:p>
            <a:pPr lvl="2"/>
            <a:r>
              <a:rPr lang="en-US" b="0" i="0" dirty="0">
                <a:effectLst/>
                <a:highlight>
                  <a:srgbClr val="FFFFFF"/>
                </a:highlight>
              </a:rPr>
              <a:t>People who score high on this trait are hardworking and dependable. </a:t>
            </a:r>
          </a:p>
          <a:p>
            <a:pPr lvl="2"/>
            <a:r>
              <a:rPr lang="en-US" b="0" i="0" dirty="0">
                <a:effectLst/>
                <a:highlight>
                  <a:srgbClr val="FFFFFF"/>
                </a:highlight>
              </a:rPr>
              <a:t>Numerous studies have found a positive correlation between conscientiousness and academic success (Akomolafe, 2013; Chamorro-Premuzic &amp; Furnham, 2008; Conrad &amp; Patry, 2012; Noftle &amp; Robins, 2007; Wagerman &amp; Funder, 2007).</a:t>
            </a:r>
          </a:p>
          <a:p>
            <a:endParaRPr lang="en-US" dirty="0"/>
          </a:p>
        </p:txBody>
      </p:sp>
    </p:spTree>
    <p:extLst>
      <p:ext uri="{BB962C8B-B14F-4D97-AF65-F5344CB8AC3E}">
        <p14:creationId xmlns:p14="http://schemas.microsoft.com/office/powerpoint/2010/main" val="56634145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1387</Words>
  <Application>Microsoft Office PowerPoint</Application>
  <PresentationFormat>On-screen Show (4:3)</PresentationFormat>
  <Paragraphs>82</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Lato</vt:lpstr>
      <vt:lpstr>Century Gothic</vt:lpstr>
      <vt:lpstr>Aptos Display</vt:lpstr>
      <vt:lpstr>Arial</vt:lpstr>
      <vt:lpstr>Calibri</vt:lpstr>
      <vt:lpstr>Office Theme</vt:lpstr>
      <vt:lpstr>1_Office Theme</vt:lpstr>
      <vt:lpstr>Lesson 11.7</vt:lpstr>
      <vt:lpstr>Gordon Allport</vt:lpstr>
      <vt:lpstr>On Your Own1</vt:lpstr>
      <vt:lpstr>Raymond Cattell</vt:lpstr>
      <vt:lpstr>Hans And Sybil Eysenck1</vt:lpstr>
      <vt:lpstr>Hans And Sybil Eysenck2</vt:lpstr>
      <vt:lpstr>Lesson 11.7 Figure 2</vt:lpstr>
      <vt:lpstr>Hans And Sybil Eysenck3</vt:lpstr>
      <vt:lpstr>Five Factor Model1</vt:lpstr>
      <vt:lpstr>Five Factor Model2</vt:lpstr>
      <vt:lpstr>Five Factor Model3</vt:lpstr>
      <vt:lpstr>Lesson 11.7 Figure 3</vt:lpstr>
      <vt:lpstr>Reflection Question</vt:lpstr>
      <vt:lpstr>How To Interpret The Big Five Theory</vt:lpstr>
      <vt:lpstr>The Universal Application Of The Big Five Theory</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11.7 Trait Theorists</dc:title>
  <dc:creator>Hawkes Learning</dc:creator>
  <cp:keywords>Psychology</cp:keywords>
  <cp:lastModifiedBy>Talissa Nahass</cp:lastModifiedBy>
  <cp:revision>178</cp:revision>
  <dcterms:created xsi:type="dcterms:W3CDTF">2013-04-26T14:43:13Z</dcterms:created>
  <dcterms:modified xsi:type="dcterms:W3CDTF">2024-07-18T16:55:17Z</dcterms:modified>
  <cp:category>Psychology</cp:category>
</cp:coreProperties>
</file>