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19"/>
  </p:notesMasterIdLst>
  <p:handoutMasterIdLst>
    <p:handoutMasterId r:id="rId20"/>
  </p:handoutMasterIdLst>
  <p:sldIdLst>
    <p:sldId id="272" r:id="rId3"/>
    <p:sldId id="273" r:id="rId4"/>
    <p:sldId id="282" r:id="rId5"/>
    <p:sldId id="274" r:id="rId6"/>
    <p:sldId id="283" r:id="rId7"/>
    <p:sldId id="275" r:id="rId8"/>
    <p:sldId id="284" r:id="rId9"/>
    <p:sldId id="276" r:id="rId10"/>
    <p:sldId id="277" r:id="rId11"/>
    <p:sldId id="285" r:id="rId12"/>
    <p:sldId id="286" r:id="rId13"/>
    <p:sldId id="278" r:id="rId14"/>
    <p:sldId id="287" r:id="rId15"/>
    <p:sldId id="288" r:id="rId16"/>
    <p:sldId id="279" r:id="rId17"/>
    <p:sldId id="318" r:id="rId18"/>
  </p:sldIdLst>
  <p:sldSz cx="9144000" cy="6858000" type="screen4x3"/>
  <p:notesSz cx="6858000" cy="9144000"/>
  <p:embeddedFontLst>
    <p:embeddedFont>
      <p:font typeface="Century Gothic" panose="020B0502020202020204" pitchFamily="34" charset="0"/>
      <p:regular r:id="rId21"/>
      <p:bold r:id="rId22"/>
      <p:italic r:id="rId23"/>
      <p:boldItalic r:id="rId24"/>
    </p:embeddedFont>
    <p:embeddedFont>
      <p:font typeface="Lato" panose="020F0502020204030203"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F58"/>
    <a:srgbClr val="2B7799"/>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94F08D-FCCE-41BB-8593-558BA33A3FDC}" v="15" dt="2024-06-09T17:36:45.950"/>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410" autoAdjust="0"/>
  </p:normalViewPr>
  <p:slideViewPr>
    <p:cSldViewPr>
      <p:cViewPr varScale="1">
        <p:scale>
          <a:sx n="52" d="100"/>
          <a:sy n="52" d="100"/>
        </p:scale>
        <p:origin x="104" y="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Johnston" userId="40fa64254241efc6" providerId="LiveId" clId="{D994F08D-FCCE-41BB-8593-558BA33A3FDC}"/>
    <pc:docChg chg="undo custSel addSld delSld modSld">
      <pc:chgData name="Mark Johnston" userId="40fa64254241efc6" providerId="LiveId" clId="{D994F08D-FCCE-41BB-8593-558BA33A3FDC}" dt="2024-06-09T17:39:26.090" v="1873" actId="47"/>
      <pc:docMkLst>
        <pc:docMk/>
      </pc:docMkLst>
      <pc:sldChg chg="del">
        <pc:chgData name="Mark Johnston" userId="40fa64254241efc6" providerId="LiveId" clId="{D994F08D-FCCE-41BB-8593-558BA33A3FDC}" dt="2024-06-09T17:39:22.650" v="1870" actId="47"/>
        <pc:sldMkLst>
          <pc:docMk/>
          <pc:sldMk cId="0" sldId="267"/>
        </pc:sldMkLst>
      </pc:sldChg>
      <pc:sldChg chg="del">
        <pc:chgData name="Mark Johnston" userId="40fa64254241efc6" providerId="LiveId" clId="{D994F08D-FCCE-41BB-8593-558BA33A3FDC}" dt="2024-06-09T17:39:23.361" v="1871" actId="47"/>
        <pc:sldMkLst>
          <pc:docMk/>
          <pc:sldMk cId="2069639696" sldId="268"/>
        </pc:sldMkLst>
      </pc:sldChg>
      <pc:sldChg chg="del">
        <pc:chgData name="Mark Johnston" userId="40fa64254241efc6" providerId="LiveId" clId="{D994F08D-FCCE-41BB-8593-558BA33A3FDC}" dt="2024-06-09T17:39:24.161" v="1872" actId="47"/>
        <pc:sldMkLst>
          <pc:docMk/>
          <pc:sldMk cId="3029162902" sldId="270"/>
        </pc:sldMkLst>
      </pc:sldChg>
      <pc:sldChg chg="del">
        <pc:chgData name="Mark Johnston" userId="40fa64254241efc6" providerId="LiveId" clId="{D994F08D-FCCE-41BB-8593-558BA33A3FDC}" dt="2024-06-09T17:39:26.090" v="1873" actId="47"/>
        <pc:sldMkLst>
          <pc:docMk/>
          <pc:sldMk cId="1933572423" sldId="271"/>
        </pc:sldMkLst>
      </pc:sldChg>
      <pc:sldChg chg="modSp mod">
        <pc:chgData name="Mark Johnston" userId="40fa64254241efc6" providerId="LiveId" clId="{D994F08D-FCCE-41BB-8593-558BA33A3FDC}" dt="2024-06-09T16:55:44.633" v="41" actId="20577"/>
        <pc:sldMkLst>
          <pc:docMk/>
          <pc:sldMk cId="3886239831" sldId="272"/>
        </pc:sldMkLst>
        <pc:spChg chg="mod">
          <ac:chgData name="Mark Johnston" userId="40fa64254241efc6" providerId="LiveId" clId="{D994F08D-FCCE-41BB-8593-558BA33A3FDC}" dt="2024-06-09T16:55:25.777" v="4" actId="20577"/>
          <ac:spMkLst>
            <pc:docMk/>
            <pc:sldMk cId="3886239831" sldId="272"/>
            <ac:spMk id="2" creationId="{4E7A1944-20A9-5EFC-CF5D-428D07B9FF1F}"/>
          </ac:spMkLst>
        </pc:spChg>
        <pc:spChg chg="mod">
          <ac:chgData name="Mark Johnston" userId="40fa64254241efc6" providerId="LiveId" clId="{D994F08D-FCCE-41BB-8593-558BA33A3FDC}" dt="2024-06-09T16:55:44.633" v="41" actId="20577"/>
          <ac:spMkLst>
            <pc:docMk/>
            <pc:sldMk cId="3886239831" sldId="272"/>
            <ac:spMk id="3" creationId="{FF68ED90-5F09-E335-E8D2-4F2687C0EB59}"/>
          </ac:spMkLst>
        </pc:spChg>
      </pc:sldChg>
      <pc:sldChg chg="modSp mod">
        <pc:chgData name="Mark Johnston" userId="40fa64254241efc6" providerId="LiveId" clId="{D994F08D-FCCE-41BB-8593-558BA33A3FDC}" dt="2024-06-09T17:26:58.909" v="863" actId="313"/>
        <pc:sldMkLst>
          <pc:docMk/>
          <pc:sldMk cId="211473065" sldId="273"/>
        </pc:sldMkLst>
        <pc:spChg chg="mod">
          <ac:chgData name="Mark Johnston" userId="40fa64254241efc6" providerId="LiveId" clId="{D994F08D-FCCE-41BB-8593-558BA33A3FDC}" dt="2024-06-09T17:26:58.909" v="863" actId="313"/>
          <ac:spMkLst>
            <pc:docMk/>
            <pc:sldMk cId="211473065" sldId="273"/>
            <ac:spMk id="2" creationId="{18A33BDE-B1DE-9B51-1393-9AEE5689B40F}"/>
          </ac:spMkLst>
        </pc:spChg>
        <pc:spChg chg="mod">
          <ac:chgData name="Mark Johnston" userId="40fa64254241efc6" providerId="LiveId" clId="{D994F08D-FCCE-41BB-8593-558BA33A3FDC}" dt="2024-06-09T17:20:46.408" v="131" actId="27636"/>
          <ac:spMkLst>
            <pc:docMk/>
            <pc:sldMk cId="211473065" sldId="273"/>
            <ac:spMk id="3" creationId="{2DB405A1-1826-9335-EF31-DDDC51BD6B9A}"/>
          </ac:spMkLst>
        </pc:spChg>
      </pc:sldChg>
      <pc:sldChg chg="modSp add mod">
        <pc:chgData name="Mark Johnston" userId="40fa64254241efc6" providerId="LiveId" clId="{D994F08D-FCCE-41BB-8593-558BA33A3FDC}" dt="2024-06-09T17:23:12.344" v="764" actId="20577"/>
        <pc:sldMkLst>
          <pc:docMk/>
          <pc:sldMk cId="1369266745" sldId="274"/>
        </pc:sldMkLst>
        <pc:spChg chg="mod">
          <ac:chgData name="Mark Johnston" userId="40fa64254241efc6" providerId="LiveId" clId="{D994F08D-FCCE-41BB-8593-558BA33A3FDC}" dt="2024-06-09T17:22:43.319" v="757" actId="20577"/>
          <ac:spMkLst>
            <pc:docMk/>
            <pc:sldMk cId="1369266745" sldId="274"/>
            <ac:spMk id="2" creationId="{18A33BDE-B1DE-9B51-1393-9AEE5689B40F}"/>
          </ac:spMkLst>
        </pc:spChg>
        <pc:spChg chg="mod">
          <ac:chgData name="Mark Johnston" userId="40fa64254241efc6" providerId="LiveId" clId="{D994F08D-FCCE-41BB-8593-558BA33A3FDC}" dt="2024-06-09T17:23:12.344" v="764" actId="20577"/>
          <ac:spMkLst>
            <pc:docMk/>
            <pc:sldMk cId="1369266745" sldId="274"/>
            <ac:spMk id="3" creationId="{2DB405A1-1826-9335-EF31-DDDC51BD6B9A}"/>
          </ac:spMkLst>
        </pc:spChg>
      </pc:sldChg>
      <pc:sldChg chg="modSp add mod">
        <pc:chgData name="Mark Johnston" userId="40fa64254241efc6" providerId="LiveId" clId="{D994F08D-FCCE-41BB-8593-558BA33A3FDC}" dt="2024-06-09T17:26:52.120" v="862" actId="20577"/>
        <pc:sldMkLst>
          <pc:docMk/>
          <pc:sldMk cId="396529518" sldId="275"/>
        </pc:sldMkLst>
        <pc:spChg chg="mod">
          <ac:chgData name="Mark Johnston" userId="40fa64254241efc6" providerId="LiveId" clId="{D994F08D-FCCE-41BB-8593-558BA33A3FDC}" dt="2024-06-09T17:26:52.120" v="862" actId="20577"/>
          <ac:spMkLst>
            <pc:docMk/>
            <pc:sldMk cId="396529518" sldId="275"/>
            <ac:spMk id="2" creationId="{18A33BDE-B1DE-9B51-1393-9AEE5689B40F}"/>
          </ac:spMkLst>
        </pc:spChg>
        <pc:spChg chg="mod">
          <ac:chgData name="Mark Johnston" userId="40fa64254241efc6" providerId="LiveId" clId="{D994F08D-FCCE-41BB-8593-558BA33A3FDC}" dt="2024-06-09T17:26:15.320" v="822" actId="20577"/>
          <ac:spMkLst>
            <pc:docMk/>
            <pc:sldMk cId="396529518" sldId="275"/>
            <ac:spMk id="3" creationId="{2DB405A1-1826-9335-EF31-DDDC51BD6B9A}"/>
          </ac:spMkLst>
        </pc:spChg>
      </pc:sldChg>
      <pc:sldChg chg="modSp add mod">
        <pc:chgData name="Mark Johnston" userId="40fa64254241efc6" providerId="LiveId" clId="{D994F08D-FCCE-41BB-8593-558BA33A3FDC}" dt="2024-06-09T17:28:35.224" v="935" actId="20577"/>
        <pc:sldMkLst>
          <pc:docMk/>
          <pc:sldMk cId="4226507169" sldId="276"/>
        </pc:sldMkLst>
        <pc:spChg chg="mod">
          <ac:chgData name="Mark Johnston" userId="40fa64254241efc6" providerId="LiveId" clId="{D994F08D-FCCE-41BB-8593-558BA33A3FDC}" dt="2024-06-09T17:28:18.486" v="929" actId="20577"/>
          <ac:spMkLst>
            <pc:docMk/>
            <pc:sldMk cId="4226507169" sldId="276"/>
            <ac:spMk id="2" creationId="{18A33BDE-B1DE-9B51-1393-9AEE5689B40F}"/>
          </ac:spMkLst>
        </pc:spChg>
        <pc:spChg chg="mod">
          <ac:chgData name="Mark Johnston" userId="40fa64254241efc6" providerId="LiveId" clId="{D994F08D-FCCE-41BB-8593-558BA33A3FDC}" dt="2024-06-09T17:28:35.224" v="935" actId="20577"/>
          <ac:spMkLst>
            <pc:docMk/>
            <pc:sldMk cId="4226507169" sldId="276"/>
            <ac:spMk id="3" creationId="{2DB405A1-1826-9335-EF31-DDDC51BD6B9A}"/>
          </ac:spMkLst>
        </pc:spChg>
      </pc:sldChg>
      <pc:sldChg chg="modSp add mod">
        <pc:chgData name="Mark Johnston" userId="40fa64254241efc6" providerId="LiveId" clId="{D994F08D-FCCE-41BB-8593-558BA33A3FDC}" dt="2024-06-09T17:30:35.393" v="1018" actId="27636"/>
        <pc:sldMkLst>
          <pc:docMk/>
          <pc:sldMk cId="3376200707" sldId="277"/>
        </pc:sldMkLst>
        <pc:spChg chg="mod">
          <ac:chgData name="Mark Johnston" userId="40fa64254241efc6" providerId="LiveId" clId="{D994F08D-FCCE-41BB-8593-558BA33A3FDC}" dt="2024-06-09T17:30:27.021" v="1016" actId="6549"/>
          <ac:spMkLst>
            <pc:docMk/>
            <pc:sldMk cId="3376200707" sldId="277"/>
            <ac:spMk id="2" creationId="{18A33BDE-B1DE-9B51-1393-9AEE5689B40F}"/>
          </ac:spMkLst>
        </pc:spChg>
        <pc:spChg chg="mod">
          <ac:chgData name="Mark Johnston" userId="40fa64254241efc6" providerId="LiveId" clId="{D994F08D-FCCE-41BB-8593-558BA33A3FDC}" dt="2024-06-09T17:30:35.393" v="1018" actId="27636"/>
          <ac:spMkLst>
            <pc:docMk/>
            <pc:sldMk cId="3376200707" sldId="277"/>
            <ac:spMk id="3" creationId="{2DB405A1-1826-9335-EF31-DDDC51BD6B9A}"/>
          </ac:spMkLst>
        </pc:spChg>
      </pc:sldChg>
      <pc:sldChg chg="modSp add mod">
        <pc:chgData name="Mark Johnston" userId="40fa64254241efc6" providerId="LiveId" clId="{D994F08D-FCCE-41BB-8593-558BA33A3FDC}" dt="2024-06-09T17:36:10.546" v="1544" actId="947"/>
        <pc:sldMkLst>
          <pc:docMk/>
          <pc:sldMk cId="3402865719" sldId="278"/>
        </pc:sldMkLst>
        <pc:spChg chg="mod">
          <ac:chgData name="Mark Johnston" userId="40fa64254241efc6" providerId="LiveId" clId="{D994F08D-FCCE-41BB-8593-558BA33A3FDC}" dt="2024-06-09T17:36:10.546" v="1544" actId="947"/>
          <ac:spMkLst>
            <pc:docMk/>
            <pc:sldMk cId="3402865719" sldId="278"/>
            <ac:spMk id="2" creationId="{18A33BDE-B1DE-9B51-1393-9AEE5689B40F}"/>
          </ac:spMkLst>
        </pc:spChg>
        <pc:spChg chg="mod">
          <ac:chgData name="Mark Johnston" userId="40fa64254241efc6" providerId="LiveId" clId="{D994F08D-FCCE-41BB-8593-558BA33A3FDC}" dt="2024-06-09T17:34:51.799" v="1483" actId="20577"/>
          <ac:spMkLst>
            <pc:docMk/>
            <pc:sldMk cId="3402865719" sldId="278"/>
            <ac:spMk id="3" creationId="{2DB405A1-1826-9335-EF31-DDDC51BD6B9A}"/>
          </ac:spMkLst>
        </pc:spChg>
      </pc:sldChg>
      <pc:sldChg chg="modSp add mod">
        <pc:chgData name="Mark Johnston" userId="40fa64254241efc6" providerId="LiveId" clId="{D994F08D-FCCE-41BB-8593-558BA33A3FDC}" dt="2024-06-09T17:39:11.218" v="1867" actId="27636"/>
        <pc:sldMkLst>
          <pc:docMk/>
          <pc:sldMk cId="2838731056" sldId="279"/>
        </pc:sldMkLst>
        <pc:spChg chg="mod">
          <ac:chgData name="Mark Johnston" userId="40fa64254241efc6" providerId="LiveId" clId="{D994F08D-FCCE-41BB-8593-558BA33A3FDC}" dt="2024-06-09T17:37:33.294" v="1823" actId="20577"/>
          <ac:spMkLst>
            <pc:docMk/>
            <pc:sldMk cId="2838731056" sldId="279"/>
            <ac:spMk id="2" creationId="{18A33BDE-B1DE-9B51-1393-9AEE5689B40F}"/>
          </ac:spMkLst>
        </pc:spChg>
        <pc:spChg chg="mod">
          <ac:chgData name="Mark Johnston" userId="40fa64254241efc6" providerId="LiveId" clId="{D994F08D-FCCE-41BB-8593-558BA33A3FDC}" dt="2024-06-09T17:39:11.218" v="1867" actId="27636"/>
          <ac:spMkLst>
            <pc:docMk/>
            <pc:sldMk cId="2838731056" sldId="279"/>
            <ac:spMk id="3" creationId="{2DB405A1-1826-9335-EF31-DDDC51BD6B9A}"/>
          </ac:spMkLst>
        </pc:spChg>
      </pc:sldChg>
      <pc:sldChg chg="add del">
        <pc:chgData name="Mark Johnston" userId="40fa64254241efc6" providerId="LiveId" clId="{D994F08D-FCCE-41BB-8593-558BA33A3FDC}" dt="2024-06-09T17:39:20.976" v="1868" actId="47"/>
        <pc:sldMkLst>
          <pc:docMk/>
          <pc:sldMk cId="1238259625" sldId="280"/>
        </pc:sldMkLst>
      </pc:sldChg>
      <pc:sldChg chg="add del">
        <pc:chgData name="Mark Johnston" userId="40fa64254241efc6" providerId="LiveId" clId="{D994F08D-FCCE-41BB-8593-558BA33A3FDC}" dt="2024-06-09T17:39:21.824" v="1869" actId="47"/>
        <pc:sldMkLst>
          <pc:docMk/>
          <pc:sldMk cId="220262472" sldId="281"/>
        </pc:sldMkLst>
      </pc:sldChg>
      <pc:sldChg chg="modSp add mod">
        <pc:chgData name="Mark Johnston" userId="40fa64254241efc6" providerId="LiveId" clId="{D994F08D-FCCE-41BB-8593-558BA33A3FDC}" dt="2024-06-09T17:21:33.545" v="698" actId="20577"/>
        <pc:sldMkLst>
          <pc:docMk/>
          <pc:sldMk cId="4108456195" sldId="282"/>
        </pc:sldMkLst>
        <pc:spChg chg="mod">
          <ac:chgData name="Mark Johnston" userId="40fa64254241efc6" providerId="LiveId" clId="{D994F08D-FCCE-41BB-8593-558BA33A3FDC}" dt="2024-06-09T17:21:07.135" v="148" actId="20577"/>
          <ac:spMkLst>
            <pc:docMk/>
            <pc:sldMk cId="4108456195" sldId="282"/>
            <ac:spMk id="2" creationId="{18A33BDE-B1DE-9B51-1393-9AEE5689B40F}"/>
          </ac:spMkLst>
        </pc:spChg>
        <pc:spChg chg="mod">
          <ac:chgData name="Mark Johnston" userId="40fa64254241efc6" providerId="LiveId" clId="{D994F08D-FCCE-41BB-8593-558BA33A3FDC}" dt="2024-06-09T17:21:33.545" v="698" actId="20577"/>
          <ac:spMkLst>
            <pc:docMk/>
            <pc:sldMk cId="4108456195" sldId="282"/>
            <ac:spMk id="3" creationId="{2DB405A1-1826-9335-EF31-DDDC51BD6B9A}"/>
          </ac:spMkLst>
        </pc:spChg>
      </pc:sldChg>
      <pc:sldChg chg="modSp add mod">
        <pc:chgData name="Mark Johnston" userId="40fa64254241efc6" providerId="LiveId" clId="{D994F08D-FCCE-41BB-8593-558BA33A3FDC}" dt="2024-06-09T17:24:02.631" v="768" actId="20577"/>
        <pc:sldMkLst>
          <pc:docMk/>
          <pc:sldMk cId="772430905" sldId="283"/>
        </pc:sldMkLst>
        <pc:spChg chg="mod">
          <ac:chgData name="Mark Johnston" userId="40fa64254241efc6" providerId="LiveId" clId="{D994F08D-FCCE-41BB-8593-558BA33A3FDC}" dt="2024-06-09T17:24:02.631" v="768" actId="20577"/>
          <ac:spMkLst>
            <pc:docMk/>
            <pc:sldMk cId="772430905" sldId="283"/>
            <ac:spMk id="3" creationId="{F2508272-FE29-99EF-9D2C-7651D849C2FB}"/>
          </ac:spMkLst>
        </pc:spChg>
      </pc:sldChg>
      <pc:sldChg chg="modSp add mod">
        <pc:chgData name="Mark Johnston" userId="40fa64254241efc6" providerId="LiveId" clId="{D994F08D-FCCE-41BB-8593-558BA33A3FDC}" dt="2024-06-09T17:27:23.640" v="865" actId="20577"/>
        <pc:sldMkLst>
          <pc:docMk/>
          <pc:sldMk cId="2197671273" sldId="284"/>
        </pc:sldMkLst>
        <pc:spChg chg="mod">
          <ac:chgData name="Mark Johnston" userId="40fa64254241efc6" providerId="LiveId" clId="{D994F08D-FCCE-41BB-8593-558BA33A3FDC}" dt="2024-06-09T17:27:23.640" v="865" actId="20577"/>
          <ac:spMkLst>
            <pc:docMk/>
            <pc:sldMk cId="2197671273" sldId="284"/>
            <ac:spMk id="13314" creationId="{00000000-0000-0000-0000-000000000000}"/>
          </ac:spMkLst>
        </pc:spChg>
      </pc:sldChg>
      <pc:sldChg chg="modSp add mod">
        <pc:chgData name="Mark Johnston" userId="40fa64254241efc6" providerId="LiveId" clId="{D994F08D-FCCE-41BB-8593-558BA33A3FDC}" dt="2024-06-09T17:31:18.085" v="1407" actId="27636"/>
        <pc:sldMkLst>
          <pc:docMk/>
          <pc:sldMk cId="1079539704" sldId="285"/>
        </pc:sldMkLst>
        <pc:spChg chg="mod">
          <ac:chgData name="Mark Johnston" userId="40fa64254241efc6" providerId="LiveId" clId="{D994F08D-FCCE-41BB-8593-558BA33A3FDC}" dt="2024-06-09T17:30:41.423" v="1019" actId="20577"/>
          <ac:spMkLst>
            <pc:docMk/>
            <pc:sldMk cId="1079539704" sldId="285"/>
            <ac:spMk id="2" creationId="{18A33BDE-B1DE-9B51-1393-9AEE5689B40F}"/>
          </ac:spMkLst>
        </pc:spChg>
        <pc:spChg chg="mod">
          <ac:chgData name="Mark Johnston" userId="40fa64254241efc6" providerId="LiveId" clId="{D994F08D-FCCE-41BB-8593-558BA33A3FDC}" dt="2024-06-09T17:31:18.085" v="1407" actId="27636"/>
          <ac:spMkLst>
            <pc:docMk/>
            <pc:sldMk cId="1079539704" sldId="285"/>
            <ac:spMk id="3" creationId="{2DB405A1-1826-9335-EF31-DDDC51BD6B9A}"/>
          </ac:spMkLst>
        </pc:spChg>
      </pc:sldChg>
      <pc:sldChg chg="modSp add mod">
        <pc:chgData name="Mark Johnston" userId="40fa64254241efc6" providerId="LiveId" clId="{D994F08D-FCCE-41BB-8593-558BA33A3FDC}" dt="2024-06-09T17:32:49.708" v="1439" actId="20577"/>
        <pc:sldMkLst>
          <pc:docMk/>
          <pc:sldMk cId="1785239924" sldId="286"/>
        </pc:sldMkLst>
        <pc:spChg chg="mod">
          <ac:chgData name="Mark Johnston" userId="40fa64254241efc6" providerId="LiveId" clId="{D994F08D-FCCE-41BB-8593-558BA33A3FDC}" dt="2024-06-09T17:31:48.185" v="1409" actId="20577"/>
          <ac:spMkLst>
            <pc:docMk/>
            <pc:sldMk cId="1785239924" sldId="286"/>
            <ac:spMk id="2" creationId="{9509B2DB-2CE6-975F-9DB9-20CC546CF325}"/>
          </ac:spMkLst>
        </pc:spChg>
        <pc:spChg chg="mod">
          <ac:chgData name="Mark Johnston" userId="40fa64254241efc6" providerId="LiveId" clId="{D994F08D-FCCE-41BB-8593-558BA33A3FDC}" dt="2024-06-09T17:32:49.708" v="1439" actId="20577"/>
          <ac:spMkLst>
            <pc:docMk/>
            <pc:sldMk cId="1785239924" sldId="286"/>
            <ac:spMk id="3" creationId="{C3227152-CF6A-3AA8-CAC9-B892F0C754B0}"/>
          </ac:spMkLst>
        </pc:spChg>
      </pc:sldChg>
      <pc:sldChg chg="modSp add mod">
        <pc:chgData name="Mark Johnston" userId="40fa64254241efc6" providerId="LiveId" clId="{D994F08D-FCCE-41BB-8593-558BA33A3FDC}" dt="2024-06-09T17:36:33.384" v="1640" actId="20577"/>
        <pc:sldMkLst>
          <pc:docMk/>
          <pc:sldMk cId="986843065" sldId="287"/>
        </pc:sldMkLst>
        <pc:spChg chg="mod">
          <ac:chgData name="Mark Johnston" userId="40fa64254241efc6" providerId="LiveId" clId="{D994F08D-FCCE-41BB-8593-558BA33A3FDC}" dt="2024-06-09T17:36:18.878" v="1547" actId="20577"/>
          <ac:spMkLst>
            <pc:docMk/>
            <pc:sldMk cId="986843065" sldId="287"/>
            <ac:spMk id="2" creationId="{18A33BDE-B1DE-9B51-1393-9AEE5689B40F}"/>
          </ac:spMkLst>
        </pc:spChg>
        <pc:spChg chg="mod">
          <ac:chgData name="Mark Johnston" userId="40fa64254241efc6" providerId="LiveId" clId="{D994F08D-FCCE-41BB-8593-558BA33A3FDC}" dt="2024-06-09T17:36:33.384" v="1640" actId="20577"/>
          <ac:spMkLst>
            <pc:docMk/>
            <pc:sldMk cId="986843065" sldId="287"/>
            <ac:spMk id="3" creationId="{2DB405A1-1826-9335-EF31-DDDC51BD6B9A}"/>
          </ac:spMkLst>
        </pc:spChg>
      </pc:sldChg>
      <pc:sldChg chg="modSp add mod">
        <pc:chgData name="Mark Johnston" userId="40fa64254241efc6" providerId="LiveId" clId="{D994F08D-FCCE-41BB-8593-558BA33A3FDC}" dt="2024-06-09T17:37:04.393" v="1808" actId="20577"/>
        <pc:sldMkLst>
          <pc:docMk/>
          <pc:sldMk cId="1172713272" sldId="288"/>
        </pc:sldMkLst>
        <pc:spChg chg="mod">
          <ac:chgData name="Mark Johnston" userId="40fa64254241efc6" providerId="LiveId" clId="{D994F08D-FCCE-41BB-8593-558BA33A3FDC}" dt="2024-06-09T17:36:51.047" v="1643" actId="20577"/>
          <ac:spMkLst>
            <pc:docMk/>
            <pc:sldMk cId="1172713272" sldId="288"/>
            <ac:spMk id="2" creationId="{18A33BDE-B1DE-9B51-1393-9AEE5689B40F}"/>
          </ac:spMkLst>
        </pc:spChg>
        <pc:spChg chg="mod">
          <ac:chgData name="Mark Johnston" userId="40fa64254241efc6" providerId="LiveId" clId="{D994F08D-FCCE-41BB-8593-558BA33A3FDC}" dt="2024-06-09T17:37:04.393" v="1808" actId="20577"/>
          <ac:spMkLst>
            <pc:docMk/>
            <pc:sldMk cId="1172713272" sldId="288"/>
            <ac:spMk id="3" creationId="{2DB405A1-1826-9335-EF31-DDDC51BD6B9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16439549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3F3C454F-26FD-F88E-3888-8BEB842821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1413" y="304408"/>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594655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296882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948803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163566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888514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380356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803473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43893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67612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707317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891968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3107490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32719043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11.8</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Cultural Understandings of Personality</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Collectivist Cultures</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20000"/>
          </a:bodyPr>
          <a:lstStyle/>
          <a:p>
            <a:r>
              <a:rPr lang="en-US" b="0" i="0" dirty="0">
                <a:effectLst/>
                <a:highlight>
                  <a:srgbClr val="FFFFFF"/>
                </a:highlight>
              </a:rPr>
              <a:t>People who live in collectivist cultures value social harmony, respectfulness, and group needs over individual needs. </a:t>
            </a:r>
          </a:p>
          <a:p>
            <a:pPr lvl="1"/>
            <a:r>
              <a:rPr lang="en-US" b="0" i="0" dirty="0">
                <a:effectLst/>
                <a:highlight>
                  <a:srgbClr val="FFFFFF"/>
                </a:highlight>
              </a:rPr>
              <a:t>Individuals who live in countries in Asia, Africa, and South America score high on collectivism (Hofstede, 2001; Triandis, 1995; Cheung et al., 2011). </a:t>
            </a:r>
          </a:p>
          <a:p>
            <a:pPr lvl="1"/>
            <a:r>
              <a:rPr lang="en-US" b="0" i="0" dirty="0">
                <a:effectLst/>
                <a:highlight>
                  <a:srgbClr val="FFFFFF"/>
                </a:highlight>
              </a:rPr>
              <a:t>These values influence personality. </a:t>
            </a:r>
          </a:p>
          <a:p>
            <a:pPr lvl="1"/>
            <a:r>
              <a:rPr lang="en-US" b="0" i="0" u="sng" dirty="0">
                <a:effectLst/>
                <a:highlight>
                  <a:srgbClr val="FFFFFF"/>
                </a:highlight>
              </a:rPr>
              <a:t>Example</a:t>
            </a:r>
            <a:r>
              <a:rPr lang="en-US" b="0" i="0" dirty="0">
                <a:effectLst/>
                <a:highlight>
                  <a:srgbClr val="FFFFFF"/>
                </a:highlight>
              </a:rPr>
              <a:t>: Yang (2006) found that people in individualist cultures displayed more personally oriented personality traits, whereas people in collectivist cultures displayed more socially oriented personality traits.</a:t>
            </a:r>
            <a:endParaRPr lang="en-US" dirty="0"/>
          </a:p>
        </p:txBody>
      </p:sp>
    </p:spTree>
    <p:extLst>
      <p:ext uri="{BB962C8B-B14F-4D97-AF65-F5344CB8AC3E}">
        <p14:creationId xmlns:p14="http://schemas.microsoft.com/office/powerpoint/2010/main" val="1079539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Questions</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p:txBody>
          <a:bodyPr>
            <a:normAutofit fontScale="70000" lnSpcReduction="20000"/>
          </a:bodyPr>
          <a:lstStyle/>
          <a:p>
            <a:pPr algn="l"/>
            <a:r>
              <a:rPr lang="en-US" b="0" i="0" dirty="0">
                <a:effectLst/>
                <a:latin typeface="Lato" panose="020F0502020204030203" pitchFamily="34" charset="0"/>
              </a:rPr>
              <a:t>Consider your personal experience with collectivistic and individualistic cultures, in real life, through media, etc., and answer the following questions:</a:t>
            </a:r>
          </a:p>
          <a:p>
            <a:pPr algn="l"/>
            <a:endParaRPr lang="en-US" b="0" i="0" dirty="0">
              <a:effectLst/>
              <a:latin typeface="Lato" panose="020F0502020204030203" pitchFamily="34" charset="0"/>
            </a:endParaRPr>
          </a:p>
          <a:p>
            <a:pPr algn="l">
              <a:buFont typeface="+mj-lt"/>
              <a:buAutoNum type="arabicPeriod"/>
            </a:pPr>
            <a:r>
              <a:rPr lang="en-US" b="0" i="0" dirty="0">
                <a:effectLst/>
                <a:latin typeface="Lato" panose="020F0502020204030203" pitchFamily="34" charset="0"/>
              </a:rPr>
              <a:t> In which culture would you expect a greater degree of happiness? Why?</a:t>
            </a:r>
          </a:p>
          <a:p>
            <a:pPr algn="l"/>
            <a:endParaRPr lang="en-US" b="0" i="0" dirty="0">
              <a:effectLst/>
              <a:latin typeface="Lato" panose="020F0502020204030203" pitchFamily="34" charset="0"/>
            </a:endParaRPr>
          </a:p>
          <a:p>
            <a:pPr algn="l"/>
            <a:r>
              <a:rPr lang="en-US" b="0" i="0" dirty="0">
                <a:effectLst/>
                <a:latin typeface="Lato" panose="020F0502020204030203" pitchFamily="34" charset="0"/>
              </a:rPr>
              <a:t>2. In which culture would you expect a higher crime rate? Why?</a:t>
            </a:r>
          </a:p>
          <a:p>
            <a:pPr algn="l"/>
            <a:endParaRPr lang="en-US" dirty="0">
              <a:latin typeface="Lato" panose="020F0502020204030203" pitchFamily="34" charset="0"/>
            </a:endParaRPr>
          </a:p>
          <a:p>
            <a:pPr algn="l"/>
            <a:r>
              <a:rPr lang="en-US" b="0" i="0" dirty="0">
                <a:effectLst/>
                <a:latin typeface="Lato" panose="020F0502020204030203" pitchFamily="34" charset="0"/>
              </a:rPr>
              <a:t>3. How might students in such cultures react differently to personal success and failure?</a:t>
            </a:r>
          </a:p>
          <a:p>
            <a:pPr algn="l"/>
            <a:endParaRPr lang="en-US" dirty="0">
              <a:latin typeface="Lato" panose="020F0502020204030203" pitchFamily="34" charset="0"/>
            </a:endParaRPr>
          </a:p>
          <a:p>
            <a:pPr algn="l"/>
            <a:r>
              <a:rPr lang="en-US" b="0" i="0" dirty="0">
                <a:effectLst/>
                <a:latin typeface="Lato" panose="020F0502020204030203" pitchFamily="34" charset="0"/>
              </a:rPr>
              <a:t>4. How and why might individuals in these two cultures have different orientations to dealing with time? What would be an easy way to examine cross-cultural comparisons to time orientation?</a:t>
            </a:r>
          </a:p>
          <a:p>
            <a:endParaRPr lang="en-US" dirty="0"/>
          </a:p>
        </p:txBody>
      </p:sp>
    </p:spTree>
    <p:extLst>
      <p:ext uri="{BB962C8B-B14F-4D97-AF65-F5344CB8AC3E}">
        <p14:creationId xmlns:p14="http://schemas.microsoft.com/office/powerpoint/2010/main" val="1785239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Studying Personality In A Cross-Cultural Context</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77500" lnSpcReduction="20000"/>
          </a:bodyPr>
          <a:lstStyle/>
          <a:p>
            <a:r>
              <a:rPr lang="en-US" b="0" i="0" dirty="0">
                <a:effectLst/>
                <a:highlight>
                  <a:srgbClr val="FFFFFF"/>
                </a:highlight>
              </a:rPr>
              <a:t>There are three approaches that can be used to study personality in a cultural context: </a:t>
            </a:r>
          </a:p>
          <a:p>
            <a:pPr lvl="1"/>
            <a:r>
              <a:rPr lang="en-US" b="0" i="0" dirty="0">
                <a:effectLst/>
                <a:highlight>
                  <a:srgbClr val="FFFFFF"/>
                </a:highlight>
              </a:rPr>
              <a:t>The </a:t>
            </a:r>
            <a:r>
              <a:rPr lang="en-US" b="0" i="1" dirty="0">
                <a:effectLst/>
                <a:highlight>
                  <a:srgbClr val="FFFFFF"/>
                </a:highlight>
              </a:rPr>
              <a:t>cultural-comparative approach</a:t>
            </a:r>
            <a:r>
              <a:rPr lang="en-US" b="0" i="0" dirty="0">
                <a:effectLst/>
                <a:highlight>
                  <a:srgbClr val="FFFFFF"/>
                </a:highlight>
              </a:rPr>
              <a:t>, the </a:t>
            </a:r>
            <a:r>
              <a:rPr lang="en-US" b="0" i="1" dirty="0">
                <a:effectLst/>
                <a:highlight>
                  <a:srgbClr val="FFFFFF"/>
                </a:highlight>
              </a:rPr>
              <a:t>indigenous approach</a:t>
            </a:r>
            <a:r>
              <a:rPr lang="en-US" b="0" i="0" dirty="0">
                <a:effectLst/>
                <a:highlight>
                  <a:srgbClr val="FFFFFF"/>
                </a:highlight>
              </a:rPr>
              <a:t>, and the </a:t>
            </a:r>
            <a:r>
              <a:rPr lang="en-US" b="0" i="1" dirty="0">
                <a:effectLst/>
                <a:highlight>
                  <a:srgbClr val="FFFFFF"/>
                </a:highlight>
              </a:rPr>
              <a:t>combined approach</a:t>
            </a:r>
            <a:r>
              <a:rPr lang="en-US" b="0" i="0" dirty="0">
                <a:effectLst/>
                <a:highlight>
                  <a:srgbClr val="FFFFFF"/>
                </a:highlight>
              </a:rPr>
              <a:t>, which incorporates elements of both views. </a:t>
            </a:r>
          </a:p>
          <a:p>
            <a:r>
              <a:rPr lang="en-US" b="0" i="0" dirty="0">
                <a:effectLst/>
                <a:highlight>
                  <a:srgbClr val="FFFFFF"/>
                </a:highlight>
              </a:rPr>
              <a:t>Since ideas about personality have a Western basis, the cultural-comparative approach seeks to test Western ideas about personality in other cultures to determine whether they can be generalized and if they have cultural validity (Cheung et al., 2011). </a:t>
            </a:r>
          </a:p>
          <a:p>
            <a:pPr lvl="1"/>
            <a:r>
              <a:rPr lang="en-US" b="0" i="0" dirty="0">
                <a:effectLst/>
                <a:highlight>
                  <a:srgbClr val="FFFFFF"/>
                </a:highlight>
              </a:rPr>
              <a:t>For example, recall from the lesson on the trait perspective that researchers used the cultural-comparative approach to test the universality of McCrae and Costa's Five Factor Model. </a:t>
            </a:r>
          </a:p>
          <a:p>
            <a:pPr lvl="1"/>
            <a:r>
              <a:rPr lang="en-US" b="0" i="0" dirty="0">
                <a:effectLst/>
                <a:highlight>
                  <a:srgbClr val="FFFFFF"/>
                </a:highlight>
              </a:rPr>
              <a:t>They found applicability in numerous cultures around the world, with the Big Five traits being stable in many cultures (McCrae &amp; Costa, 1997; McCrae et al., 2005). </a:t>
            </a:r>
          </a:p>
        </p:txBody>
      </p:sp>
    </p:spTree>
    <p:extLst>
      <p:ext uri="{BB962C8B-B14F-4D97-AF65-F5344CB8AC3E}">
        <p14:creationId xmlns:p14="http://schemas.microsoft.com/office/powerpoint/2010/main" val="3402865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Studying Personality In </a:t>
            </a:r>
            <a:r>
              <a:rPr lang="en-US" dirty="0"/>
              <a:t>A</a:t>
            </a:r>
            <a:r>
              <a:rPr lang="en-US" b="1" dirty="0"/>
              <a:t> Cross-Cultural Context</a:t>
            </a:r>
            <a:r>
              <a:rPr lang="en-US" baseline="-25000" dirty="0"/>
              <a:t>2</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b="0" i="0" dirty="0">
                <a:effectLst/>
                <a:highlight>
                  <a:srgbClr val="FFFFFF"/>
                </a:highlight>
              </a:rPr>
              <a:t>The indigenous approach came about in reaction to the dominance of Western approaches to the study of personality in non-Western settings (Cheung et al., 2011). </a:t>
            </a:r>
          </a:p>
          <a:p>
            <a:pPr lvl="1"/>
            <a:r>
              <a:rPr lang="en-US" b="0" i="0" dirty="0">
                <a:effectLst/>
                <a:highlight>
                  <a:srgbClr val="FFFFFF"/>
                </a:highlight>
              </a:rPr>
              <a:t>Because Western-based personality assessments cannot fully capture the personality constructs of other cultures, the indigenous model has led to the development of personality assessment instruments that are based on constructs relevant to the culture being studied (Cheung et al., 2011). </a:t>
            </a:r>
          </a:p>
        </p:txBody>
      </p:sp>
    </p:spTree>
    <p:extLst>
      <p:ext uri="{BB962C8B-B14F-4D97-AF65-F5344CB8AC3E}">
        <p14:creationId xmlns:p14="http://schemas.microsoft.com/office/powerpoint/2010/main" val="986843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Studying Personality In </a:t>
            </a:r>
            <a:r>
              <a:rPr lang="en-US" dirty="0"/>
              <a:t>A</a:t>
            </a:r>
            <a:r>
              <a:rPr lang="en-US" b="1" dirty="0"/>
              <a:t> Cross-Cultural Context</a:t>
            </a:r>
            <a:r>
              <a:rPr lang="en-US" b="1" baseline="-25000" dirty="0"/>
              <a:t>3</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b="0" i="0" dirty="0">
                <a:effectLst/>
                <a:highlight>
                  <a:srgbClr val="FFFFFF"/>
                </a:highlight>
              </a:rPr>
              <a:t>The third approach to cross-cultural studies of personality is the combined approach.</a:t>
            </a:r>
          </a:p>
          <a:p>
            <a:r>
              <a:rPr lang="en-US" dirty="0">
                <a:highlight>
                  <a:srgbClr val="FFFFFF"/>
                </a:highlight>
              </a:rPr>
              <a:t>It</a:t>
            </a:r>
            <a:r>
              <a:rPr lang="en-US" b="0" i="0" dirty="0">
                <a:effectLst/>
                <a:highlight>
                  <a:srgbClr val="FFFFFF"/>
                </a:highlight>
              </a:rPr>
              <a:t> serves as a bridge between Western and indigenous psychology as a way of understanding both universal and cultural variations in personality (Cheung et al., 2011).</a:t>
            </a:r>
            <a:endParaRPr lang="en-US" dirty="0"/>
          </a:p>
        </p:txBody>
      </p:sp>
    </p:spTree>
    <p:extLst>
      <p:ext uri="{BB962C8B-B14F-4D97-AF65-F5344CB8AC3E}">
        <p14:creationId xmlns:p14="http://schemas.microsoft.com/office/powerpoint/2010/main" val="1172713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Summary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85000" lnSpcReduction="10000"/>
          </a:bodyPr>
          <a:lstStyle/>
          <a:p>
            <a:r>
              <a:rPr lang="en-US" sz="2400" b="0" i="0" dirty="0">
                <a:effectLst/>
                <a:highlight>
                  <a:srgbClr val="FFFFFF"/>
                </a:highlight>
              </a:rPr>
              <a:t>The culture in which you live is one of the most important environmental factors that shapes your personality. </a:t>
            </a:r>
          </a:p>
          <a:p>
            <a:pPr lvl="1"/>
            <a:r>
              <a:rPr lang="en-US" sz="2400" b="0" i="0" dirty="0">
                <a:effectLst/>
                <a:highlight>
                  <a:srgbClr val="FFFFFF"/>
                </a:highlight>
              </a:rPr>
              <a:t>Western ideas about personality may not be applicable to other cultures. In fact, there is evidence that the strength of personality traits varies across cultures. Individualist cultures and collectivist cultures place emphasis on different basic values. </a:t>
            </a:r>
          </a:p>
          <a:p>
            <a:r>
              <a:rPr lang="en-US" sz="2400" b="0" i="0" dirty="0">
                <a:effectLst/>
                <a:highlight>
                  <a:srgbClr val="FFFFFF"/>
                </a:highlight>
              </a:rPr>
              <a:t>People who live in individualist cultures tend to believe that independence, competition, and personal achievement are important. </a:t>
            </a:r>
          </a:p>
          <a:p>
            <a:r>
              <a:rPr lang="en-US" sz="2400" b="0" i="0" dirty="0">
                <a:effectLst/>
                <a:highlight>
                  <a:srgbClr val="FFFFFF"/>
                </a:highlight>
              </a:rPr>
              <a:t>People who live in collectivist cultures value social harmony, respectfulness, and group needs over individual needs. </a:t>
            </a:r>
          </a:p>
          <a:p>
            <a:r>
              <a:rPr lang="en-US" sz="2400" b="0" i="0" dirty="0">
                <a:effectLst/>
                <a:highlight>
                  <a:srgbClr val="FFFFFF"/>
                </a:highlight>
              </a:rPr>
              <a:t>There are three approaches that can be used to study personality in a cultural context: the cultural-comparative approach, the indigenous approach, and the combined approach, which incorporates both elements of both views.</a:t>
            </a:r>
            <a:endParaRPr lang="en-US" sz="2400" dirty="0"/>
          </a:p>
        </p:txBody>
      </p:sp>
    </p:spTree>
    <p:extLst>
      <p:ext uri="{BB962C8B-B14F-4D97-AF65-F5344CB8AC3E}">
        <p14:creationId xmlns:p14="http://schemas.microsoft.com/office/powerpoint/2010/main" val="2838731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752600" y="-1014269"/>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Culture</a:t>
            </a:r>
            <a:r>
              <a:rPr lang="en-US" dirty="0">
                <a:solidFill>
                  <a:srgbClr val="182F58"/>
                </a:solidFill>
                <a:effectLst/>
                <a:latin typeface="Calibri" panose="020F0502020204030204" pitchFamily="34" charset="0"/>
              </a:rPr>
              <a:t>'</a:t>
            </a:r>
            <a:r>
              <a:rPr lang="en-US" b="1" dirty="0"/>
              <a:t>s Role In Shaping Personality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152400" y="1371600"/>
            <a:ext cx="5867400" cy="4572000"/>
          </a:xfrm>
        </p:spPr>
        <p:txBody>
          <a:bodyPr>
            <a:normAutofit fontScale="77500" lnSpcReduction="20000"/>
          </a:bodyPr>
          <a:lstStyle/>
          <a:p>
            <a:r>
              <a:rPr lang="en-US" dirty="0">
                <a:highlight>
                  <a:srgbClr val="FFFFFF"/>
                </a:highlight>
              </a:rPr>
              <a:t>P</a:t>
            </a:r>
            <a:r>
              <a:rPr lang="en-US" b="0" i="0" dirty="0">
                <a:effectLst/>
                <a:highlight>
                  <a:srgbClr val="FFFFFF"/>
                </a:highlight>
              </a:rPr>
              <a:t>ersonality is shaped by both genetic and environmental factors. </a:t>
            </a:r>
          </a:p>
          <a:p>
            <a:pPr lvl="1"/>
            <a:r>
              <a:rPr lang="en-US" b="0" i="0" dirty="0">
                <a:effectLst/>
                <a:highlight>
                  <a:srgbClr val="FFFFFF"/>
                </a:highlight>
              </a:rPr>
              <a:t>The culture in which you live is one of the most important environmental factors that shapes your personality (Triandis &amp; Suh, 2002; Linton, 2007; Cheung et al., 2011). </a:t>
            </a:r>
          </a:p>
          <a:p>
            <a:r>
              <a:rPr lang="en-US" b="0" i="0" dirty="0">
                <a:effectLst/>
                <a:highlight>
                  <a:srgbClr val="FFFFFF"/>
                </a:highlight>
              </a:rPr>
              <a:t>The term </a:t>
            </a:r>
            <a:r>
              <a:rPr lang="en-US" b="1" i="0" dirty="0">
                <a:effectLst/>
                <a:highlight>
                  <a:srgbClr val="FFFFFF"/>
                </a:highlight>
              </a:rPr>
              <a:t>culture</a:t>
            </a:r>
            <a:r>
              <a:rPr lang="en-US" b="0" i="0" dirty="0">
                <a:effectLst/>
                <a:highlight>
                  <a:srgbClr val="FFFFFF"/>
                </a:highlight>
              </a:rPr>
              <a:t> refers to all of the beliefs, customs, art, and traditions of a particular society. </a:t>
            </a:r>
          </a:p>
          <a:p>
            <a:pPr lvl="1"/>
            <a:r>
              <a:rPr lang="en-US" b="0" i="0" dirty="0">
                <a:effectLst/>
                <a:highlight>
                  <a:srgbClr val="FFFFFF"/>
                </a:highlight>
              </a:rPr>
              <a:t>Culture is transmitted to people through language as well as through the modeling of culturally acceptable and nonacceptable behaviors that are either rewarded or punished (Triandis &amp; Suh, 2002). </a:t>
            </a:r>
          </a:p>
        </p:txBody>
      </p:sp>
      <p:pic>
        <p:nvPicPr>
          <p:cNvPr id="4" name="Content Placeholder 6" descr="A photograph shows two women and two girls standing in water carrying crops on their heads and in their arms.">
            <a:extLst>
              <a:ext uri="{FF2B5EF4-FFF2-40B4-BE49-F238E27FC236}">
                <a16:creationId xmlns:a16="http://schemas.microsoft.com/office/drawing/2014/main" id="{4B2F0715-FB6D-B6CF-16AD-46AC724A4A5F}"/>
              </a:ext>
            </a:extLst>
          </p:cNvPr>
          <p:cNvPicPr>
            <a:picLocks noChangeAspect="1"/>
          </p:cNvPicPr>
          <p:nvPr/>
        </p:nvPicPr>
        <p:blipFill rotWithShape="1">
          <a:blip r:embed="rId2"/>
          <a:srcRect t="1235"/>
          <a:stretch/>
        </p:blipFill>
        <p:spPr>
          <a:xfrm>
            <a:off x="5908766" y="2514600"/>
            <a:ext cx="3017520" cy="1676400"/>
          </a:xfrm>
          <a:prstGeom prst="rect">
            <a:avLst/>
          </a:prstGeom>
          <a:noFill/>
        </p:spPr>
      </p:pic>
      <p:sp>
        <p:nvSpPr>
          <p:cNvPr id="5" name="TextBox 4">
            <a:extLst>
              <a:ext uri="{FF2B5EF4-FFF2-40B4-BE49-F238E27FC236}">
                <a16:creationId xmlns:a16="http://schemas.microsoft.com/office/drawing/2014/main" id="{FE559178-BB2A-B34A-B503-D9C38B183018}"/>
              </a:ext>
            </a:extLst>
          </p:cNvPr>
          <p:cNvSpPr txBox="1"/>
          <p:nvPr/>
        </p:nvSpPr>
        <p:spPr>
          <a:xfrm>
            <a:off x="7169508" y="4196862"/>
            <a:ext cx="625492" cy="253916"/>
          </a:xfrm>
          <a:prstGeom prst="rect">
            <a:avLst/>
          </a:prstGeom>
          <a:noFill/>
        </p:spPr>
        <p:txBody>
          <a:bodyPr wrap="none" rtlCol="0">
            <a:spAutoFit/>
          </a:bodyPr>
          <a:lstStyle/>
          <a:p>
            <a:r>
              <a:rPr lang="en-US" sz="1050" dirty="0">
                <a:solidFill>
                  <a:srgbClr val="182F58"/>
                </a:solidFill>
              </a:rPr>
              <a:t>Figure 1</a:t>
            </a:r>
          </a:p>
        </p:txBody>
      </p:sp>
    </p:spTree>
    <p:extLst>
      <p:ext uri="{BB962C8B-B14F-4D97-AF65-F5344CB8AC3E}">
        <p14:creationId xmlns:p14="http://schemas.microsoft.com/office/powerpoint/2010/main" val="211473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Anthropology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b="0" i="0" dirty="0">
                <a:effectLst/>
                <a:highlight>
                  <a:srgbClr val="FFFFFF"/>
                </a:highlight>
              </a:rPr>
              <a:t>The discipline of anthropology focuses on studying cultural differences in human functioning, including how personality traits differ or remain stable cross-culturally. </a:t>
            </a:r>
          </a:p>
          <a:p>
            <a:r>
              <a:rPr lang="en-US" b="0" i="0" dirty="0">
                <a:effectLst/>
                <a:highlight>
                  <a:srgbClr val="FFFFFF"/>
                </a:highlight>
              </a:rPr>
              <a:t>It appears that there are both universal and culture-specific aspects that account for variation in people's personalities.</a:t>
            </a:r>
            <a:endParaRPr lang="en-US" dirty="0"/>
          </a:p>
        </p:txBody>
      </p:sp>
    </p:spTree>
    <p:extLst>
      <p:ext uri="{BB962C8B-B14F-4D97-AF65-F5344CB8AC3E}">
        <p14:creationId xmlns:p14="http://schemas.microsoft.com/office/powerpoint/2010/main" val="4108456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Western Culture Vs. Others</a:t>
            </a:r>
          </a:p>
        </p:txBody>
      </p:sp>
      <p:pic>
        <p:nvPicPr>
          <p:cNvPr id="4" name="Content Placeholder 6" descr="A photograph shows Asian parents hugging their child in their kitchen.">
            <a:extLst>
              <a:ext uri="{FF2B5EF4-FFF2-40B4-BE49-F238E27FC236}">
                <a16:creationId xmlns:a16="http://schemas.microsoft.com/office/drawing/2014/main" id="{4ACAA12F-3DEB-384F-C3A7-1DE754F89E7F}"/>
              </a:ext>
            </a:extLst>
          </p:cNvPr>
          <p:cNvPicPr>
            <a:picLocks noChangeAspect="1"/>
          </p:cNvPicPr>
          <p:nvPr/>
        </p:nvPicPr>
        <p:blipFill rotWithShape="1">
          <a:blip r:embed="rId2"/>
          <a:srcRect l="31250" r="31250"/>
          <a:stretch/>
        </p:blipFill>
        <p:spPr>
          <a:xfrm>
            <a:off x="116840" y="1676400"/>
            <a:ext cx="2092960" cy="3139440"/>
          </a:xfrm>
          <a:prstGeom prst="rect">
            <a:avLst/>
          </a:prstGeom>
          <a:noFill/>
        </p:spPr>
      </p:pic>
      <p:sp>
        <p:nvSpPr>
          <p:cNvPr id="5" name="TextBox 4">
            <a:extLst>
              <a:ext uri="{FF2B5EF4-FFF2-40B4-BE49-F238E27FC236}">
                <a16:creationId xmlns:a16="http://schemas.microsoft.com/office/drawing/2014/main" id="{951DD2C8-416B-44D4-D53C-5671254A38B6}"/>
              </a:ext>
            </a:extLst>
          </p:cNvPr>
          <p:cNvSpPr txBox="1"/>
          <p:nvPr/>
        </p:nvSpPr>
        <p:spPr>
          <a:xfrm>
            <a:off x="850574" y="4815840"/>
            <a:ext cx="625492" cy="253916"/>
          </a:xfrm>
          <a:prstGeom prst="rect">
            <a:avLst/>
          </a:prstGeom>
          <a:noFill/>
        </p:spPr>
        <p:txBody>
          <a:bodyPr wrap="square" rtlCol="0">
            <a:spAutoFit/>
          </a:bodyPr>
          <a:lstStyle/>
          <a:p>
            <a:r>
              <a:rPr lang="en-US" sz="1050" dirty="0">
                <a:solidFill>
                  <a:srgbClr val="182F58"/>
                </a:solidFill>
              </a:rPr>
              <a:t>Figure 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2209800" y="1280160"/>
            <a:ext cx="6477000" cy="4815840"/>
          </a:xfrm>
        </p:spPr>
        <p:txBody>
          <a:bodyPr>
            <a:normAutofit fontScale="77500" lnSpcReduction="20000"/>
          </a:bodyPr>
          <a:lstStyle/>
          <a:p>
            <a:r>
              <a:rPr lang="en-US" b="0" i="0" dirty="0">
                <a:effectLst/>
                <a:highlight>
                  <a:srgbClr val="FFFFFF"/>
                </a:highlight>
              </a:rPr>
              <a:t>Western ideas about personality may not be applicable to other cultures (Benet-Martinez &amp; Oishi, 2008; Cheung et al., 2011; Fan et al., 2021). </a:t>
            </a:r>
          </a:p>
          <a:p>
            <a:pPr lvl="1"/>
            <a:r>
              <a:rPr lang="en-US" b="0" i="0" dirty="0">
                <a:effectLst/>
                <a:highlight>
                  <a:srgbClr val="FFFFFF"/>
                </a:highlight>
              </a:rPr>
              <a:t>There is evidence that the strength of personality traits varies across cultures. </a:t>
            </a:r>
          </a:p>
          <a:p>
            <a:r>
              <a:rPr lang="en-US" b="0" i="0" dirty="0">
                <a:effectLst/>
                <a:highlight>
                  <a:srgbClr val="FFFFFF"/>
                </a:highlight>
              </a:rPr>
              <a:t>Let's examine at some of the Big Five factors (conscientiousness, neuroticism, openness, and extroversion) across cultures. </a:t>
            </a:r>
          </a:p>
          <a:p>
            <a:pPr lvl="1"/>
            <a:r>
              <a:rPr lang="en-US" b="0" i="0" dirty="0">
                <a:effectLst/>
                <a:highlight>
                  <a:srgbClr val="FFFFFF"/>
                </a:highlight>
              </a:rPr>
              <a:t>Asian cultures are more collectivist, and people in these cultures tend to be less extroverted. </a:t>
            </a:r>
          </a:p>
          <a:p>
            <a:pPr lvl="1"/>
            <a:r>
              <a:rPr lang="en-US" b="0" i="0" dirty="0">
                <a:effectLst/>
                <a:highlight>
                  <a:srgbClr val="FFFFFF"/>
                </a:highlight>
              </a:rPr>
              <a:t>People in Central and South American cultures tend to score higher on openness to experience.</a:t>
            </a:r>
          </a:p>
          <a:p>
            <a:pPr lvl="1"/>
            <a:r>
              <a:rPr lang="en-US" b="0" i="0" dirty="0">
                <a:effectLst/>
                <a:highlight>
                  <a:srgbClr val="FFFFFF"/>
                </a:highlight>
              </a:rPr>
              <a:t>Europeans score higher on neuroticism.</a:t>
            </a:r>
          </a:p>
          <a:p>
            <a:pPr lvl="1"/>
            <a:r>
              <a:rPr lang="en-US" b="0" i="0" dirty="0">
                <a:effectLst/>
                <a:highlight>
                  <a:srgbClr val="FFFFFF"/>
                </a:highlight>
              </a:rPr>
              <a:t>(Benet-Martinez &amp; Karakitapoglu-Aygun, 2003)</a:t>
            </a:r>
            <a:endParaRPr lang="en-US" dirty="0"/>
          </a:p>
        </p:txBody>
      </p:sp>
    </p:spTree>
    <p:extLst>
      <p:ext uri="{BB962C8B-B14F-4D97-AF65-F5344CB8AC3E}">
        <p14:creationId xmlns:p14="http://schemas.microsoft.com/office/powerpoint/2010/main" val="1369266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b="1"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19200"/>
            <a:ext cx="8229600" cy="4267200"/>
          </a:xfrm>
        </p:spPr>
        <p:txBody>
          <a:bodyPr/>
          <a:lstStyle/>
          <a:p>
            <a:pPr algn="l"/>
            <a:r>
              <a:rPr lang="en-US" sz="2400" b="0" i="0" dirty="0">
                <a:effectLst/>
                <a:latin typeface="Lato" panose="020F0502020204030203" pitchFamily="34" charset="0"/>
              </a:rPr>
              <a:t>Socialization is the process where a child slowly acquires a set of habits, attitudes, traits, and ways of behaving that allow them to operate in the groups they are a member of.</a:t>
            </a:r>
          </a:p>
          <a:p>
            <a:pPr algn="l"/>
            <a:endParaRPr lang="en-US" sz="2400" b="0" i="0" dirty="0">
              <a:effectLst/>
              <a:latin typeface="Lato" panose="020F0502020204030203" pitchFamily="34" charset="0"/>
            </a:endParaRPr>
          </a:p>
          <a:p>
            <a:pPr algn="l"/>
            <a:r>
              <a:rPr lang="en-US" sz="2400" b="0" i="0" dirty="0">
                <a:effectLst/>
                <a:latin typeface="Lato" panose="020F0502020204030203" pitchFamily="34" charset="0"/>
              </a:rPr>
              <a:t>In small groups, list different types of learned behaviors or beliefs that depend on where we are born or where we grow up. </a:t>
            </a:r>
          </a:p>
          <a:p>
            <a:pPr algn="l"/>
            <a:endParaRPr lang="en-US" sz="2400" dirty="0">
              <a:latin typeface="Lato" panose="020F0502020204030203" pitchFamily="34" charset="0"/>
            </a:endParaRPr>
          </a:p>
          <a:p>
            <a:pPr algn="l"/>
            <a:r>
              <a:rPr lang="en-US" sz="2400" b="0" i="0" dirty="0">
                <a:effectLst/>
                <a:latin typeface="Lato" panose="020F0502020204030203" pitchFamily="34" charset="0"/>
              </a:rPr>
              <a:t>How might that impact how others perceive a child's personality?</a:t>
            </a:r>
          </a:p>
          <a:p>
            <a:endParaRPr lang="en-US" dirty="0"/>
          </a:p>
        </p:txBody>
      </p:sp>
    </p:spTree>
    <p:extLst>
      <p:ext uri="{BB962C8B-B14F-4D97-AF65-F5344CB8AC3E}">
        <p14:creationId xmlns:p14="http://schemas.microsoft.com/office/powerpoint/2010/main" val="772430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Regional Differences In Personality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70000" lnSpcReduction="20000"/>
          </a:bodyPr>
          <a:lstStyle/>
          <a:p>
            <a:r>
              <a:rPr lang="en-US" dirty="0">
                <a:highlight>
                  <a:srgbClr val="FFFFFF"/>
                </a:highlight>
              </a:rPr>
              <a:t>There also seem to be regional personality differences within the United States. </a:t>
            </a:r>
          </a:p>
          <a:p>
            <a:r>
              <a:rPr lang="en-US" dirty="0">
                <a:highlight>
                  <a:srgbClr val="FFFFFF"/>
                </a:highlight>
              </a:rPr>
              <a:t>Researchers analyzed responses from over 1.5 million individuals in the United States and found that there are three distinct regional personality clusters: </a:t>
            </a:r>
          </a:p>
          <a:p>
            <a:pPr lvl="1"/>
            <a:r>
              <a:rPr lang="en-US" sz="3100" dirty="0">
                <a:highlight>
                  <a:srgbClr val="FFFFFF"/>
                </a:highlight>
              </a:rPr>
              <a:t>Cluster 1, which is in the Upper Midwest and Deep South, is dominated by people who fall into the "friendly and conventional" personality. </a:t>
            </a:r>
          </a:p>
          <a:p>
            <a:pPr lvl="1"/>
            <a:r>
              <a:rPr lang="en-US" sz="3100" dirty="0">
                <a:highlight>
                  <a:srgbClr val="FFFFFF"/>
                </a:highlight>
              </a:rPr>
              <a:t>Cluster 2, which includes the West, is dominated by people who are more relaxed, emotionally stable, calm, and creative.</a:t>
            </a:r>
          </a:p>
          <a:p>
            <a:pPr lvl="1"/>
            <a:r>
              <a:rPr lang="en-US" sz="3100" dirty="0">
                <a:highlight>
                  <a:srgbClr val="FFFFFF"/>
                </a:highlight>
              </a:rPr>
              <a:t>Cluster 3, which includes the Northeast, has more people who are stressed, irritable, and depressed. People who live in Clusters 2 and 3 are also generally more open (Rentfrow et al., 2013).</a:t>
            </a:r>
          </a:p>
        </p:txBody>
      </p:sp>
    </p:spTree>
    <p:extLst>
      <p:ext uri="{BB962C8B-B14F-4D97-AF65-F5344CB8AC3E}">
        <p14:creationId xmlns:p14="http://schemas.microsoft.com/office/powerpoint/2010/main" val="396529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11.8 Figure 3</a:t>
            </a:r>
            <a:endParaRPr lang="en-US" sz="3200" b="1" dirty="0">
              <a:solidFill>
                <a:schemeClr val="accent1"/>
              </a:solidFill>
            </a:endParaRPr>
          </a:p>
        </p:txBody>
      </p:sp>
      <p:sp>
        <p:nvSpPr>
          <p:cNvPr id="13315" name="Rectangle 3"/>
          <p:cNvSpPr>
            <a:spLocks noGrp="1"/>
          </p:cNvSpPr>
          <p:nvPr>
            <p:ph idx="1"/>
          </p:nvPr>
        </p:nvSpPr>
        <p:spPr>
          <a:xfrm>
            <a:off x="494044" y="5334000"/>
            <a:ext cx="8229600" cy="914400"/>
          </a:xfrm>
          <a:prstGeom prst="rect">
            <a:avLst/>
          </a:prstGeom>
        </p:spPr>
        <p:txBody>
          <a:bodyPr>
            <a:normAutofit fontScale="55000" lnSpcReduction="20000"/>
          </a:bodyPr>
          <a:lstStyle/>
          <a:p>
            <a:pPr marL="0" indent="0">
              <a:buNone/>
              <a:tabLst>
                <a:tab pos="461963" algn="l"/>
              </a:tabLst>
            </a:pPr>
            <a:r>
              <a:rPr lang="en-US" i="0" dirty="0"/>
              <a:t>Caption: Researchers found three distinct regional personality clusters in the United States. People tend to be friendly and conventional in the Upper Midwest and Deep South; relaxed, emotionally stable, and creative in the West; and stressed, irritable, and depressed in the Northeast (Rentfrow et al., 2013).</a:t>
            </a:r>
          </a:p>
        </p:txBody>
      </p:sp>
      <p:pic>
        <p:nvPicPr>
          <p:cNvPr id="2" name="Content Placeholder 6" descr="A map of the United States with the 3 cluster areas is shown.">
            <a:extLst>
              <a:ext uri="{FF2B5EF4-FFF2-40B4-BE49-F238E27FC236}">
                <a16:creationId xmlns:a16="http://schemas.microsoft.com/office/drawing/2014/main" id="{1F8618AA-9CE4-7AF5-7F18-58F1036146AE}"/>
              </a:ext>
            </a:extLst>
          </p:cNvPr>
          <p:cNvPicPr>
            <a:picLocks noChangeAspect="1"/>
          </p:cNvPicPr>
          <p:nvPr/>
        </p:nvPicPr>
        <p:blipFill>
          <a:blip r:embed="rId2"/>
          <a:stretch>
            <a:fillRect/>
          </a:stretch>
        </p:blipFill>
        <p:spPr>
          <a:xfrm>
            <a:off x="1371600" y="1320353"/>
            <a:ext cx="6738796" cy="3790573"/>
          </a:xfrm>
          <a:prstGeom prst="rect">
            <a:avLst/>
          </a:prstGeom>
          <a:noFill/>
        </p:spPr>
      </p:pic>
    </p:spTree>
    <p:extLst>
      <p:ext uri="{BB962C8B-B14F-4D97-AF65-F5344CB8AC3E}">
        <p14:creationId xmlns:p14="http://schemas.microsoft.com/office/powerpoint/2010/main" val="2197671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Origins Of Regional Differences</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10000"/>
          </a:bodyPr>
          <a:lstStyle/>
          <a:p>
            <a:r>
              <a:rPr lang="en-US" b="0" i="0" dirty="0">
                <a:effectLst/>
                <a:highlight>
                  <a:srgbClr val="FFFFFF"/>
                </a:highlight>
              </a:rPr>
              <a:t>One explanation for the regional differences is </a:t>
            </a:r>
            <a:r>
              <a:rPr lang="en-US" b="1" i="0" dirty="0">
                <a:effectLst/>
                <a:highlight>
                  <a:srgbClr val="FFFFFF"/>
                </a:highlight>
              </a:rPr>
              <a:t>selective migration</a:t>
            </a:r>
            <a:r>
              <a:rPr lang="en-US" b="0" i="0" dirty="0">
                <a:effectLst/>
                <a:highlight>
                  <a:srgbClr val="FFFFFF"/>
                </a:highlight>
              </a:rPr>
              <a:t> (Rentfrow et al., 2013; McCann, 2022). </a:t>
            </a:r>
          </a:p>
          <a:p>
            <a:r>
              <a:rPr lang="en-US" b="0" i="0" dirty="0">
                <a:effectLst/>
                <a:highlight>
                  <a:srgbClr val="FFFFFF"/>
                </a:highlight>
              </a:rPr>
              <a:t>Selective migration is the concept that people choose to move to places that are compatible with their personalities and needs. </a:t>
            </a:r>
          </a:p>
          <a:p>
            <a:pPr lvl="1"/>
            <a:r>
              <a:rPr lang="en-US" b="0" i="0" u="sng" dirty="0">
                <a:effectLst/>
                <a:highlight>
                  <a:srgbClr val="FFFFFF"/>
                </a:highlight>
              </a:rPr>
              <a:t>Example</a:t>
            </a:r>
            <a:r>
              <a:rPr lang="en-US" b="0" i="0" dirty="0">
                <a:effectLst/>
                <a:highlight>
                  <a:srgbClr val="FFFFFF"/>
                </a:highlight>
              </a:rPr>
              <a:t>: A person high on the agreeable scale would likely want to live near family and friends and would choose to settle or remain in such an area. </a:t>
            </a:r>
          </a:p>
          <a:p>
            <a:pPr lvl="1"/>
            <a:r>
              <a:rPr lang="en-US" b="0" i="0" dirty="0">
                <a:effectLst/>
                <a:highlight>
                  <a:srgbClr val="FFFFFF"/>
                </a:highlight>
              </a:rPr>
              <a:t>In contrast, someone high on openness would prefer to settle in a place that is recognized as diverse and innovative.</a:t>
            </a:r>
            <a:endParaRPr lang="en-US" dirty="0"/>
          </a:p>
        </p:txBody>
      </p:sp>
    </p:spTree>
    <p:extLst>
      <p:ext uri="{BB962C8B-B14F-4D97-AF65-F5344CB8AC3E}">
        <p14:creationId xmlns:p14="http://schemas.microsoft.com/office/powerpoint/2010/main" val="4226507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Individualistic Cultures</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b="0" i="0" dirty="0">
                <a:effectLst/>
                <a:highlight>
                  <a:srgbClr val="FFFFFF"/>
                </a:highlight>
              </a:rPr>
              <a:t>Individualist cultures and collectivist cultures place emphasis on different basic values. </a:t>
            </a:r>
          </a:p>
          <a:p>
            <a:pPr lvl="1"/>
            <a:r>
              <a:rPr lang="en-US" b="0" i="0" dirty="0">
                <a:effectLst/>
                <a:highlight>
                  <a:srgbClr val="FFFFFF"/>
                </a:highlight>
              </a:rPr>
              <a:t>People who live in individualist cultures tend to believe that independence, competition, and personal achievement are important. </a:t>
            </a:r>
          </a:p>
          <a:p>
            <a:pPr lvl="1"/>
            <a:r>
              <a:rPr lang="en-US" b="0" i="0" dirty="0">
                <a:effectLst/>
                <a:highlight>
                  <a:srgbClr val="FFFFFF"/>
                </a:highlight>
              </a:rPr>
              <a:t>Individuals in Western nations such as the United States, England, and Australia score high on individualism (Oyserman et al., 2002; Fan et al., 2021). </a:t>
            </a:r>
            <a:endParaRPr lang="en-US" dirty="0"/>
          </a:p>
        </p:txBody>
      </p:sp>
    </p:spTree>
    <p:extLst>
      <p:ext uri="{BB962C8B-B14F-4D97-AF65-F5344CB8AC3E}">
        <p14:creationId xmlns:p14="http://schemas.microsoft.com/office/powerpoint/2010/main" val="3376200707"/>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1568</TotalTime>
  <Words>1310</Words>
  <Application>Microsoft Office PowerPoint</Application>
  <PresentationFormat>On-screen Show (4:3)</PresentationFormat>
  <Paragraphs>78</Paragraphs>
  <Slides>16</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Calibri</vt:lpstr>
      <vt:lpstr>Aptos</vt:lpstr>
      <vt:lpstr>Century Gothic</vt:lpstr>
      <vt:lpstr>Lato</vt:lpstr>
      <vt:lpstr>Aptos Display</vt:lpstr>
      <vt:lpstr>Office Theme</vt:lpstr>
      <vt:lpstr>1_Office Theme</vt:lpstr>
      <vt:lpstr>Lesson 11.8</vt:lpstr>
      <vt:lpstr>Culture's Role In Shaping Personality</vt:lpstr>
      <vt:lpstr>Anthropology</vt:lpstr>
      <vt:lpstr>Western Culture Vs. Others</vt:lpstr>
      <vt:lpstr>Group Activity</vt:lpstr>
      <vt:lpstr>Regional Differences In Personality</vt:lpstr>
      <vt:lpstr>Lesson 11.8 Figure 3</vt:lpstr>
      <vt:lpstr>Origins Of Regional Differences</vt:lpstr>
      <vt:lpstr>Individualistic Cultures</vt:lpstr>
      <vt:lpstr>Collectivist Cultures</vt:lpstr>
      <vt:lpstr>Reflection Questions</vt:lpstr>
      <vt:lpstr>Studying Personality In A Cross-Cultural Context1</vt:lpstr>
      <vt:lpstr>Studying Personality In A Cross-Cultural Context2</vt:lpstr>
      <vt:lpstr>Studying Personality In A Cross-Cultural Context3</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11.8 Cultural Understandings of Personality</dc:title>
  <dc:creator>Hawkes Learning</dc:creator>
  <cp:keywords>Psychology</cp:keywords>
  <cp:lastModifiedBy>Talissa Nahass</cp:lastModifiedBy>
  <cp:revision>177</cp:revision>
  <dcterms:created xsi:type="dcterms:W3CDTF">2013-04-26T14:43:13Z</dcterms:created>
  <dcterms:modified xsi:type="dcterms:W3CDTF">2024-07-23T21:29:24Z</dcterms:modified>
  <cp:category>Psychology</cp:category>
</cp:coreProperties>
</file>