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4"/>
  </p:notesMasterIdLst>
  <p:handoutMasterIdLst>
    <p:handoutMasterId r:id="rId25"/>
  </p:handoutMasterIdLst>
  <p:sldIdLst>
    <p:sldId id="272" r:id="rId3"/>
    <p:sldId id="273" r:id="rId4"/>
    <p:sldId id="274" r:id="rId5"/>
    <p:sldId id="282" r:id="rId6"/>
    <p:sldId id="275" r:id="rId7"/>
    <p:sldId id="283" r:id="rId8"/>
    <p:sldId id="276" r:id="rId9"/>
    <p:sldId id="277" r:id="rId10"/>
    <p:sldId id="278" r:id="rId11"/>
    <p:sldId id="279" r:id="rId12"/>
    <p:sldId id="284" r:id="rId13"/>
    <p:sldId id="280" r:id="rId14"/>
    <p:sldId id="285" r:id="rId15"/>
    <p:sldId id="286" r:id="rId16"/>
    <p:sldId id="289" r:id="rId17"/>
    <p:sldId id="287" r:id="rId18"/>
    <p:sldId id="288" r:id="rId19"/>
    <p:sldId id="281" r:id="rId20"/>
    <p:sldId id="271" r:id="rId21"/>
    <p:sldId id="290" r:id="rId22"/>
    <p:sldId id="318" r:id="rId23"/>
  </p:sldIdLst>
  <p:sldSz cx="9144000" cy="6858000" type="screen4x3"/>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5BB14-78E8-429D-A86E-A0545D0AAA69}" v="71" dt="2024-06-09T18:28:56.04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54" d="100"/>
          <a:sy n="54" d="100"/>
        </p:scale>
        <p:origin x="109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Johnston" userId="40fa64254241efc6" providerId="LiveId" clId="{3435BB14-78E8-429D-A86E-A0545D0AAA69}"/>
    <pc:docChg chg="undo custSel addSld modSld sldOrd">
      <pc:chgData name="Mark Johnston" userId="40fa64254241efc6" providerId="LiveId" clId="{3435BB14-78E8-429D-A86E-A0545D0AAA69}" dt="2024-06-09T18:31:34.680" v="1585" actId="27636"/>
      <pc:docMkLst>
        <pc:docMk/>
      </pc:docMkLst>
      <pc:sldChg chg="modSp mod ord">
        <pc:chgData name="Mark Johnston" userId="40fa64254241efc6" providerId="LiveId" clId="{3435BB14-78E8-429D-A86E-A0545D0AAA69}" dt="2024-06-09T18:28:38.738" v="1515" actId="20577"/>
        <pc:sldMkLst>
          <pc:docMk/>
          <pc:sldMk cId="1933572423" sldId="271"/>
        </pc:sldMkLst>
        <pc:spChg chg="mod">
          <ac:chgData name="Mark Johnston" userId="40fa64254241efc6" providerId="LiveId" clId="{3435BB14-78E8-429D-A86E-A0545D0AAA69}" dt="2024-06-09T18:28:38.738" v="1515" actId="20577"/>
          <ac:spMkLst>
            <pc:docMk/>
            <pc:sldMk cId="1933572423" sldId="271"/>
            <ac:spMk id="3" creationId="{3C01AC4C-482E-02BD-BADA-C2D6C8D02BC9}"/>
          </ac:spMkLst>
        </pc:spChg>
      </pc:sldChg>
      <pc:sldChg chg="modSp mod">
        <pc:chgData name="Mark Johnston" userId="40fa64254241efc6" providerId="LiveId" clId="{3435BB14-78E8-429D-A86E-A0545D0AAA69}" dt="2024-06-09T17:40:59.590" v="26" actId="20577"/>
        <pc:sldMkLst>
          <pc:docMk/>
          <pc:sldMk cId="3886239831" sldId="272"/>
        </pc:sldMkLst>
        <pc:spChg chg="mod">
          <ac:chgData name="Mark Johnston" userId="40fa64254241efc6" providerId="LiveId" clId="{3435BB14-78E8-429D-A86E-A0545D0AAA69}" dt="2024-06-09T17:40:44.560" v="4" actId="20577"/>
          <ac:spMkLst>
            <pc:docMk/>
            <pc:sldMk cId="3886239831" sldId="272"/>
            <ac:spMk id="2" creationId="{4E7A1944-20A9-5EFC-CF5D-428D07B9FF1F}"/>
          </ac:spMkLst>
        </pc:spChg>
        <pc:spChg chg="mod">
          <ac:chgData name="Mark Johnston" userId="40fa64254241efc6" providerId="LiveId" clId="{3435BB14-78E8-429D-A86E-A0545D0AAA69}" dt="2024-06-09T17:40:59.590" v="26" actId="20577"/>
          <ac:spMkLst>
            <pc:docMk/>
            <pc:sldMk cId="3886239831" sldId="272"/>
            <ac:spMk id="3" creationId="{FF68ED90-5F09-E335-E8D2-4F2687C0EB59}"/>
          </ac:spMkLst>
        </pc:spChg>
      </pc:sldChg>
      <pc:sldChg chg="modSp mod">
        <pc:chgData name="Mark Johnston" userId="40fa64254241efc6" providerId="LiveId" clId="{3435BB14-78E8-429D-A86E-A0545D0AAA69}" dt="2024-06-09T17:42:49.171" v="104" actId="6549"/>
        <pc:sldMkLst>
          <pc:docMk/>
          <pc:sldMk cId="211473065" sldId="273"/>
        </pc:sldMkLst>
        <pc:spChg chg="mod">
          <ac:chgData name="Mark Johnston" userId="40fa64254241efc6" providerId="LiveId" clId="{3435BB14-78E8-429D-A86E-A0545D0AAA69}" dt="2024-06-09T17:42:36.373" v="101" actId="20577"/>
          <ac:spMkLst>
            <pc:docMk/>
            <pc:sldMk cId="211473065" sldId="273"/>
            <ac:spMk id="2" creationId="{18A33BDE-B1DE-9B51-1393-9AEE5689B40F}"/>
          </ac:spMkLst>
        </pc:spChg>
        <pc:spChg chg="mod">
          <ac:chgData name="Mark Johnston" userId="40fa64254241efc6" providerId="LiveId" clId="{3435BB14-78E8-429D-A86E-A0545D0AAA69}" dt="2024-06-09T17:42:49.171" v="104" actId="6549"/>
          <ac:spMkLst>
            <pc:docMk/>
            <pc:sldMk cId="211473065" sldId="273"/>
            <ac:spMk id="3" creationId="{2DB405A1-1826-9335-EF31-DDDC51BD6B9A}"/>
          </ac:spMkLst>
        </pc:spChg>
      </pc:sldChg>
      <pc:sldChg chg="modSp add mod">
        <pc:chgData name="Mark Johnston" userId="40fa64254241efc6" providerId="LiveId" clId="{3435BB14-78E8-429D-A86E-A0545D0AAA69}" dt="2024-06-09T17:44:04.663" v="164" actId="20577"/>
        <pc:sldMkLst>
          <pc:docMk/>
          <pc:sldMk cId="1287990365" sldId="274"/>
        </pc:sldMkLst>
        <pc:spChg chg="mod">
          <ac:chgData name="Mark Johnston" userId="40fa64254241efc6" providerId="LiveId" clId="{3435BB14-78E8-429D-A86E-A0545D0AAA69}" dt="2024-06-09T17:43:34.679" v="129" actId="20577"/>
          <ac:spMkLst>
            <pc:docMk/>
            <pc:sldMk cId="1287990365" sldId="274"/>
            <ac:spMk id="2" creationId="{18A33BDE-B1DE-9B51-1393-9AEE5689B40F}"/>
          </ac:spMkLst>
        </pc:spChg>
        <pc:spChg chg="mod">
          <ac:chgData name="Mark Johnston" userId="40fa64254241efc6" providerId="LiveId" clId="{3435BB14-78E8-429D-A86E-A0545D0AAA69}" dt="2024-06-09T17:44:04.663" v="164" actId="20577"/>
          <ac:spMkLst>
            <pc:docMk/>
            <pc:sldMk cId="1287990365" sldId="274"/>
            <ac:spMk id="3" creationId="{2DB405A1-1826-9335-EF31-DDDC51BD6B9A}"/>
          </ac:spMkLst>
        </pc:spChg>
      </pc:sldChg>
      <pc:sldChg chg="addSp delSp modSp add mod">
        <pc:chgData name="Mark Johnston" userId="40fa64254241efc6" providerId="LiveId" clId="{3435BB14-78E8-429D-A86E-A0545D0AAA69}" dt="2024-06-09T17:58:17.947" v="581" actId="2711"/>
        <pc:sldMkLst>
          <pc:docMk/>
          <pc:sldMk cId="3318313022" sldId="275"/>
        </pc:sldMkLst>
        <pc:spChg chg="mod">
          <ac:chgData name="Mark Johnston" userId="40fa64254241efc6" providerId="LiveId" clId="{3435BB14-78E8-429D-A86E-A0545D0AAA69}" dt="2024-06-09T17:51:00.424" v="387" actId="207"/>
          <ac:spMkLst>
            <pc:docMk/>
            <pc:sldMk cId="3318313022" sldId="275"/>
            <ac:spMk id="2" creationId="{18A33BDE-B1DE-9B51-1393-9AEE5689B40F}"/>
          </ac:spMkLst>
        </pc:spChg>
        <pc:spChg chg="add del mod">
          <ac:chgData name="Mark Johnston" userId="40fa64254241efc6" providerId="LiveId" clId="{3435BB14-78E8-429D-A86E-A0545D0AAA69}" dt="2024-06-09T17:58:17.947" v="581" actId="2711"/>
          <ac:spMkLst>
            <pc:docMk/>
            <pc:sldMk cId="3318313022" sldId="275"/>
            <ac:spMk id="3" creationId="{2DB405A1-1826-9335-EF31-DDDC51BD6B9A}"/>
          </ac:spMkLst>
        </pc:spChg>
        <pc:spChg chg="add mod">
          <ac:chgData name="Mark Johnston" userId="40fa64254241efc6" providerId="LiveId" clId="{3435BB14-78E8-429D-A86E-A0545D0AAA69}" dt="2024-06-09T17:45:03.590" v="197"/>
          <ac:spMkLst>
            <pc:docMk/>
            <pc:sldMk cId="3318313022" sldId="275"/>
            <ac:spMk id="4" creationId="{7A066A73-6A09-E7E8-F574-4B6BC8DA4D12}"/>
          </ac:spMkLst>
        </pc:spChg>
        <pc:spChg chg="add mod">
          <ac:chgData name="Mark Johnston" userId="40fa64254241efc6" providerId="LiveId" clId="{3435BB14-78E8-429D-A86E-A0545D0AAA69}" dt="2024-06-09T17:45:24.705" v="199"/>
          <ac:spMkLst>
            <pc:docMk/>
            <pc:sldMk cId="3318313022" sldId="275"/>
            <ac:spMk id="5" creationId="{61873C7F-A592-8C25-4D75-A234167A0991}"/>
          </ac:spMkLst>
        </pc:spChg>
        <pc:spChg chg="add mod">
          <ac:chgData name="Mark Johnston" userId="40fa64254241efc6" providerId="LiveId" clId="{3435BB14-78E8-429D-A86E-A0545D0AAA69}" dt="2024-06-09T17:45:43.949" v="201"/>
          <ac:spMkLst>
            <pc:docMk/>
            <pc:sldMk cId="3318313022" sldId="275"/>
            <ac:spMk id="6" creationId="{05E09C36-29CE-2B7E-B07A-CC41F8F1C277}"/>
          </ac:spMkLst>
        </pc:spChg>
        <pc:spChg chg="add">
          <ac:chgData name="Mark Johnston" userId="40fa64254241efc6" providerId="LiveId" clId="{3435BB14-78E8-429D-A86E-A0545D0AAA69}" dt="2024-06-09T17:46:13.788" v="204"/>
          <ac:spMkLst>
            <pc:docMk/>
            <pc:sldMk cId="3318313022" sldId="275"/>
            <ac:spMk id="7" creationId="{9126B121-5466-857D-A71A-3C700207E5D9}"/>
          </ac:spMkLst>
        </pc:spChg>
        <pc:spChg chg="add">
          <ac:chgData name="Mark Johnston" userId="40fa64254241efc6" providerId="LiveId" clId="{3435BB14-78E8-429D-A86E-A0545D0AAA69}" dt="2024-06-09T17:47:30.569" v="260"/>
          <ac:spMkLst>
            <pc:docMk/>
            <pc:sldMk cId="3318313022" sldId="275"/>
            <ac:spMk id="8" creationId="{07179CEB-2849-C9DF-E0BA-D3C5537A35DF}"/>
          </ac:spMkLst>
        </pc:spChg>
        <pc:spChg chg="add">
          <ac:chgData name="Mark Johnston" userId="40fa64254241efc6" providerId="LiveId" clId="{3435BB14-78E8-429D-A86E-A0545D0AAA69}" dt="2024-06-09T17:47:46.054" v="261"/>
          <ac:spMkLst>
            <pc:docMk/>
            <pc:sldMk cId="3318313022" sldId="275"/>
            <ac:spMk id="9" creationId="{73DE87AC-407F-7992-F443-C4A5122551CD}"/>
          </ac:spMkLst>
        </pc:spChg>
        <pc:spChg chg="add">
          <ac:chgData name="Mark Johnston" userId="40fa64254241efc6" providerId="LiveId" clId="{3435BB14-78E8-429D-A86E-A0545D0AAA69}" dt="2024-06-09T17:48:01.648" v="262"/>
          <ac:spMkLst>
            <pc:docMk/>
            <pc:sldMk cId="3318313022" sldId="275"/>
            <ac:spMk id="10" creationId="{94146225-12D7-5F06-9DBA-9B8F7CE71647}"/>
          </ac:spMkLst>
        </pc:spChg>
      </pc:sldChg>
      <pc:sldChg chg="addSp delSp modSp add mod">
        <pc:chgData name="Mark Johnston" userId="40fa64254241efc6" providerId="LiveId" clId="{3435BB14-78E8-429D-A86E-A0545D0AAA69}" dt="2024-06-09T17:56:11.067" v="501" actId="207"/>
        <pc:sldMkLst>
          <pc:docMk/>
          <pc:sldMk cId="4131395698" sldId="276"/>
        </pc:sldMkLst>
        <pc:spChg chg="mod">
          <ac:chgData name="Mark Johnston" userId="40fa64254241efc6" providerId="LiveId" clId="{3435BB14-78E8-429D-A86E-A0545D0AAA69}" dt="2024-06-09T17:53:09.517" v="453" actId="20577"/>
          <ac:spMkLst>
            <pc:docMk/>
            <pc:sldMk cId="4131395698" sldId="276"/>
            <ac:spMk id="2" creationId="{18A33BDE-B1DE-9B51-1393-9AEE5689B40F}"/>
          </ac:spMkLst>
        </pc:spChg>
        <pc:spChg chg="add del mod">
          <ac:chgData name="Mark Johnston" userId="40fa64254241efc6" providerId="LiveId" clId="{3435BB14-78E8-429D-A86E-A0545D0AAA69}" dt="2024-06-09T17:56:11.067" v="501" actId="207"/>
          <ac:spMkLst>
            <pc:docMk/>
            <pc:sldMk cId="4131395698" sldId="276"/>
            <ac:spMk id="3" creationId="{2DB405A1-1826-9335-EF31-DDDC51BD6B9A}"/>
          </ac:spMkLst>
        </pc:spChg>
        <pc:spChg chg="add mod">
          <ac:chgData name="Mark Johnston" userId="40fa64254241efc6" providerId="LiveId" clId="{3435BB14-78E8-429D-A86E-A0545D0AAA69}" dt="2024-06-09T17:52:39.389" v="441"/>
          <ac:spMkLst>
            <pc:docMk/>
            <pc:sldMk cId="4131395698" sldId="276"/>
            <ac:spMk id="4" creationId="{C6A9819A-C76A-9224-A40A-40B2D85A2FD8}"/>
          </ac:spMkLst>
        </pc:spChg>
        <pc:spChg chg="add">
          <ac:chgData name="Mark Johnston" userId="40fa64254241efc6" providerId="LiveId" clId="{3435BB14-78E8-429D-A86E-A0545D0AAA69}" dt="2024-06-09T17:53:31.343" v="459"/>
          <ac:spMkLst>
            <pc:docMk/>
            <pc:sldMk cId="4131395698" sldId="276"/>
            <ac:spMk id="5" creationId="{B06BD175-9106-6FF5-2C3C-E8042BA15BBA}"/>
          </ac:spMkLst>
        </pc:spChg>
        <pc:spChg chg="add">
          <ac:chgData name="Mark Johnston" userId="40fa64254241efc6" providerId="LiveId" clId="{3435BB14-78E8-429D-A86E-A0545D0AAA69}" dt="2024-06-09T17:53:56.412" v="462"/>
          <ac:spMkLst>
            <pc:docMk/>
            <pc:sldMk cId="4131395698" sldId="276"/>
            <ac:spMk id="6" creationId="{F9D00C16-1C08-5365-F32B-BFC31A144BA6}"/>
          </ac:spMkLst>
        </pc:spChg>
        <pc:spChg chg="add">
          <ac:chgData name="Mark Johnston" userId="40fa64254241efc6" providerId="LiveId" clId="{3435BB14-78E8-429D-A86E-A0545D0AAA69}" dt="2024-06-09T17:54:12.852" v="466"/>
          <ac:spMkLst>
            <pc:docMk/>
            <pc:sldMk cId="4131395698" sldId="276"/>
            <ac:spMk id="7" creationId="{B04CA7EC-2A5A-C89B-FF68-CC0A8A38C934}"/>
          </ac:spMkLst>
        </pc:spChg>
        <pc:spChg chg="add">
          <ac:chgData name="Mark Johnston" userId="40fa64254241efc6" providerId="LiveId" clId="{3435BB14-78E8-429D-A86E-A0545D0AAA69}" dt="2024-06-09T17:55:00.882" v="487"/>
          <ac:spMkLst>
            <pc:docMk/>
            <pc:sldMk cId="4131395698" sldId="276"/>
            <ac:spMk id="8" creationId="{81EC263A-106E-1EE3-514D-E8EF2DABEE38}"/>
          </ac:spMkLst>
        </pc:spChg>
      </pc:sldChg>
      <pc:sldChg chg="modSp add mod">
        <pc:chgData name="Mark Johnston" userId="40fa64254241efc6" providerId="LiveId" clId="{3435BB14-78E8-429D-A86E-A0545D0AAA69}" dt="2024-06-09T17:57:39.759" v="577" actId="27636"/>
        <pc:sldMkLst>
          <pc:docMk/>
          <pc:sldMk cId="3184642232" sldId="277"/>
        </pc:sldMkLst>
        <pc:spChg chg="mod">
          <ac:chgData name="Mark Johnston" userId="40fa64254241efc6" providerId="LiveId" clId="{3435BB14-78E8-429D-A86E-A0545D0AAA69}" dt="2024-06-09T17:57:03.741" v="537" actId="20577"/>
          <ac:spMkLst>
            <pc:docMk/>
            <pc:sldMk cId="3184642232" sldId="277"/>
            <ac:spMk id="2" creationId="{18A33BDE-B1DE-9B51-1393-9AEE5689B40F}"/>
          </ac:spMkLst>
        </pc:spChg>
        <pc:spChg chg="mod">
          <ac:chgData name="Mark Johnston" userId="40fa64254241efc6" providerId="LiveId" clId="{3435BB14-78E8-429D-A86E-A0545D0AAA69}" dt="2024-06-09T17:57:39.759" v="577" actId="27636"/>
          <ac:spMkLst>
            <pc:docMk/>
            <pc:sldMk cId="3184642232" sldId="277"/>
            <ac:spMk id="3" creationId="{2DB405A1-1826-9335-EF31-DDDC51BD6B9A}"/>
          </ac:spMkLst>
        </pc:spChg>
      </pc:sldChg>
      <pc:sldChg chg="modSp add mod">
        <pc:chgData name="Mark Johnston" userId="40fa64254241efc6" providerId="LiveId" clId="{3435BB14-78E8-429D-A86E-A0545D0AAA69}" dt="2024-06-09T18:03:35.821" v="671" actId="27636"/>
        <pc:sldMkLst>
          <pc:docMk/>
          <pc:sldMk cId="2856431633" sldId="278"/>
        </pc:sldMkLst>
        <pc:spChg chg="mod">
          <ac:chgData name="Mark Johnston" userId="40fa64254241efc6" providerId="LiveId" clId="{3435BB14-78E8-429D-A86E-A0545D0AAA69}" dt="2024-06-09T17:58:46.030" v="599" actId="20577"/>
          <ac:spMkLst>
            <pc:docMk/>
            <pc:sldMk cId="2856431633" sldId="278"/>
            <ac:spMk id="2" creationId="{18A33BDE-B1DE-9B51-1393-9AEE5689B40F}"/>
          </ac:spMkLst>
        </pc:spChg>
        <pc:spChg chg="mod">
          <ac:chgData name="Mark Johnston" userId="40fa64254241efc6" providerId="LiveId" clId="{3435BB14-78E8-429D-A86E-A0545D0AAA69}" dt="2024-06-09T18:03:35.821" v="671" actId="27636"/>
          <ac:spMkLst>
            <pc:docMk/>
            <pc:sldMk cId="2856431633" sldId="278"/>
            <ac:spMk id="3" creationId="{2DB405A1-1826-9335-EF31-DDDC51BD6B9A}"/>
          </ac:spMkLst>
        </pc:spChg>
      </pc:sldChg>
      <pc:sldChg chg="addSp delSp modSp add mod">
        <pc:chgData name="Mark Johnston" userId="40fa64254241efc6" providerId="LiveId" clId="{3435BB14-78E8-429D-A86E-A0545D0AAA69}" dt="2024-06-09T18:09:01.549" v="903" actId="20577"/>
        <pc:sldMkLst>
          <pc:docMk/>
          <pc:sldMk cId="2204449088" sldId="279"/>
        </pc:sldMkLst>
        <pc:spChg chg="mod">
          <ac:chgData name="Mark Johnston" userId="40fa64254241efc6" providerId="LiveId" clId="{3435BB14-78E8-429D-A86E-A0545D0AAA69}" dt="2024-06-09T18:04:38.295" v="719" actId="20577"/>
          <ac:spMkLst>
            <pc:docMk/>
            <pc:sldMk cId="2204449088" sldId="279"/>
            <ac:spMk id="2" creationId="{18A33BDE-B1DE-9B51-1393-9AEE5689B40F}"/>
          </ac:spMkLst>
        </pc:spChg>
        <pc:spChg chg="add del mod">
          <ac:chgData name="Mark Johnston" userId="40fa64254241efc6" providerId="LiveId" clId="{3435BB14-78E8-429D-A86E-A0545D0AAA69}" dt="2024-06-09T18:09:01.549" v="903" actId="20577"/>
          <ac:spMkLst>
            <pc:docMk/>
            <pc:sldMk cId="2204449088" sldId="279"/>
            <ac:spMk id="3" creationId="{2DB405A1-1826-9335-EF31-DDDC51BD6B9A}"/>
          </ac:spMkLst>
        </pc:spChg>
        <pc:spChg chg="add mod">
          <ac:chgData name="Mark Johnston" userId="40fa64254241efc6" providerId="LiveId" clId="{3435BB14-78E8-429D-A86E-A0545D0AAA69}" dt="2024-06-09T18:04:48.717" v="749"/>
          <ac:spMkLst>
            <pc:docMk/>
            <pc:sldMk cId="2204449088" sldId="279"/>
            <ac:spMk id="4" creationId="{4194441F-B18C-2789-80A4-232369D19DB1}"/>
          </ac:spMkLst>
        </pc:spChg>
        <pc:spChg chg="add">
          <ac:chgData name="Mark Johnston" userId="40fa64254241efc6" providerId="LiveId" clId="{3435BB14-78E8-429D-A86E-A0545D0AAA69}" dt="2024-06-09T18:05:18.262" v="752"/>
          <ac:spMkLst>
            <pc:docMk/>
            <pc:sldMk cId="2204449088" sldId="279"/>
            <ac:spMk id="5" creationId="{483C14FF-841C-3AE3-134A-5E088250BE47}"/>
          </ac:spMkLst>
        </pc:spChg>
        <pc:spChg chg="add">
          <ac:chgData name="Mark Johnston" userId="40fa64254241efc6" providerId="LiveId" clId="{3435BB14-78E8-429D-A86E-A0545D0AAA69}" dt="2024-06-09T18:06:16.099" v="774"/>
          <ac:spMkLst>
            <pc:docMk/>
            <pc:sldMk cId="2204449088" sldId="279"/>
            <ac:spMk id="6" creationId="{B79FE788-9C5B-6E91-882F-FDFAE977F054}"/>
          </ac:spMkLst>
        </pc:spChg>
        <pc:spChg chg="add">
          <ac:chgData name="Mark Johnston" userId="40fa64254241efc6" providerId="LiveId" clId="{3435BB14-78E8-429D-A86E-A0545D0AAA69}" dt="2024-06-09T18:06:43.282" v="805"/>
          <ac:spMkLst>
            <pc:docMk/>
            <pc:sldMk cId="2204449088" sldId="279"/>
            <ac:spMk id="7" creationId="{6AB86DB3-D165-4F37-528D-2BF13E49C001}"/>
          </ac:spMkLst>
        </pc:spChg>
      </pc:sldChg>
      <pc:sldChg chg="modSp add mod">
        <pc:chgData name="Mark Johnston" userId="40fa64254241efc6" providerId="LiveId" clId="{3435BB14-78E8-429D-A86E-A0545D0AAA69}" dt="2024-06-09T18:11:00.928" v="955" actId="20577"/>
        <pc:sldMkLst>
          <pc:docMk/>
          <pc:sldMk cId="1314749421" sldId="280"/>
        </pc:sldMkLst>
        <pc:spChg chg="mod">
          <ac:chgData name="Mark Johnston" userId="40fa64254241efc6" providerId="LiveId" clId="{3435BB14-78E8-429D-A86E-A0545D0AAA69}" dt="2024-06-09T18:10:04.847" v="914" actId="2711"/>
          <ac:spMkLst>
            <pc:docMk/>
            <pc:sldMk cId="1314749421" sldId="280"/>
            <ac:spMk id="2" creationId="{18A33BDE-B1DE-9B51-1393-9AEE5689B40F}"/>
          </ac:spMkLst>
        </pc:spChg>
        <pc:spChg chg="mod">
          <ac:chgData name="Mark Johnston" userId="40fa64254241efc6" providerId="LiveId" clId="{3435BB14-78E8-429D-A86E-A0545D0AAA69}" dt="2024-06-09T18:11:00.928" v="955" actId="20577"/>
          <ac:spMkLst>
            <pc:docMk/>
            <pc:sldMk cId="1314749421" sldId="280"/>
            <ac:spMk id="3" creationId="{2DB405A1-1826-9335-EF31-DDDC51BD6B9A}"/>
          </ac:spMkLst>
        </pc:spChg>
      </pc:sldChg>
      <pc:sldChg chg="addSp delSp modSp add mod">
        <pc:chgData name="Mark Johnston" userId="40fa64254241efc6" providerId="LiveId" clId="{3435BB14-78E8-429D-A86E-A0545D0AAA69}" dt="2024-06-09T18:26:37.282" v="1409" actId="15"/>
        <pc:sldMkLst>
          <pc:docMk/>
          <pc:sldMk cId="2340373883" sldId="281"/>
        </pc:sldMkLst>
        <pc:spChg chg="mod">
          <ac:chgData name="Mark Johnston" userId="40fa64254241efc6" providerId="LiveId" clId="{3435BB14-78E8-429D-A86E-A0545D0AAA69}" dt="2024-06-09T18:25:17.621" v="1365" actId="404"/>
          <ac:spMkLst>
            <pc:docMk/>
            <pc:sldMk cId="2340373883" sldId="281"/>
            <ac:spMk id="2" creationId="{18A33BDE-B1DE-9B51-1393-9AEE5689B40F}"/>
          </ac:spMkLst>
        </pc:spChg>
        <pc:spChg chg="add del mod">
          <ac:chgData name="Mark Johnston" userId="40fa64254241efc6" providerId="LiveId" clId="{3435BB14-78E8-429D-A86E-A0545D0AAA69}" dt="2024-06-09T18:26:37.282" v="1409" actId="15"/>
          <ac:spMkLst>
            <pc:docMk/>
            <pc:sldMk cId="2340373883" sldId="281"/>
            <ac:spMk id="3" creationId="{2DB405A1-1826-9335-EF31-DDDC51BD6B9A}"/>
          </ac:spMkLst>
        </pc:spChg>
        <pc:spChg chg="add mod">
          <ac:chgData name="Mark Johnston" userId="40fa64254241efc6" providerId="LiveId" clId="{3435BB14-78E8-429D-A86E-A0545D0AAA69}" dt="2024-06-09T18:25:42.085" v="1395"/>
          <ac:spMkLst>
            <pc:docMk/>
            <pc:sldMk cId="2340373883" sldId="281"/>
            <ac:spMk id="4" creationId="{DDBCFC62-17F7-AFE3-9348-357DA937C354}"/>
          </ac:spMkLst>
        </pc:spChg>
      </pc:sldChg>
      <pc:sldChg chg="modSp add mod">
        <pc:chgData name="Mark Johnston" userId="40fa64254241efc6" providerId="LiveId" clId="{3435BB14-78E8-429D-A86E-A0545D0AAA69}" dt="2024-06-09T17:44:22.671" v="167" actId="20577"/>
        <pc:sldMkLst>
          <pc:docMk/>
          <pc:sldMk cId="3455813683" sldId="282"/>
        </pc:sldMkLst>
        <pc:spChg chg="mod">
          <ac:chgData name="Mark Johnston" userId="40fa64254241efc6" providerId="LiveId" clId="{3435BB14-78E8-429D-A86E-A0545D0AAA69}" dt="2024-06-09T17:44:22.671" v="167" actId="20577"/>
          <ac:spMkLst>
            <pc:docMk/>
            <pc:sldMk cId="3455813683" sldId="282"/>
            <ac:spMk id="13314" creationId="{00000000-0000-0000-0000-000000000000}"/>
          </ac:spMkLst>
        </pc:spChg>
      </pc:sldChg>
      <pc:sldChg chg="modSp add mod">
        <pc:chgData name="Mark Johnston" userId="40fa64254241efc6" providerId="LiveId" clId="{3435BB14-78E8-429D-A86E-A0545D0AAA69}" dt="2024-06-09T17:58:04.877" v="580" actId="20577"/>
        <pc:sldMkLst>
          <pc:docMk/>
          <pc:sldMk cId="2194722609" sldId="283"/>
        </pc:sldMkLst>
        <pc:spChg chg="mod">
          <ac:chgData name="Mark Johnston" userId="40fa64254241efc6" providerId="LiveId" clId="{3435BB14-78E8-429D-A86E-A0545D0AAA69}" dt="2024-06-09T17:58:04.877" v="580" actId="20577"/>
          <ac:spMkLst>
            <pc:docMk/>
            <pc:sldMk cId="2194722609" sldId="283"/>
            <ac:spMk id="13314" creationId="{00000000-0000-0000-0000-000000000000}"/>
          </ac:spMkLst>
        </pc:spChg>
      </pc:sldChg>
      <pc:sldChg chg="modSp add mod ord">
        <pc:chgData name="Mark Johnston" userId="40fa64254241efc6" providerId="LiveId" clId="{3435BB14-78E8-429D-A86E-A0545D0AAA69}" dt="2024-06-09T18:09:21.409" v="907" actId="20577"/>
        <pc:sldMkLst>
          <pc:docMk/>
          <pc:sldMk cId="835238393" sldId="284"/>
        </pc:sldMkLst>
        <pc:spChg chg="mod">
          <ac:chgData name="Mark Johnston" userId="40fa64254241efc6" providerId="LiveId" clId="{3435BB14-78E8-429D-A86E-A0545D0AAA69}" dt="2024-06-09T18:09:21.409" v="907" actId="20577"/>
          <ac:spMkLst>
            <pc:docMk/>
            <pc:sldMk cId="835238393" sldId="284"/>
            <ac:spMk id="13314" creationId="{00000000-0000-0000-0000-000000000000}"/>
          </ac:spMkLst>
        </pc:spChg>
      </pc:sldChg>
      <pc:sldChg chg="addSp delSp modSp add mod">
        <pc:chgData name="Mark Johnston" userId="40fa64254241efc6" providerId="LiveId" clId="{3435BB14-78E8-429D-A86E-A0545D0AAA69}" dt="2024-06-09T18:15:26.945" v="1040" actId="20577"/>
        <pc:sldMkLst>
          <pc:docMk/>
          <pc:sldMk cId="3979238423" sldId="285"/>
        </pc:sldMkLst>
        <pc:spChg chg="mod">
          <ac:chgData name="Mark Johnston" userId="40fa64254241efc6" providerId="LiveId" clId="{3435BB14-78E8-429D-A86E-A0545D0AAA69}" dt="2024-06-09T18:11:59.349" v="967" actId="207"/>
          <ac:spMkLst>
            <pc:docMk/>
            <pc:sldMk cId="3979238423" sldId="285"/>
            <ac:spMk id="2" creationId="{18A33BDE-B1DE-9B51-1393-9AEE5689B40F}"/>
          </ac:spMkLst>
        </pc:spChg>
        <pc:spChg chg="add del mod">
          <ac:chgData name="Mark Johnston" userId="40fa64254241efc6" providerId="LiveId" clId="{3435BB14-78E8-429D-A86E-A0545D0AAA69}" dt="2024-06-09T18:15:26.945" v="1040" actId="20577"/>
          <ac:spMkLst>
            <pc:docMk/>
            <pc:sldMk cId="3979238423" sldId="285"/>
            <ac:spMk id="3" creationId="{2DB405A1-1826-9335-EF31-DDDC51BD6B9A}"/>
          </ac:spMkLst>
        </pc:spChg>
        <pc:spChg chg="add">
          <ac:chgData name="Mark Johnston" userId="40fa64254241efc6" providerId="LiveId" clId="{3435BB14-78E8-429D-A86E-A0545D0AAA69}" dt="2024-06-09T18:11:26.780" v="956"/>
          <ac:spMkLst>
            <pc:docMk/>
            <pc:sldMk cId="3979238423" sldId="285"/>
            <ac:spMk id="4" creationId="{3E0AFB88-2609-F4FA-C221-0BB09BA0DA82}"/>
          </ac:spMkLst>
        </pc:spChg>
        <pc:spChg chg="add mod">
          <ac:chgData name="Mark Johnston" userId="40fa64254241efc6" providerId="LiveId" clId="{3435BB14-78E8-429D-A86E-A0545D0AAA69}" dt="2024-06-09T18:12:19.203" v="997"/>
          <ac:spMkLst>
            <pc:docMk/>
            <pc:sldMk cId="3979238423" sldId="285"/>
            <ac:spMk id="5" creationId="{10F7DCC4-7E41-0269-ABCF-D93E47D31C38}"/>
          </ac:spMkLst>
        </pc:spChg>
        <pc:spChg chg="add mod">
          <ac:chgData name="Mark Johnston" userId="40fa64254241efc6" providerId="LiveId" clId="{3435BB14-78E8-429D-A86E-A0545D0AAA69}" dt="2024-06-09T18:12:33.939" v="999"/>
          <ac:spMkLst>
            <pc:docMk/>
            <pc:sldMk cId="3979238423" sldId="285"/>
            <ac:spMk id="6" creationId="{0B54474D-D56E-BE37-D517-B551B100863A}"/>
          </ac:spMkLst>
        </pc:spChg>
        <pc:spChg chg="add mod">
          <ac:chgData name="Mark Johnston" userId="40fa64254241efc6" providerId="LiveId" clId="{3435BB14-78E8-429D-A86E-A0545D0AAA69}" dt="2024-06-09T18:12:47.610" v="1001"/>
          <ac:spMkLst>
            <pc:docMk/>
            <pc:sldMk cId="3979238423" sldId="285"/>
            <ac:spMk id="7" creationId="{1B59EDBF-086B-13C8-E66D-54F180BC950B}"/>
          </ac:spMkLst>
        </pc:spChg>
        <pc:spChg chg="add">
          <ac:chgData name="Mark Johnston" userId="40fa64254241efc6" providerId="LiveId" clId="{3435BB14-78E8-429D-A86E-A0545D0AAA69}" dt="2024-06-09T18:13:11.900" v="1004"/>
          <ac:spMkLst>
            <pc:docMk/>
            <pc:sldMk cId="3979238423" sldId="285"/>
            <ac:spMk id="8" creationId="{067CC194-2635-E345-761A-277F2A4A583C}"/>
          </ac:spMkLst>
        </pc:spChg>
        <pc:spChg chg="add">
          <ac:chgData name="Mark Johnston" userId="40fa64254241efc6" providerId="LiveId" clId="{3435BB14-78E8-429D-A86E-A0545D0AAA69}" dt="2024-06-09T18:13:55.128" v="1011"/>
          <ac:spMkLst>
            <pc:docMk/>
            <pc:sldMk cId="3979238423" sldId="285"/>
            <ac:spMk id="9" creationId="{47406CD7-A6FD-78E0-BF45-8890135B6E75}"/>
          </ac:spMkLst>
        </pc:spChg>
      </pc:sldChg>
      <pc:sldChg chg="addSp delSp modSp add mod">
        <pc:chgData name="Mark Johnston" userId="40fa64254241efc6" providerId="LiveId" clId="{3435BB14-78E8-429D-A86E-A0545D0AAA69}" dt="2024-06-09T18:18:17.056" v="1188" actId="20577"/>
        <pc:sldMkLst>
          <pc:docMk/>
          <pc:sldMk cId="4117740165" sldId="286"/>
        </pc:sldMkLst>
        <pc:spChg chg="mod">
          <ac:chgData name="Mark Johnston" userId="40fa64254241efc6" providerId="LiveId" clId="{3435BB14-78E8-429D-A86E-A0545D0AAA69}" dt="2024-06-09T18:16:11.980" v="1050" actId="207"/>
          <ac:spMkLst>
            <pc:docMk/>
            <pc:sldMk cId="4117740165" sldId="286"/>
            <ac:spMk id="2" creationId="{18A33BDE-B1DE-9B51-1393-9AEE5689B40F}"/>
          </ac:spMkLst>
        </pc:spChg>
        <pc:spChg chg="add del mod">
          <ac:chgData name="Mark Johnston" userId="40fa64254241efc6" providerId="LiveId" clId="{3435BB14-78E8-429D-A86E-A0545D0AAA69}" dt="2024-06-09T18:18:17.056" v="1188" actId="20577"/>
          <ac:spMkLst>
            <pc:docMk/>
            <pc:sldMk cId="4117740165" sldId="286"/>
            <ac:spMk id="3" creationId="{2DB405A1-1826-9335-EF31-DDDC51BD6B9A}"/>
          </ac:spMkLst>
        </pc:spChg>
        <pc:spChg chg="add mod">
          <ac:chgData name="Mark Johnston" userId="40fa64254241efc6" providerId="LiveId" clId="{3435BB14-78E8-429D-A86E-A0545D0AAA69}" dt="2024-06-09T18:16:34.707" v="1080"/>
          <ac:spMkLst>
            <pc:docMk/>
            <pc:sldMk cId="4117740165" sldId="286"/>
            <ac:spMk id="4" creationId="{A0B5AE33-523A-6B59-4605-4D17262CF2ED}"/>
          </ac:spMkLst>
        </pc:spChg>
      </pc:sldChg>
      <pc:sldChg chg="addSp delSp modSp add mod">
        <pc:chgData name="Mark Johnston" userId="40fa64254241efc6" providerId="LiveId" clId="{3435BB14-78E8-429D-A86E-A0545D0AAA69}" dt="2024-06-09T18:20:41.664" v="1264" actId="15"/>
        <pc:sldMkLst>
          <pc:docMk/>
          <pc:sldMk cId="1625425603" sldId="287"/>
        </pc:sldMkLst>
        <pc:spChg chg="mod">
          <ac:chgData name="Mark Johnston" userId="40fa64254241efc6" providerId="LiveId" clId="{3435BB14-78E8-429D-A86E-A0545D0AAA69}" dt="2024-06-09T18:19:29.584" v="1221" actId="20577"/>
          <ac:spMkLst>
            <pc:docMk/>
            <pc:sldMk cId="1625425603" sldId="287"/>
            <ac:spMk id="2" creationId="{18A33BDE-B1DE-9B51-1393-9AEE5689B40F}"/>
          </ac:spMkLst>
        </pc:spChg>
        <pc:spChg chg="add del mod">
          <ac:chgData name="Mark Johnston" userId="40fa64254241efc6" providerId="LiveId" clId="{3435BB14-78E8-429D-A86E-A0545D0AAA69}" dt="2024-06-09T18:20:41.664" v="1264" actId="15"/>
          <ac:spMkLst>
            <pc:docMk/>
            <pc:sldMk cId="1625425603" sldId="287"/>
            <ac:spMk id="3" creationId="{2DB405A1-1826-9335-EF31-DDDC51BD6B9A}"/>
          </ac:spMkLst>
        </pc:spChg>
        <pc:spChg chg="add mod">
          <ac:chgData name="Mark Johnston" userId="40fa64254241efc6" providerId="LiveId" clId="{3435BB14-78E8-429D-A86E-A0545D0AAA69}" dt="2024-06-09T18:19:38.054" v="1251"/>
          <ac:spMkLst>
            <pc:docMk/>
            <pc:sldMk cId="1625425603" sldId="287"/>
            <ac:spMk id="4" creationId="{A9911BC9-BC7E-2C22-9E5B-2F8FB3CF7C42}"/>
          </ac:spMkLst>
        </pc:spChg>
        <pc:spChg chg="add">
          <ac:chgData name="Mark Johnston" userId="40fa64254241efc6" providerId="LiveId" clId="{3435BB14-78E8-429D-A86E-A0545D0AAA69}" dt="2024-06-09T18:20:08.838" v="1258"/>
          <ac:spMkLst>
            <pc:docMk/>
            <pc:sldMk cId="1625425603" sldId="287"/>
            <ac:spMk id="5" creationId="{4560016E-1C65-4A41-5DF2-203F18E27611}"/>
          </ac:spMkLst>
        </pc:spChg>
      </pc:sldChg>
      <pc:sldChg chg="addSp modSp add mod">
        <pc:chgData name="Mark Johnston" userId="40fa64254241efc6" providerId="LiveId" clId="{3435BB14-78E8-429D-A86E-A0545D0AAA69}" dt="2024-06-09T18:24:39.547" v="1356" actId="1076"/>
        <pc:sldMkLst>
          <pc:docMk/>
          <pc:sldMk cId="1980102861" sldId="288"/>
        </pc:sldMkLst>
        <pc:spChg chg="mod">
          <ac:chgData name="Mark Johnston" userId="40fa64254241efc6" providerId="LiveId" clId="{3435BB14-78E8-429D-A86E-A0545D0AAA69}" dt="2024-06-09T18:24:39.547" v="1356" actId="1076"/>
          <ac:spMkLst>
            <pc:docMk/>
            <pc:sldMk cId="1980102861" sldId="288"/>
            <ac:spMk id="2" creationId="{18A33BDE-B1DE-9B51-1393-9AEE5689B40F}"/>
          </ac:spMkLst>
        </pc:spChg>
        <pc:spChg chg="mod">
          <ac:chgData name="Mark Johnston" userId="40fa64254241efc6" providerId="LiveId" clId="{3435BB14-78E8-429D-A86E-A0545D0AAA69}" dt="2024-06-09T18:24:29.899" v="1355" actId="27636"/>
          <ac:spMkLst>
            <pc:docMk/>
            <pc:sldMk cId="1980102861" sldId="288"/>
            <ac:spMk id="3" creationId="{2DB405A1-1826-9335-EF31-DDDC51BD6B9A}"/>
          </ac:spMkLst>
        </pc:spChg>
        <pc:spChg chg="add">
          <ac:chgData name="Mark Johnston" userId="40fa64254241efc6" providerId="LiveId" clId="{3435BB14-78E8-429D-A86E-A0545D0AAA69}" dt="2024-06-09T18:23:07.980" v="1328"/>
          <ac:spMkLst>
            <pc:docMk/>
            <pc:sldMk cId="1980102861" sldId="288"/>
            <ac:spMk id="4" creationId="{0233B1AD-A12F-9700-ABC4-B22193183C0C}"/>
          </ac:spMkLst>
        </pc:spChg>
      </pc:sldChg>
      <pc:sldChg chg="modSp add mod">
        <pc:chgData name="Mark Johnston" userId="40fa64254241efc6" providerId="LiveId" clId="{3435BB14-78E8-429D-A86E-A0545D0AAA69}" dt="2024-06-09T18:18:37.344" v="1191" actId="20577"/>
        <pc:sldMkLst>
          <pc:docMk/>
          <pc:sldMk cId="1394551700" sldId="289"/>
        </pc:sldMkLst>
        <pc:spChg chg="mod">
          <ac:chgData name="Mark Johnston" userId="40fa64254241efc6" providerId="LiveId" clId="{3435BB14-78E8-429D-A86E-A0545D0AAA69}" dt="2024-06-09T18:18:37.344" v="1191" actId="20577"/>
          <ac:spMkLst>
            <pc:docMk/>
            <pc:sldMk cId="1394551700" sldId="289"/>
            <ac:spMk id="13314" creationId="{00000000-0000-0000-0000-000000000000}"/>
          </ac:spMkLst>
        </pc:spChg>
      </pc:sldChg>
      <pc:sldChg chg="modSp add mod">
        <pc:chgData name="Mark Johnston" userId="40fa64254241efc6" providerId="LiveId" clId="{3435BB14-78E8-429D-A86E-A0545D0AAA69}" dt="2024-06-09T18:31:34.680" v="1585" actId="27636"/>
        <pc:sldMkLst>
          <pc:docMk/>
          <pc:sldMk cId="3674933775" sldId="290"/>
        </pc:sldMkLst>
        <pc:spChg chg="mod">
          <ac:chgData name="Mark Johnston" userId="40fa64254241efc6" providerId="LiveId" clId="{3435BB14-78E8-429D-A86E-A0545D0AAA69}" dt="2024-06-09T18:29:06.487" v="1524" actId="403"/>
          <ac:spMkLst>
            <pc:docMk/>
            <pc:sldMk cId="3674933775" sldId="290"/>
            <ac:spMk id="2" creationId="{18A33BDE-B1DE-9B51-1393-9AEE5689B40F}"/>
          </ac:spMkLst>
        </pc:spChg>
        <pc:spChg chg="mod">
          <ac:chgData name="Mark Johnston" userId="40fa64254241efc6" providerId="LiveId" clId="{3435BB14-78E8-429D-A86E-A0545D0AAA69}" dt="2024-06-09T18:31:34.680" v="1585" actId="27636"/>
          <ac:spMkLst>
            <pc:docMk/>
            <pc:sldMk cId="3674933775" sldId="290"/>
            <ac:spMk id="3" creationId="{2DB405A1-1826-9335-EF31-DDDC51BD6B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FB25B3F7-9D66-44D9-BDE0-99FB94B5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9600" y="381000"/>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38896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11949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59558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96216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872906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535355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66609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8577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25587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972433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496781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70039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8383908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11.9</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Personality Assessment</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Improving The Reliability Of Projective Tests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a:bodyPr>
          <a:lstStyle/>
          <a:p>
            <a:r>
              <a:rPr lang="en-US" b="0" i="0" dirty="0">
                <a:effectLst/>
                <a:highlight>
                  <a:srgbClr val="FFFFFF"/>
                </a:highlight>
              </a:rPr>
              <a:t>Many projective tests have undergone standardization procedures (for example, Exner, 2002) and can be used to assess whether someone has unusual thoughts, has a high level of anxiety, or is likely to become volatile. </a:t>
            </a:r>
          </a:p>
          <a:p>
            <a:pPr lvl="1"/>
            <a:r>
              <a:rPr lang="en-US" b="0" i="0" dirty="0">
                <a:effectLst/>
                <a:highlight>
                  <a:srgbClr val="FFFFFF"/>
                </a:highlight>
              </a:rPr>
              <a:t>Some examples of projective tests include:</a:t>
            </a:r>
          </a:p>
          <a:p>
            <a:pPr lvl="2"/>
            <a:r>
              <a:rPr lang="en-US" b="0" i="0" dirty="0">
                <a:solidFill>
                  <a:srgbClr val="2B7799"/>
                </a:solidFill>
                <a:effectLst/>
                <a:highlight>
                  <a:srgbClr val="FFFFFF"/>
                </a:highlight>
              </a:rPr>
              <a:t>Rorschach Inkblot Test</a:t>
            </a:r>
          </a:p>
          <a:p>
            <a:pPr lvl="2"/>
            <a:r>
              <a:rPr lang="en-US" b="0" i="0" dirty="0">
                <a:solidFill>
                  <a:srgbClr val="2B7799"/>
                </a:solidFill>
                <a:effectLst/>
                <a:highlight>
                  <a:srgbClr val="FFFFFF"/>
                </a:highlight>
              </a:rPr>
              <a:t>Thematic Apperception Test (TAT) </a:t>
            </a:r>
          </a:p>
          <a:p>
            <a:pPr lvl="2"/>
            <a:r>
              <a:rPr lang="en-US" b="0" i="0" dirty="0">
                <a:solidFill>
                  <a:srgbClr val="2B7799"/>
                </a:solidFill>
                <a:effectLst/>
                <a:highlight>
                  <a:srgbClr val="FFFFFF"/>
                </a:highlight>
              </a:rPr>
              <a:t>Contemporized-Themes Concerning Blacks Test </a:t>
            </a:r>
          </a:p>
          <a:p>
            <a:pPr lvl="2"/>
            <a:r>
              <a:rPr lang="en-US" b="0" i="0" dirty="0">
                <a:solidFill>
                  <a:srgbClr val="2B7799"/>
                </a:solidFill>
                <a:effectLst/>
                <a:highlight>
                  <a:srgbClr val="FFFFFF"/>
                </a:highlight>
              </a:rPr>
              <a:t>TMAS Multicultural Thematic Apperception Test (Tell Me A Story) </a:t>
            </a:r>
          </a:p>
          <a:p>
            <a:pPr lvl="2"/>
            <a:r>
              <a:rPr lang="en-US" b="0" i="0" dirty="0">
                <a:solidFill>
                  <a:srgbClr val="2B7799"/>
                </a:solidFill>
                <a:effectLst/>
                <a:highlight>
                  <a:srgbClr val="FFFFFF"/>
                </a:highlight>
              </a:rPr>
              <a:t>Rotter Incomplete Sentence Blank (RISB)</a:t>
            </a:r>
            <a:endParaRPr lang="en-US" dirty="0">
              <a:solidFill>
                <a:srgbClr val="2B7799"/>
              </a:solidFill>
            </a:endParaRPr>
          </a:p>
        </p:txBody>
      </p:sp>
    </p:spTree>
    <p:extLst>
      <p:ext uri="{BB962C8B-B14F-4D97-AF65-F5344CB8AC3E}">
        <p14:creationId xmlns:p14="http://schemas.microsoft.com/office/powerpoint/2010/main" val="220444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11.9 Figure 3</a:t>
            </a:r>
            <a:endParaRPr lang="en-US" sz="3200" b="1" dirty="0">
              <a:solidFill>
                <a:schemeClr val="accent1"/>
              </a:solidFill>
            </a:endParaRPr>
          </a:p>
        </p:txBody>
      </p:sp>
      <p:sp>
        <p:nvSpPr>
          <p:cNvPr id="13315" name="Rectangle 3"/>
          <p:cNvSpPr>
            <a:spLocks noGrp="1"/>
          </p:cNvSpPr>
          <p:nvPr>
            <p:ph idx="1"/>
          </p:nvPr>
        </p:nvSpPr>
        <p:spPr>
          <a:xfrm>
            <a:off x="609600" y="5703611"/>
            <a:ext cx="8229600" cy="365760"/>
          </a:xfrm>
          <a:prstGeom prst="rect">
            <a:avLst/>
          </a:prstGeom>
        </p:spPr>
        <p:txBody>
          <a:bodyPr>
            <a:normAutofit fontScale="55000" lnSpcReduction="20000"/>
          </a:bodyPr>
          <a:lstStyle/>
          <a:p>
            <a:pPr marL="0" indent="0">
              <a:buNone/>
              <a:tabLst>
                <a:tab pos="461963" algn="l"/>
              </a:tabLst>
            </a:pPr>
            <a:r>
              <a:rPr lang="en-US" i="0" dirty="0"/>
              <a:t>Caption: The Rorschach inkblot is one of the most commonly known forms of projective tests.</a:t>
            </a:r>
          </a:p>
        </p:txBody>
      </p:sp>
      <p:pic>
        <p:nvPicPr>
          <p:cNvPr id="2" name="Content Placeholder 6" descr="A photograph shows a black ink blot test.">
            <a:extLst>
              <a:ext uri="{FF2B5EF4-FFF2-40B4-BE49-F238E27FC236}">
                <a16:creationId xmlns:a16="http://schemas.microsoft.com/office/drawing/2014/main" id="{37F9073E-812A-36D0-28A9-8217F4BEE316}"/>
              </a:ext>
            </a:extLst>
          </p:cNvPr>
          <p:cNvPicPr>
            <a:picLocks noChangeAspect="1"/>
          </p:cNvPicPr>
          <p:nvPr/>
        </p:nvPicPr>
        <p:blipFill>
          <a:blip r:embed="rId2"/>
          <a:stretch>
            <a:fillRect/>
          </a:stretch>
        </p:blipFill>
        <p:spPr>
          <a:xfrm>
            <a:off x="508000" y="1143000"/>
            <a:ext cx="8128000" cy="4572000"/>
          </a:xfrm>
          <a:prstGeom prst="rect">
            <a:avLst/>
          </a:prstGeom>
          <a:noFill/>
        </p:spPr>
      </p:pic>
    </p:spTree>
    <p:extLst>
      <p:ext uri="{BB962C8B-B14F-4D97-AF65-F5344CB8AC3E}">
        <p14:creationId xmlns:p14="http://schemas.microsoft.com/office/powerpoint/2010/main" val="83523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i="0" dirty="0">
                <a:effectLst/>
                <a:highlight>
                  <a:srgbClr val="FFFFFF"/>
                </a:highlight>
                <a:latin typeface="+mn-lt"/>
              </a:rPr>
              <a:t>Rorschach Inkblot Test</a:t>
            </a:r>
            <a:endParaRPr lang="en-US" b="1" dirty="0">
              <a:latin typeface="+mn-lt"/>
            </a:endParaRP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118069" y="1280159"/>
            <a:ext cx="6172200" cy="4572000"/>
          </a:xfrm>
        </p:spPr>
        <p:txBody>
          <a:bodyPr>
            <a:normAutofit fontScale="77500" lnSpcReduction="20000"/>
          </a:bodyPr>
          <a:lstStyle/>
          <a:p>
            <a:r>
              <a:rPr lang="en-US" dirty="0">
                <a:highlight>
                  <a:srgbClr val="FFFFFF"/>
                </a:highlight>
              </a:rPr>
              <a:t>D</a:t>
            </a:r>
            <a:r>
              <a:rPr lang="en-US" b="0" i="0" dirty="0">
                <a:effectLst/>
                <a:highlight>
                  <a:srgbClr val="FFFFFF"/>
                </a:highlight>
              </a:rPr>
              <a:t>eveloped in 1921 by a Swiss psychologist named Hermann Rorschach (pronounced "ROAR-shock") </a:t>
            </a:r>
          </a:p>
          <a:p>
            <a:pPr lvl="1"/>
            <a:r>
              <a:rPr lang="en-US" b="0" i="0" dirty="0">
                <a:effectLst/>
                <a:highlight>
                  <a:srgbClr val="FFFFFF"/>
                </a:highlight>
              </a:rPr>
              <a:t>It is a series of symmetrical inkblot cards that are presented to a client by a psychologist. </a:t>
            </a:r>
          </a:p>
          <a:p>
            <a:pPr lvl="1"/>
            <a:r>
              <a:rPr lang="en-US" b="0" i="0" dirty="0">
                <a:effectLst/>
                <a:highlight>
                  <a:srgbClr val="FFFFFF"/>
                </a:highlight>
              </a:rPr>
              <a:t>Upon presentation of each card, the psychologist asks the client, "What might this be?" </a:t>
            </a:r>
          </a:p>
          <a:p>
            <a:pPr lvl="1"/>
            <a:r>
              <a:rPr lang="en-US" b="0" i="0" dirty="0">
                <a:effectLst/>
                <a:highlight>
                  <a:srgbClr val="FFFFFF"/>
                </a:highlight>
              </a:rPr>
              <a:t>What the test-taker sees reveals unconscious feelings and struggles (Piotrowski, 1987; Weiner, 2003). </a:t>
            </a:r>
          </a:p>
          <a:p>
            <a:pPr lvl="1"/>
            <a:r>
              <a:rPr lang="en-US" b="0" i="0" dirty="0">
                <a:effectLst/>
                <a:highlight>
                  <a:srgbClr val="FFFFFF"/>
                </a:highlight>
              </a:rPr>
              <a:t>The Rorschach has been standardized using the Exner system and is effective in measuring depression, psychosis, and anxiety (Mondal &amp; Kumar, 2021).</a:t>
            </a:r>
            <a:endParaRPr lang="en-US" dirty="0"/>
          </a:p>
        </p:txBody>
      </p:sp>
      <p:pic>
        <p:nvPicPr>
          <p:cNvPr id="4" name="Content Placeholder 6" descr="A photograph shows a colored in blot test.">
            <a:extLst>
              <a:ext uri="{FF2B5EF4-FFF2-40B4-BE49-F238E27FC236}">
                <a16:creationId xmlns:a16="http://schemas.microsoft.com/office/drawing/2014/main" id="{1F2667C8-B7AB-17C9-022C-11601AE99E87}"/>
              </a:ext>
            </a:extLst>
          </p:cNvPr>
          <p:cNvPicPr>
            <a:picLocks noChangeAspect="1"/>
          </p:cNvPicPr>
          <p:nvPr/>
        </p:nvPicPr>
        <p:blipFill rotWithShape="1">
          <a:blip r:embed="rId2"/>
          <a:srcRect l="15313" r="15313"/>
          <a:stretch/>
        </p:blipFill>
        <p:spPr>
          <a:xfrm>
            <a:off x="6162668" y="2057400"/>
            <a:ext cx="2838979" cy="2301875"/>
          </a:xfrm>
          <a:prstGeom prst="rect">
            <a:avLst/>
          </a:prstGeom>
          <a:noFill/>
        </p:spPr>
      </p:pic>
      <p:sp>
        <p:nvSpPr>
          <p:cNvPr id="5" name="TextBox 4">
            <a:extLst>
              <a:ext uri="{FF2B5EF4-FFF2-40B4-BE49-F238E27FC236}">
                <a16:creationId xmlns:a16="http://schemas.microsoft.com/office/drawing/2014/main" id="{EF69DBAF-53D6-AC40-6220-C054CE821595}"/>
              </a:ext>
            </a:extLst>
          </p:cNvPr>
          <p:cNvSpPr txBox="1"/>
          <p:nvPr/>
        </p:nvSpPr>
        <p:spPr>
          <a:xfrm>
            <a:off x="7269411" y="4359275"/>
            <a:ext cx="625492" cy="253916"/>
          </a:xfrm>
          <a:prstGeom prst="rect">
            <a:avLst/>
          </a:prstGeom>
          <a:noFill/>
        </p:spPr>
        <p:txBody>
          <a:bodyPr wrap="none" rtlCol="0">
            <a:spAutoFit/>
          </a:bodyPr>
          <a:lstStyle/>
          <a:p>
            <a:r>
              <a:rPr lang="en-US" sz="1050" dirty="0">
                <a:solidFill>
                  <a:srgbClr val="182F58"/>
                </a:solidFill>
              </a:rPr>
              <a:t>Figure 4</a:t>
            </a:r>
          </a:p>
        </p:txBody>
      </p:sp>
    </p:spTree>
    <p:extLst>
      <p:ext uri="{BB962C8B-B14F-4D97-AF65-F5344CB8AC3E}">
        <p14:creationId xmlns:p14="http://schemas.microsoft.com/office/powerpoint/2010/main" val="131474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i="0" dirty="0">
                <a:effectLst/>
                <a:highlight>
                  <a:srgbClr val="FFFFFF"/>
                </a:highlight>
                <a:latin typeface="+mn-lt"/>
              </a:rPr>
              <a:t>Thematic Apperception Test (TAT)</a:t>
            </a:r>
            <a:endParaRPr lang="en-US" b="1" dirty="0">
              <a:latin typeface="+mn-lt"/>
            </a:endParaRP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0000" lnSpcReduction="20000"/>
          </a:bodyPr>
          <a:lstStyle/>
          <a:p>
            <a:r>
              <a:rPr lang="en-US" b="0" i="0" dirty="0">
                <a:effectLst/>
                <a:highlight>
                  <a:srgbClr val="FFFFFF"/>
                </a:highlight>
              </a:rPr>
              <a:t>Created in the 1930s by Henry Murray, an American psychologist, and a psychoanalyst named Christiana Morgan. </a:t>
            </a:r>
          </a:p>
          <a:p>
            <a:pPr lvl="1"/>
            <a:r>
              <a:rPr lang="en-US" b="0" i="0" dirty="0">
                <a:effectLst/>
                <a:highlight>
                  <a:srgbClr val="FFFFFF"/>
                </a:highlight>
              </a:rPr>
              <a:t>A person taking the TAT is shown eight to 12 ambiguous pictures and is asked to tell a story about each picture. The stories give insight into their social world, revealing hopes, fears, interests, and goals. </a:t>
            </a:r>
          </a:p>
          <a:p>
            <a:pPr lvl="1"/>
            <a:r>
              <a:rPr lang="en-US" b="0" i="0" dirty="0">
                <a:effectLst/>
                <a:highlight>
                  <a:srgbClr val="FFFFFF"/>
                </a:highlight>
              </a:rPr>
              <a:t>The storytelling format helps to lower a person's resistance divulging unconscious personal details (Cramer, 2004). </a:t>
            </a:r>
          </a:p>
          <a:p>
            <a:pPr lvl="1"/>
            <a:r>
              <a:rPr lang="en-US" b="0" i="0" dirty="0">
                <a:effectLst/>
                <a:highlight>
                  <a:srgbClr val="FFFFFF"/>
                </a:highlight>
              </a:rPr>
              <a:t>The TAT has been used in clinical settings to evaluate psychological disorders, and more recently, it has been used in counseling settings to help clients gain a better understanding of themselves and achieve personal growth. </a:t>
            </a:r>
          </a:p>
          <a:p>
            <a:pPr lvl="1"/>
            <a:r>
              <a:rPr lang="en-US" b="0" i="0" dirty="0">
                <a:effectLst/>
                <a:highlight>
                  <a:srgbClr val="FFFFFF"/>
                </a:highlight>
              </a:rPr>
              <a:t>Standardization of test administration is virtually nonexistent among clinicians, and the test tends to be modest to low on validity and reliability (Aronow et al., 2001; Lilienfeld et al., 2000). Despite these shortcomings, the TAT has been one of the most widely used projective tests (Teglasi, 2021).</a:t>
            </a:r>
            <a:endParaRPr lang="en-US" dirty="0"/>
          </a:p>
        </p:txBody>
      </p:sp>
    </p:spTree>
    <p:extLst>
      <p:ext uri="{BB962C8B-B14F-4D97-AF65-F5344CB8AC3E}">
        <p14:creationId xmlns:p14="http://schemas.microsoft.com/office/powerpoint/2010/main" val="397923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i="0" dirty="0">
                <a:effectLst/>
                <a:highlight>
                  <a:srgbClr val="FFFFFF"/>
                </a:highlight>
                <a:latin typeface="+mn-lt"/>
              </a:rPr>
              <a:t>Rotter Incomplete Sentence Blank (RISB)</a:t>
            </a:r>
            <a:endParaRPr lang="en-US" b="1" dirty="0">
              <a:latin typeface="+mn-lt"/>
            </a:endParaRP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7500" lnSpcReduction="20000"/>
          </a:bodyPr>
          <a:lstStyle/>
          <a:p>
            <a:r>
              <a:rPr lang="en-US" dirty="0">
                <a:highlight>
                  <a:srgbClr val="FFFFFF"/>
                </a:highlight>
              </a:rPr>
              <a:t>D</a:t>
            </a:r>
            <a:r>
              <a:rPr lang="en-US" b="0" i="0" dirty="0">
                <a:effectLst/>
                <a:highlight>
                  <a:srgbClr val="FFFFFF"/>
                </a:highlight>
              </a:rPr>
              <a:t>eveloped by Julian Rotter in 1950</a:t>
            </a:r>
          </a:p>
          <a:p>
            <a:r>
              <a:rPr lang="en-US" b="0" i="0" dirty="0">
                <a:effectLst/>
                <a:highlight>
                  <a:srgbClr val="FFFFFF"/>
                </a:highlight>
              </a:rPr>
              <a:t>There are three forms of this test for use with different age groups: the school form, the college form, and the adult form. </a:t>
            </a:r>
          </a:p>
          <a:p>
            <a:pPr lvl="1"/>
            <a:r>
              <a:rPr lang="en-US" b="0" i="0" dirty="0">
                <a:effectLst/>
                <a:highlight>
                  <a:srgbClr val="FFFFFF"/>
                </a:highlight>
              </a:rPr>
              <a:t>The tests include 40 incomplete sentences that people are asked to complete as quickly as possible. </a:t>
            </a:r>
          </a:p>
          <a:p>
            <a:pPr lvl="1"/>
            <a:r>
              <a:rPr lang="en-US" b="0" i="0" dirty="0">
                <a:effectLst/>
                <a:highlight>
                  <a:srgbClr val="FFFFFF"/>
                </a:highlight>
              </a:rPr>
              <a:t>The average time for completing the test is approximately 20 minutes, as responses are only one to two words in length. </a:t>
            </a:r>
          </a:p>
          <a:p>
            <a:pPr lvl="1"/>
            <a:r>
              <a:rPr lang="en-US" b="0" i="0" dirty="0">
                <a:effectLst/>
                <a:highlight>
                  <a:srgbClr val="FFFFFF"/>
                </a:highlight>
              </a:rPr>
              <a:t>This test is similar to a word association test, and like other types of projective tests, it is presumed that responses will reveal desires, fears, and struggles. </a:t>
            </a:r>
          </a:p>
          <a:p>
            <a:pPr lvl="1"/>
            <a:r>
              <a:rPr lang="en-US" b="0" i="0" dirty="0">
                <a:effectLst/>
                <a:highlight>
                  <a:srgbClr val="FFFFFF"/>
                </a:highlight>
              </a:rPr>
              <a:t>The RISB is used in screening college students for adjustment problems and in career counseling (Holaday et al., 2000; Rotter &amp; Rafferty 1950).</a:t>
            </a:r>
            <a:endParaRPr lang="en-US" dirty="0"/>
          </a:p>
        </p:txBody>
      </p:sp>
    </p:spTree>
    <p:extLst>
      <p:ext uri="{BB962C8B-B14F-4D97-AF65-F5344CB8AC3E}">
        <p14:creationId xmlns:p14="http://schemas.microsoft.com/office/powerpoint/2010/main" val="411774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11.9 Figure 5</a:t>
            </a:r>
            <a:endParaRPr lang="en-US" sz="3200" b="1" dirty="0">
              <a:solidFill>
                <a:schemeClr val="accent1"/>
              </a:solidFill>
            </a:endParaRPr>
          </a:p>
        </p:txBody>
      </p:sp>
      <p:sp>
        <p:nvSpPr>
          <p:cNvPr id="13315" name="Rectangle 3"/>
          <p:cNvSpPr>
            <a:spLocks noGrp="1"/>
          </p:cNvSpPr>
          <p:nvPr>
            <p:ph idx="1"/>
          </p:nvPr>
        </p:nvSpPr>
        <p:spPr>
          <a:xfrm>
            <a:off x="738554" y="5583554"/>
            <a:ext cx="8229600" cy="512445"/>
          </a:xfrm>
          <a:prstGeom prst="rect">
            <a:avLst/>
          </a:prstGeom>
        </p:spPr>
        <p:txBody>
          <a:bodyPr>
            <a:normAutofit fontScale="55000" lnSpcReduction="20000"/>
          </a:bodyPr>
          <a:lstStyle/>
          <a:p>
            <a:pPr marL="0" indent="0">
              <a:buNone/>
              <a:tabLst>
                <a:tab pos="461963" algn="l"/>
              </a:tabLst>
            </a:pPr>
            <a:r>
              <a:rPr lang="en-US" i="0" dirty="0"/>
              <a:t>Caption: These incomplete sentences resemble the types of questions on the RISB. How would you complete these sentences?</a:t>
            </a:r>
          </a:p>
        </p:txBody>
      </p:sp>
      <p:pic>
        <p:nvPicPr>
          <p:cNvPr id="2" name="Content Placeholder 6" descr="An example of the RISB is shown.">
            <a:extLst>
              <a:ext uri="{FF2B5EF4-FFF2-40B4-BE49-F238E27FC236}">
                <a16:creationId xmlns:a16="http://schemas.microsoft.com/office/drawing/2014/main" id="{A576D190-8E2C-41E3-0F0A-954941885F49}"/>
              </a:ext>
            </a:extLst>
          </p:cNvPr>
          <p:cNvPicPr>
            <a:picLocks noChangeAspect="1"/>
          </p:cNvPicPr>
          <p:nvPr/>
        </p:nvPicPr>
        <p:blipFill>
          <a:blip r:embed="rId2"/>
          <a:stretch>
            <a:fillRect/>
          </a:stretch>
        </p:blipFill>
        <p:spPr>
          <a:xfrm>
            <a:off x="762000" y="1097280"/>
            <a:ext cx="7823200" cy="4400550"/>
          </a:xfrm>
          <a:prstGeom prst="rect">
            <a:avLst/>
          </a:prstGeom>
          <a:noFill/>
        </p:spPr>
      </p:pic>
    </p:spTree>
    <p:extLst>
      <p:ext uri="{BB962C8B-B14F-4D97-AF65-F5344CB8AC3E}">
        <p14:creationId xmlns:p14="http://schemas.microsoft.com/office/powerpoint/2010/main" val="139455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Problems With Projective Tests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b="0" i="0" dirty="0">
                <a:effectLst/>
                <a:highlight>
                  <a:srgbClr val="FFFFFF"/>
                </a:highlight>
              </a:rPr>
              <a:t>For many decades, these traditional projective tests have been used in cross-cultural personality assessments. </a:t>
            </a:r>
          </a:p>
          <a:p>
            <a:r>
              <a:rPr lang="en-US" b="0" i="0" dirty="0">
                <a:effectLst/>
                <a:highlight>
                  <a:srgbClr val="FFFFFF"/>
                </a:highlight>
              </a:rPr>
              <a:t>However, it was found that test bias limited their usefulness (Hoy-Watkins &amp; Jenkins-Moore, 2008). It is difficult to assess the personalities and lifestyles of members of widely divergent ethnic/cultural groups using personality instruments based on data from a single culture or race (Hoy-Watkins &amp; Jenkins-Moore, 2008). </a:t>
            </a:r>
            <a:endParaRPr lang="en-US" dirty="0"/>
          </a:p>
        </p:txBody>
      </p:sp>
    </p:spTree>
    <p:extLst>
      <p:ext uri="{BB962C8B-B14F-4D97-AF65-F5344CB8AC3E}">
        <p14:creationId xmlns:p14="http://schemas.microsoft.com/office/powerpoint/2010/main" val="162542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a:xfrm>
            <a:off x="457200" y="94753"/>
            <a:ext cx="8229600" cy="914400"/>
          </a:xfrm>
        </p:spPr>
        <p:txBody>
          <a:bodyPr/>
          <a:lstStyle/>
          <a:p>
            <a:r>
              <a:rPr lang="en-US" b="1" i="0" dirty="0">
                <a:effectLst/>
                <a:highlight>
                  <a:srgbClr val="FFFFFF"/>
                </a:highlight>
                <a:latin typeface="+mn-lt"/>
              </a:rPr>
              <a:t>Contemporized-Themes Concerning Blacks Test (C-TCB)</a:t>
            </a:r>
            <a:endParaRPr lang="en-US" b="1" dirty="0">
              <a:latin typeface="+mn-lt"/>
            </a:endParaRP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b="0" i="0" dirty="0">
                <a:effectLst/>
                <a:highlight>
                  <a:srgbClr val="FFFFFF"/>
                </a:highlight>
              </a:rPr>
              <a:t>Robert Williams developed the first culturally specific projective test designed to reflect the everyday life experiences of Black Americans (Hoy-Watkins &amp; Jenkins-Moore, 2008).</a:t>
            </a:r>
          </a:p>
          <a:p>
            <a:pPr lvl="1"/>
            <a:r>
              <a:rPr lang="en-US" b="0" i="0" dirty="0">
                <a:effectLst/>
                <a:highlight>
                  <a:srgbClr val="FFFFFF"/>
                </a:highlight>
              </a:rPr>
              <a:t>The C-TCB contains 20 color images that show scenes of Black American lifestyles. </a:t>
            </a:r>
          </a:p>
          <a:p>
            <a:pPr lvl="1"/>
            <a:r>
              <a:rPr lang="en-US" b="0" i="0" dirty="0">
                <a:effectLst/>
                <a:highlight>
                  <a:srgbClr val="FFFFFF"/>
                </a:highlight>
              </a:rPr>
              <a:t>When the C-TCB was compared with the TAT or Black Americans, it was found that use of the C-TCB led to increased story length, higher degrees of positive feelings, and stronger identification with the C-TCB (Hoy, 1997; Hoy-Watkins &amp; Jenkins-Moore, 2008).</a:t>
            </a:r>
            <a:endParaRPr lang="en-US" dirty="0"/>
          </a:p>
        </p:txBody>
      </p:sp>
    </p:spTree>
    <p:extLst>
      <p:ext uri="{BB962C8B-B14F-4D97-AF65-F5344CB8AC3E}">
        <p14:creationId xmlns:p14="http://schemas.microsoft.com/office/powerpoint/2010/main" val="198010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normAutofit/>
          </a:bodyPr>
          <a:lstStyle/>
          <a:p>
            <a:r>
              <a:rPr lang="en-US" sz="2800" b="1" dirty="0">
                <a:latin typeface="+mn-lt"/>
              </a:rPr>
              <a:t>TEMAS </a:t>
            </a:r>
            <a:r>
              <a:rPr lang="en-US" sz="2800" b="1" i="0" dirty="0">
                <a:effectLst/>
                <a:highlight>
                  <a:srgbClr val="FFFFFF"/>
                </a:highlight>
                <a:latin typeface="+mn-lt"/>
              </a:rPr>
              <a:t>Multicultural Thematic Apperception Test</a:t>
            </a:r>
            <a:endParaRPr lang="en-US" sz="2800" b="1" dirty="0">
              <a:latin typeface="+mn-lt"/>
            </a:endParaRP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dirty="0">
                <a:highlight>
                  <a:srgbClr val="FFFFFF"/>
                </a:highlight>
              </a:rPr>
              <a:t>D</a:t>
            </a:r>
            <a:r>
              <a:rPr lang="en-US" b="0" i="0" dirty="0">
                <a:effectLst/>
                <a:highlight>
                  <a:srgbClr val="FFFFFF"/>
                </a:highlight>
              </a:rPr>
              <a:t>esigned to be culturally relevant to minority groups, especially Hispanic youths (Costantino et al., 2014). </a:t>
            </a:r>
          </a:p>
          <a:p>
            <a:pPr lvl="1"/>
            <a:r>
              <a:rPr lang="en-US" b="0" i="0" dirty="0">
                <a:effectLst/>
                <a:highlight>
                  <a:srgbClr val="FFFFFF"/>
                </a:highlight>
              </a:rPr>
              <a:t>TEMAS —standing for "Tell Me a Story" but also a play on the Spanish word </a:t>
            </a:r>
            <a:r>
              <a:rPr lang="en-US" b="0" i="1" dirty="0">
                <a:effectLst/>
                <a:highlight>
                  <a:srgbClr val="FFFFFF"/>
                </a:highlight>
              </a:rPr>
              <a:t>temas</a:t>
            </a:r>
            <a:r>
              <a:rPr lang="en-US" b="0" i="0" dirty="0">
                <a:effectLst/>
                <a:highlight>
                  <a:srgbClr val="FFFFFF"/>
                </a:highlight>
              </a:rPr>
              <a:t> (</a:t>
            </a:r>
            <a:r>
              <a:rPr lang="en-US" b="0" i="1" dirty="0">
                <a:effectLst/>
                <a:highlight>
                  <a:srgbClr val="FFFFFF"/>
                </a:highlight>
              </a:rPr>
              <a:t>themes</a:t>
            </a:r>
            <a:r>
              <a:rPr lang="en-US" b="0" i="0" dirty="0">
                <a:effectLst/>
                <a:highlight>
                  <a:srgbClr val="FFFFFF"/>
                </a:highlight>
              </a:rPr>
              <a:t>)—uses images and storytelling cues that relate to minority culture (Costantino, 1982).</a:t>
            </a:r>
            <a:endParaRPr lang="en-US" dirty="0"/>
          </a:p>
        </p:txBody>
      </p:sp>
    </p:spTree>
    <p:extLst>
      <p:ext uri="{BB962C8B-B14F-4D97-AF65-F5344CB8AC3E}">
        <p14:creationId xmlns:p14="http://schemas.microsoft.com/office/powerpoint/2010/main" val="234037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lstStyle/>
          <a:p>
            <a:r>
              <a:rPr lang="en-US" b="0" i="0" dirty="0">
                <a:effectLst/>
              </a:rPr>
              <a:t>Based on what you know about psychological assessments, which test do you think has the highest reliability? </a:t>
            </a:r>
          </a:p>
          <a:p>
            <a:endParaRPr lang="en-US" dirty="0"/>
          </a:p>
          <a:p>
            <a:pPr marL="457200" indent="-457200">
              <a:buFont typeface="Courier New" panose="02070309020205020404" pitchFamily="49" charset="0"/>
              <a:buChar char="o"/>
            </a:pPr>
            <a:r>
              <a:rPr lang="en-US" dirty="0"/>
              <a:t>Rorschach Inkblot Test</a:t>
            </a:r>
          </a:p>
          <a:p>
            <a:pPr marL="457200" indent="-457200">
              <a:buFont typeface="Courier New" panose="02070309020205020404" pitchFamily="49" charset="0"/>
              <a:buChar char="o"/>
            </a:pPr>
            <a:r>
              <a:rPr lang="en-US" dirty="0"/>
              <a:t>Thematic Apperception Test</a:t>
            </a:r>
          </a:p>
          <a:p>
            <a:pPr marL="457200" indent="-457200">
              <a:buFont typeface="Courier New" panose="02070309020205020404" pitchFamily="49" charset="0"/>
              <a:buChar char="o"/>
            </a:pPr>
            <a:r>
              <a:rPr lang="en-US" dirty="0"/>
              <a:t>MMPI-2</a:t>
            </a:r>
          </a:p>
          <a:p>
            <a:endParaRPr lang="en-US" dirty="0"/>
          </a:p>
        </p:txBody>
      </p:sp>
    </p:spTree>
    <p:extLst>
      <p:ext uri="{BB962C8B-B14F-4D97-AF65-F5344CB8AC3E}">
        <p14:creationId xmlns:p14="http://schemas.microsoft.com/office/powerpoint/2010/main" val="193357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Personality Testing</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b="0" i="0" dirty="0">
                <a:effectLst/>
                <a:highlight>
                  <a:srgbClr val="FFFFFF"/>
                </a:highlight>
              </a:rPr>
              <a:t>Personality testing is often used to screen applicants for employment and job training. </a:t>
            </a:r>
          </a:p>
          <a:p>
            <a:pPr lvl="1"/>
            <a:r>
              <a:rPr lang="en-US" b="0" i="0" dirty="0">
                <a:effectLst/>
                <a:highlight>
                  <a:srgbClr val="FFFFFF"/>
                </a:highlight>
              </a:rPr>
              <a:t>Personality tests are also used in criminal cases and custody battles and to assess psychological disorders. </a:t>
            </a:r>
            <a:endParaRPr lang="en-US" dirty="0"/>
          </a:p>
        </p:txBody>
      </p:sp>
    </p:spTree>
    <p:extLst>
      <p:ext uri="{BB962C8B-B14F-4D97-AF65-F5344CB8AC3E}">
        <p14:creationId xmlns:p14="http://schemas.microsoft.com/office/powerpoint/2010/main" val="21147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normAutofit/>
          </a:bodyPr>
          <a:lstStyle/>
          <a:p>
            <a:r>
              <a:rPr lang="en-US" b="1" dirty="0">
                <a:latin typeface="+mn-lt"/>
              </a:rPr>
              <a:t>Summary</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7500" lnSpcReduction="20000"/>
          </a:bodyPr>
          <a:lstStyle/>
          <a:p>
            <a:pPr algn="l"/>
            <a:r>
              <a:rPr lang="en-US" b="0" i="0" dirty="0">
                <a:effectLst/>
                <a:highlight>
                  <a:srgbClr val="FFFFFF"/>
                </a:highlight>
              </a:rPr>
              <a:t>Personality tests are techniques designed to measure one's personality. </a:t>
            </a:r>
          </a:p>
          <a:p>
            <a:pPr lvl="1"/>
            <a:r>
              <a:rPr lang="en-US" b="0" i="0" dirty="0">
                <a:effectLst/>
                <a:highlight>
                  <a:srgbClr val="FFFFFF"/>
                </a:highlight>
              </a:rPr>
              <a:t>They are used to diagnose psychological problems as well as to screen candidates for college and employment.</a:t>
            </a:r>
          </a:p>
          <a:p>
            <a:r>
              <a:rPr lang="en-US" b="0" i="0" dirty="0">
                <a:effectLst/>
                <a:highlight>
                  <a:srgbClr val="FFFFFF"/>
                </a:highlight>
              </a:rPr>
              <a:t>There are two types of personality tests: self-report inventories and projective tests. </a:t>
            </a:r>
          </a:p>
          <a:p>
            <a:pPr lvl="1"/>
            <a:r>
              <a:rPr lang="en-US" b="0" i="0" dirty="0">
                <a:effectLst/>
                <a:highlight>
                  <a:srgbClr val="FFFFFF"/>
                </a:highlight>
              </a:rPr>
              <a:t>The MMPI is one of the most common self-report inventories. It asks a series of true/false questions that are designed to provide a clinical profile of an individual.</a:t>
            </a:r>
          </a:p>
          <a:p>
            <a:pPr lvl="1"/>
            <a:r>
              <a:rPr lang="en-US" b="0" i="0" dirty="0">
                <a:effectLst/>
                <a:highlight>
                  <a:srgbClr val="FFFFFF"/>
                </a:highlight>
              </a:rPr>
              <a:t>Projective tests use ambiguous images or other ambiguous stimuli to assess an individual's unconscious fears, desires, and challenges. </a:t>
            </a:r>
          </a:p>
          <a:p>
            <a:pPr lvl="2"/>
            <a:r>
              <a:rPr lang="en-US" b="0" i="0" dirty="0">
                <a:solidFill>
                  <a:srgbClr val="2B7799"/>
                </a:solidFill>
                <a:effectLst/>
                <a:highlight>
                  <a:srgbClr val="FFFFFF"/>
                </a:highlight>
              </a:rPr>
              <a:t>The Rorschach Inkblot Test, the TAT, the RISB, and the C-TCB are all forms of projective tests.</a:t>
            </a:r>
          </a:p>
        </p:txBody>
      </p:sp>
    </p:spTree>
    <p:extLst>
      <p:ext uri="{BB962C8B-B14F-4D97-AF65-F5344CB8AC3E}">
        <p14:creationId xmlns:p14="http://schemas.microsoft.com/office/powerpoint/2010/main" val="367493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14487" y="-994172"/>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Self-Report Inventories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b="0" i="0" dirty="0">
                <a:effectLst/>
                <a:highlight>
                  <a:srgbClr val="FFFFFF"/>
                </a:highlight>
              </a:rPr>
              <a:t>Self-report inventories are a kind of objective test used to assess personality. </a:t>
            </a:r>
          </a:p>
          <a:p>
            <a:r>
              <a:rPr lang="en-US" b="0" i="0" dirty="0">
                <a:effectLst/>
                <a:highlight>
                  <a:srgbClr val="FFFFFF"/>
                </a:highlight>
              </a:rPr>
              <a:t>They typically use multiple-choice items or numbered scales, which represent a range from 1 (strongly disagree) to 5 (strongly agree). </a:t>
            </a:r>
          </a:p>
          <a:p>
            <a:pPr lvl="1"/>
            <a:r>
              <a:rPr lang="en-US" b="0" i="0" dirty="0">
                <a:effectLst/>
                <a:highlight>
                  <a:srgbClr val="FFFFFF"/>
                </a:highlight>
              </a:rPr>
              <a:t>They often are called Likert scales after their developer, Rensis Likert (1932).</a:t>
            </a:r>
            <a:endParaRPr lang="en-US" dirty="0"/>
          </a:p>
        </p:txBody>
      </p:sp>
    </p:spTree>
    <p:extLst>
      <p:ext uri="{BB962C8B-B14F-4D97-AF65-F5344CB8AC3E}">
        <p14:creationId xmlns:p14="http://schemas.microsoft.com/office/powerpoint/2010/main" val="128799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11.9 Figure 1</a:t>
            </a:r>
            <a:endParaRPr lang="en-US" sz="3200" b="1" dirty="0">
              <a:solidFill>
                <a:schemeClr val="accent1"/>
              </a:solidFill>
            </a:endParaRPr>
          </a:p>
        </p:txBody>
      </p:sp>
      <p:sp>
        <p:nvSpPr>
          <p:cNvPr id="13315" name="Rectangle 3"/>
          <p:cNvSpPr>
            <a:spLocks noGrp="1"/>
          </p:cNvSpPr>
          <p:nvPr>
            <p:ph idx="1"/>
          </p:nvPr>
        </p:nvSpPr>
        <p:spPr>
          <a:xfrm>
            <a:off x="558800" y="5432830"/>
            <a:ext cx="8229600" cy="586970"/>
          </a:xfrm>
          <a:prstGeom prst="rect">
            <a:avLst/>
          </a:prstGeom>
        </p:spPr>
        <p:txBody>
          <a:bodyPr>
            <a:noAutofit/>
          </a:bodyPr>
          <a:lstStyle/>
          <a:p>
            <a:pPr marL="0" indent="0">
              <a:buNone/>
              <a:tabLst>
                <a:tab pos="461963" algn="l"/>
              </a:tabLst>
            </a:pPr>
            <a:r>
              <a:rPr lang="en-US" sz="1600" i="0" dirty="0"/>
              <a:t>Caption: If you</a:t>
            </a:r>
            <a:r>
              <a:rPr lang="en-US" sz="1600" dirty="0">
                <a:solidFill>
                  <a:srgbClr val="182F58"/>
                </a:solidFill>
                <a:effectLst/>
                <a:latin typeface="Calibri" panose="020F0502020204030204" pitchFamily="34" charset="0"/>
              </a:rPr>
              <a:t>'</a:t>
            </a:r>
            <a:r>
              <a:rPr lang="en-US" sz="1600" i="0" dirty="0"/>
              <a:t>ve ever taken a survey, you are probably familiar with Likert-type scale questions. Most personality inventories employ these types of response scales.</a:t>
            </a:r>
          </a:p>
        </p:txBody>
      </p:sp>
      <p:pic>
        <p:nvPicPr>
          <p:cNvPr id="2" name="Content Placeholder 6" descr="An example of a Likert-type scale is shown.">
            <a:extLst>
              <a:ext uri="{FF2B5EF4-FFF2-40B4-BE49-F238E27FC236}">
                <a16:creationId xmlns:a16="http://schemas.microsoft.com/office/drawing/2014/main" id="{9C22A885-93B2-B91E-A0AE-98A04339CF19}"/>
              </a:ext>
            </a:extLst>
          </p:cNvPr>
          <p:cNvPicPr>
            <a:picLocks noChangeAspect="1"/>
          </p:cNvPicPr>
          <p:nvPr/>
        </p:nvPicPr>
        <p:blipFill>
          <a:blip r:embed="rId2"/>
          <a:stretch>
            <a:fillRect/>
          </a:stretch>
        </p:blipFill>
        <p:spPr>
          <a:xfrm>
            <a:off x="718178" y="1097280"/>
            <a:ext cx="7707644" cy="4335550"/>
          </a:xfrm>
          <a:prstGeom prst="rect">
            <a:avLst/>
          </a:prstGeom>
          <a:noFill/>
        </p:spPr>
      </p:pic>
    </p:spTree>
    <p:extLst>
      <p:ext uri="{BB962C8B-B14F-4D97-AF65-F5344CB8AC3E}">
        <p14:creationId xmlns:p14="http://schemas.microsoft.com/office/powerpoint/2010/main" val="345581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normAutofit/>
          </a:bodyPr>
          <a:lstStyle/>
          <a:p>
            <a:r>
              <a:rPr lang="en-US" sz="2800" b="1" i="0" dirty="0">
                <a:effectLst/>
                <a:highlight>
                  <a:srgbClr val="FFFFFF"/>
                </a:highlight>
                <a:latin typeface="+mn-lt"/>
              </a:rPr>
              <a:t>Minnesota Multiphasic Personality Inventory (MMPI)</a:t>
            </a:r>
            <a:endParaRPr lang="en-US" sz="2800" b="1" dirty="0">
              <a:latin typeface="+mn-lt"/>
            </a:endParaRP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7500" lnSpcReduction="20000"/>
          </a:bodyPr>
          <a:lstStyle/>
          <a:p>
            <a:r>
              <a:rPr lang="en-US" b="0" i="0" dirty="0">
                <a:effectLst/>
                <a:highlight>
                  <a:srgbClr val="FFFFFF"/>
                </a:highlight>
              </a:rPr>
              <a:t>One of the most widely used personality inventories is the </a:t>
            </a:r>
            <a:r>
              <a:rPr lang="en-US" b="1" i="0" dirty="0">
                <a:effectLst/>
                <a:highlight>
                  <a:srgbClr val="FFFFFF"/>
                </a:highlight>
              </a:rPr>
              <a:t>Minnesota Multiphasic Personality Inventory (MMPI). </a:t>
            </a:r>
            <a:r>
              <a:rPr lang="en-US" i="0" dirty="0">
                <a:effectLst/>
                <a:highlight>
                  <a:srgbClr val="FFFFFF"/>
                </a:highlight>
              </a:rPr>
              <a:t>The MMPI takes 1 to 2 hours to complete and includes 10 scales:</a:t>
            </a:r>
          </a:p>
          <a:p>
            <a:pPr lvl="1"/>
            <a:r>
              <a:rPr lang="en-US" b="0" i="0" dirty="0">
                <a:effectLst/>
                <a:highlight>
                  <a:srgbClr val="FFFFFF"/>
                </a:highlight>
              </a:rPr>
              <a:t>hypochondriasis</a:t>
            </a:r>
          </a:p>
          <a:p>
            <a:pPr lvl="1"/>
            <a:r>
              <a:rPr lang="en-US" b="0" i="0" dirty="0">
                <a:effectLst/>
                <a:highlight>
                  <a:srgbClr val="FFFFFF"/>
                </a:highlight>
              </a:rPr>
              <a:t>depression</a:t>
            </a:r>
          </a:p>
          <a:p>
            <a:pPr lvl="1"/>
            <a:r>
              <a:rPr lang="en-US" b="0" i="0" dirty="0">
                <a:effectLst/>
                <a:highlight>
                  <a:srgbClr val="FFFFFF"/>
                </a:highlight>
              </a:rPr>
              <a:t>hysteria</a:t>
            </a:r>
          </a:p>
          <a:p>
            <a:pPr lvl="1"/>
            <a:r>
              <a:rPr lang="en-US" b="0" i="0" dirty="0">
                <a:effectLst/>
                <a:highlight>
                  <a:srgbClr val="FFFFFF"/>
                </a:highlight>
              </a:rPr>
              <a:t>psychopathic deviance (social deviance) </a:t>
            </a:r>
          </a:p>
          <a:p>
            <a:pPr lvl="1"/>
            <a:r>
              <a:rPr lang="en-US" b="0" i="0" dirty="0">
                <a:effectLst/>
                <a:highlight>
                  <a:srgbClr val="FFFFFF"/>
                </a:highlight>
              </a:rPr>
              <a:t>masculinity versus femininity</a:t>
            </a:r>
          </a:p>
          <a:p>
            <a:pPr lvl="1"/>
            <a:r>
              <a:rPr lang="en-US" b="0" i="0" dirty="0">
                <a:effectLst/>
                <a:highlight>
                  <a:srgbClr val="FFFFFF"/>
                </a:highlight>
              </a:rPr>
              <a:t>paranoia</a:t>
            </a:r>
          </a:p>
          <a:p>
            <a:pPr lvl="1"/>
            <a:r>
              <a:rPr lang="en-US" b="0" i="0" dirty="0">
                <a:effectLst/>
                <a:highlight>
                  <a:srgbClr val="FFFFFF"/>
                </a:highlight>
              </a:rPr>
              <a:t>psychasthenia (obsessive/compulsive qualities) </a:t>
            </a:r>
          </a:p>
          <a:p>
            <a:pPr lvl="1"/>
            <a:r>
              <a:rPr lang="en-US" b="0" i="0" dirty="0">
                <a:effectLst/>
                <a:highlight>
                  <a:srgbClr val="FFFFFF"/>
                </a:highlight>
              </a:rPr>
              <a:t>schizophrenia</a:t>
            </a:r>
          </a:p>
          <a:p>
            <a:pPr lvl="1"/>
            <a:r>
              <a:rPr lang="en-US" b="0" i="0" dirty="0">
                <a:effectLst/>
                <a:highlight>
                  <a:srgbClr val="FFFFFF"/>
                </a:highlight>
              </a:rPr>
              <a:t>hypomania </a:t>
            </a:r>
          </a:p>
          <a:p>
            <a:pPr lvl="1"/>
            <a:r>
              <a:rPr lang="en-US" b="0" i="0" dirty="0">
                <a:effectLst/>
                <a:highlight>
                  <a:srgbClr val="FFFFFF"/>
                </a:highlight>
              </a:rPr>
              <a:t>social introversion</a:t>
            </a:r>
            <a:endParaRPr lang="en-US" dirty="0"/>
          </a:p>
        </p:txBody>
      </p:sp>
    </p:spTree>
    <p:extLst>
      <p:ext uri="{BB962C8B-B14F-4D97-AF65-F5344CB8AC3E}">
        <p14:creationId xmlns:p14="http://schemas.microsoft.com/office/powerpoint/2010/main" val="331831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11.9 Figure 2</a:t>
            </a:r>
            <a:endParaRPr lang="en-US" sz="3200" b="1" dirty="0">
              <a:solidFill>
                <a:schemeClr val="accent1"/>
              </a:solidFill>
            </a:endParaRPr>
          </a:p>
        </p:txBody>
      </p:sp>
      <p:sp>
        <p:nvSpPr>
          <p:cNvPr id="13315" name="Rectangle 3"/>
          <p:cNvSpPr>
            <a:spLocks noGrp="1"/>
          </p:cNvSpPr>
          <p:nvPr>
            <p:ph idx="1"/>
          </p:nvPr>
        </p:nvSpPr>
        <p:spPr>
          <a:xfrm>
            <a:off x="635000" y="5523056"/>
            <a:ext cx="8229600" cy="594360"/>
          </a:xfrm>
          <a:prstGeom prst="rect">
            <a:avLst/>
          </a:prstGeom>
        </p:spPr>
        <p:txBody>
          <a:bodyPr>
            <a:normAutofit/>
          </a:bodyPr>
          <a:lstStyle/>
          <a:p>
            <a:pPr marL="0" indent="0">
              <a:buNone/>
              <a:tabLst>
                <a:tab pos="461963" algn="l"/>
              </a:tabLst>
            </a:pPr>
            <a:r>
              <a:rPr lang="en-US" sz="1600" i="0" dirty="0"/>
              <a:t>Caption: These true/false questions resemble the kinds of questions you would find on the MMPI.</a:t>
            </a:r>
          </a:p>
        </p:txBody>
      </p:sp>
      <p:pic>
        <p:nvPicPr>
          <p:cNvPr id="2" name="Content Placeholder 6" descr="A short excerpt of MMPI-type questions is shown.">
            <a:extLst>
              <a:ext uri="{FF2B5EF4-FFF2-40B4-BE49-F238E27FC236}">
                <a16:creationId xmlns:a16="http://schemas.microsoft.com/office/drawing/2014/main" id="{C1E2063F-01B2-9DE4-3037-7FB6973A6C6D}"/>
              </a:ext>
            </a:extLst>
          </p:cNvPr>
          <p:cNvPicPr>
            <a:picLocks noChangeAspect="1"/>
          </p:cNvPicPr>
          <p:nvPr/>
        </p:nvPicPr>
        <p:blipFill>
          <a:blip r:embed="rId2"/>
          <a:stretch>
            <a:fillRect/>
          </a:stretch>
        </p:blipFill>
        <p:spPr>
          <a:xfrm>
            <a:off x="812800" y="1093931"/>
            <a:ext cx="7874000" cy="4429125"/>
          </a:xfrm>
          <a:prstGeom prst="rect">
            <a:avLst/>
          </a:prstGeom>
          <a:noFill/>
        </p:spPr>
      </p:pic>
    </p:spTree>
    <p:extLst>
      <p:ext uri="{BB962C8B-B14F-4D97-AF65-F5344CB8AC3E}">
        <p14:creationId xmlns:p14="http://schemas.microsoft.com/office/powerpoint/2010/main" val="219472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MMPI-2-RF</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b="0" i="0" dirty="0">
                <a:effectLst/>
                <a:highlight>
                  <a:srgbClr val="FFFFFF"/>
                </a:highlight>
              </a:rPr>
              <a:t>In 2008, the test was again revised, using more advanced methods, to the MMPI-2-RF.</a:t>
            </a:r>
          </a:p>
          <a:p>
            <a:pPr lvl="1"/>
            <a:r>
              <a:rPr lang="en-US" b="0" i="0" dirty="0">
                <a:effectLst/>
                <a:highlight>
                  <a:srgbClr val="FFFFFF"/>
                </a:highlight>
              </a:rPr>
              <a:t>This version takes about one half the time to complete and has only 338 questions.</a:t>
            </a:r>
          </a:p>
          <a:p>
            <a:pPr lvl="1"/>
            <a:r>
              <a:rPr lang="en-US" b="0" i="0" dirty="0">
                <a:effectLst/>
                <a:highlight>
                  <a:srgbClr val="FFFFFF"/>
                </a:highlight>
              </a:rPr>
              <a:t>Despite the new test's advantages, the MMPI-2 is more established and is still more widely used.</a:t>
            </a:r>
          </a:p>
          <a:p>
            <a:pPr lvl="1"/>
            <a:r>
              <a:rPr lang="en-US" b="0" i="0" dirty="0">
                <a:effectLst/>
                <a:highlight>
                  <a:srgbClr val="FFFFFF"/>
                </a:highlight>
              </a:rPr>
              <a:t>Although the</a:t>
            </a:r>
            <a:r>
              <a:rPr lang="en-US" dirty="0">
                <a:highlight>
                  <a:srgbClr val="FFFFFF"/>
                </a:highlight>
              </a:rPr>
              <a:t> MMPI </a:t>
            </a:r>
            <a:r>
              <a:rPr lang="en-US" b="0" i="0" dirty="0">
                <a:effectLst/>
                <a:highlight>
                  <a:srgbClr val="FFFFFF"/>
                </a:highlight>
              </a:rPr>
              <a:t>was originally developed to assist in the clinical diagnosis of psychological disorders, it is now also used for occupational screening, such as in law enforcement and in college, career, and marital counseling (Ben-Porath &amp; Tellegen, 2008; Floyd &amp; Gupta, 2022).</a:t>
            </a:r>
            <a:endParaRPr lang="en-US" dirty="0"/>
          </a:p>
        </p:txBody>
      </p:sp>
    </p:spTree>
    <p:extLst>
      <p:ext uri="{BB962C8B-B14F-4D97-AF65-F5344CB8AC3E}">
        <p14:creationId xmlns:p14="http://schemas.microsoft.com/office/powerpoint/2010/main" val="413139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Reliability And Validity Of </a:t>
            </a:r>
            <a:r>
              <a:rPr lang="en-US" dirty="0"/>
              <a:t>T</a:t>
            </a:r>
            <a:r>
              <a:rPr lang="en-US" b="1" dirty="0"/>
              <a:t>he MMPI</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b="0" i="0" dirty="0">
                <a:effectLst/>
                <a:highlight>
                  <a:srgbClr val="FFFFFF"/>
                </a:highlight>
              </a:rPr>
              <a:t>In addition to clinical scales, the tests also have validity and reliability scales. </a:t>
            </a:r>
          </a:p>
          <a:p>
            <a:pPr lvl="1"/>
            <a:r>
              <a:rPr lang="en-US" b="0" i="0" dirty="0">
                <a:effectLst/>
                <a:highlight>
                  <a:srgbClr val="FFFFFF"/>
                </a:highlight>
              </a:rPr>
              <a:t>These scales help distinguish between responses that represent one's true self or if they are trying to put on a positive or negative impression. </a:t>
            </a:r>
          </a:p>
          <a:p>
            <a:pPr lvl="1"/>
            <a:r>
              <a:rPr lang="en-US" b="0" i="0" dirty="0">
                <a:effectLst/>
                <a:highlight>
                  <a:srgbClr val="FFFFFF"/>
                </a:highlight>
              </a:rPr>
              <a:t>For example, someone who applies to a job may present themselves more positively, whereas an individual who is feigning a mental disorder may over report their symptoms. </a:t>
            </a:r>
          </a:p>
          <a:p>
            <a:r>
              <a:rPr lang="en-US" b="0" i="0" dirty="0">
                <a:effectLst/>
                <a:highlight>
                  <a:srgbClr val="FFFFFF"/>
                </a:highlight>
              </a:rPr>
              <a:t>Impression management is an important aspect of psychological testing, which should be considered in any self-report psychological assessment.</a:t>
            </a:r>
            <a:endParaRPr lang="en-US" dirty="0"/>
          </a:p>
        </p:txBody>
      </p:sp>
    </p:spTree>
    <p:extLst>
      <p:ext uri="{BB962C8B-B14F-4D97-AF65-F5344CB8AC3E}">
        <p14:creationId xmlns:p14="http://schemas.microsoft.com/office/powerpoint/2010/main" val="318464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Projective Testing</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7500" lnSpcReduction="20000"/>
          </a:bodyPr>
          <a:lstStyle/>
          <a:p>
            <a:r>
              <a:rPr lang="en-US" b="1" dirty="0"/>
              <a:t>Projective test</a:t>
            </a:r>
            <a:r>
              <a:rPr lang="en-US" dirty="0"/>
              <a:t>: A </a:t>
            </a:r>
            <a:r>
              <a:rPr lang="en-US" b="0" i="0" dirty="0">
                <a:effectLst/>
                <a:highlight>
                  <a:srgbClr val="FFFFFF"/>
                </a:highlight>
              </a:rPr>
              <a:t>personality assessment in which a person responds to ambiguous stimuli, revealing hidden feelings, impulses, and desires</a:t>
            </a:r>
          </a:p>
          <a:p>
            <a:pPr lvl="1"/>
            <a:r>
              <a:rPr lang="en-US" b="0" i="0" dirty="0">
                <a:effectLst/>
                <a:highlight>
                  <a:srgbClr val="FFFFFF"/>
                </a:highlight>
              </a:rPr>
              <a:t>This kind of test relies on one of the defense mechanisms proposed by Freud—projection—as a way to assess unconscious processes. </a:t>
            </a:r>
          </a:p>
          <a:p>
            <a:pPr lvl="1"/>
            <a:r>
              <a:rPr lang="en-US" b="0" i="0" dirty="0">
                <a:effectLst/>
                <a:highlight>
                  <a:srgbClr val="FFFFFF"/>
                </a:highlight>
              </a:rPr>
              <a:t>During this type of testing, a series of ambiguous cards is shown to the person being tested, who then is encouraged to project his feelings, impulses, and desires onto the cards—by telling a story, interpreting an image, or completing a sentence. </a:t>
            </a:r>
          </a:p>
          <a:p>
            <a:pPr lvl="1"/>
            <a:r>
              <a:rPr lang="en-US" b="0" i="0" dirty="0">
                <a:effectLst/>
                <a:highlight>
                  <a:srgbClr val="FFFFFF"/>
                </a:highlight>
              </a:rPr>
              <a:t>A challenge with projective tests is that scores and interpretations can vary from clinician to clinician, which makes it less valid and reliable (Aronow et al., 2001; Lilienfeld et al., 2000).</a:t>
            </a:r>
            <a:r>
              <a:rPr lang="en-US" dirty="0"/>
              <a:t> </a:t>
            </a:r>
          </a:p>
        </p:txBody>
      </p:sp>
    </p:spTree>
    <p:extLst>
      <p:ext uri="{BB962C8B-B14F-4D97-AF65-F5344CB8AC3E}">
        <p14:creationId xmlns:p14="http://schemas.microsoft.com/office/powerpoint/2010/main" val="285643163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1482</Words>
  <Application>Microsoft Office PowerPoint</Application>
  <PresentationFormat>On-screen Show (4:3)</PresentationFormat>
  <Paragraphs>97</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Aptos</vt:lpstr>
      <vt:lpstr>Century Gothic</vt:lpstr>
      <vt:lpstr>Courier New</vt:lpstr>
      <vt:lpstr>Aptos Display</vt:lpstr>
      <vt:lpstr>Office Theme</vt:lpstr>
      <vt:lpstr>1_Office Theme</vt:lpstr>
      <vt:lpstr>Lesson 11.9</vt:lpstr>
      <vt:lpstr>Personality Testing</vt:lpstr>
      <vt:lpstr>Self-Report Inventories</vt:lpstr>
      <vt:lpstr>Lesson 11.9 Figure 1</vt:lpstr>
      <vt:lpstr>Minnesota Multiphasic Personality Inventory (MMPI)</vt:lpstr>
      <vt:lpstr>Lesson 11.9 Figure 2</vt:lpstr>
      <vt:lpstr>MMPI-2-RF</vt:lpstr>
      <vt:lpstr>Reliability And Validity Of The MMPI</vt:lpstr>
      <vt:lpstr>Projective Testing</vt:lpstr>
      <vt:lpstr>Improving The Reliability Of Projective Tests</vt:lpstr>
      <vt:lpstr>Lesson 11.9 Figure 3</vt:lpstr>
      <vt:lpstr>Rorschach Inkblot Test</vt:lpstr>
      <vt:lpstr>Thematic Apperception Test (TAT)</vt:lpstr>
      <vt:lpstr>Rotter Incomplete Sentence Blank (RISB)</vt:lpstr>
      <vt:lpstr>Lesson 11.9 Figure 5</vt:lpstr>
      <vt:lpstr>Problems With Projective Tests</vt:lpstr>
      <vt:lpstr>Contemporized-Themes Concerning Blacks Test (C-TCB)</vt:lpstr>
      <vt:lpstr>TEMAS Multicultural Thematic Apperception Test</vt:lpstr>
      <vt:lpstr>On Your Own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11.9 Personality Assessment</dc:title>
  <dc:creator>Hawkes Learning</dc:creator>
  <cp:keywords>Psychology</cp:keywords>
  <cp:lastModifiedBy>Talissa Nahass</cp:lastModifiedBy>
  <cp:revision>179</cp:revision>
  <dcterms:created xsi:type="dcterms:W3CDTF">2013-04-26T14:43:13Z</dcterms:created>
  <dcterms:modified xsi:type="dcterms:W3CDTF">2024-07-23T21:29:38Z</dcterms:modified>
  <cp:category>Psychology</cp:category>
</cp:coreProperties>
</file>