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notesMasterIdLst>
    <p:notesMasterId r:id="rId24"/>
  </p:notesMasterIdLst>
  <p:handoutMasterIdLst>
    <p:handoutMasterId r:id="rId25"/>
  </p:handoutMasterIdLst>
  <p:sldIdLst>
    <p:sldId id="272" r:id="rId3"/>
    <p:sldId id="273" r:id="rId4"/>
    <p:sldId id="289" r:id="rId5"/>
    <p:sldId id="274" r:id="rId6"/>
    <p:sldId id="275" r:id="rId7"/>
    <p:sldId id="290" r:id="rId8"/>
    <p:sldId id="276" r:id="rId9"/>
    <p:sldId id="291" r:id="rId10"/>
    <p:sldId id="270" r:id="rId11"/>
    <p:sldId id="284" r:id="rId12"/>
    <p:sldId id="277" r:id="rId13"/>
    <p:sldId id="278" r:id="rId14"/>
    <p:sldId id="279" r:id="rId15"/>
    <p:sldId id="267" r:id="rId16"/>
    <p:sldId id="271" r:id="rId17"/>
    <p:sldId id="280" r:id="rId18"/>
    <p:sldId id="268" r:id="rId19"/>
    <p:sldId id="281" r:id="rId20"/>
    <p:sldId id="282" r:id="rId21"/>
    <p:sldId id="283" r:id="rId22"/>
    <p:sldId id="318" r:id="rId23"/>
  </p:sldIdLst>
  <p:sldSz cx="9144000" cy="6858000" type="screen4x3"/>
  <p:notesSz cx="6858000" cy="9144000"/>
  <p:embeddedFontLst>
    <p:embeddedFont>
      <p:font typeface="Century Gothic" panose="020B0502020202020204"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F58"/>
    <a:srgbClr val="2B7799"/>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97" autoAdjust="0"/>
    <p:restoredTop sz="86410" autoAdjust="0"/>
  </p:normalViewPr>
  <p:slideViewPr>
    <p:cSldViewPr>
      <p:cViewPr varScale="1">
        <p:scale>
          <a:sx n="54" d="100"/>
          <a:sy n="54" d="100"/>
        </p:scale>
        <p:origin x="1096" y="60"/>
      </p:cViewPr>
      <p:guideLst>
        <p:guide orient="horz" pos="2160"/>
        <p:guide pos="2880"/>
      </p:guideLst>
    </p:cSldViewPr>
  </p:slideViewPr>
  <p:outlineViewPr>
    <p:cViewPr>
      <p:scale>
        <a:sx n="33" d="100"/>
        <a:sy n="33" d="100"/>
      </p:scale>
      <p:origin x="0" y="-8682"/>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commentAuthors" Target="commentAuthor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7/23/2024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7/23/2024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15</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17</a:t>
            </a:fld>
            <a:endParaRPr lang="en-US" dirty="0"/>
          </a:p>
        </p:txBody>
      </p:sp>
    </p:spTree>
    <p:extLst>
      <p:ext uri="{BB962C8B-B14F-4D97-AF65-F5344CB8AC3E}">
        <p14:creationId xmlns:p14="http://schemas.microsoft.com/office/powerpoint/2010/main" val="33420897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2024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solidFill>
                  <a:srgbClr val="182F58"/>
                </a:solidFill>
              </a:defRPr>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solidFill>
                  <a:srgbClr val="182F58"/>
                </a:solidFill>
                <a:latin typeface="Arial" panose="020B0604020202020204" pitchFamily="34" charset="0"/>
                <a:cs typeface="Arial" panose="020B0604020202020204" pitchFamily="34" charset="0"/>
              </a:defRPr>
            </a:lvl1pPr>
          </a:lstStyle>
          <a:p>
            <a:pPr lvl="0"/>
            <a:r>
              <a:rPr lang="en-US" dirty="0"/>
              <a:t>Lesson X.X</a:t>
            </a:r>
          </a:p>
        </p:txBody>
      </p:sp>
      <p:pic>
        <p:nvPicPr>
          <p:cNvPr id="3" name="Picture 2" descr="A book cover of a book&#10;&#10;Description automatically generated">
            <a:extLst>
              <a:ext uri="{FF2B5EF4-FFF2-40B4-BE49-F238E27FC236}">
                <a16:creationId xmlns:a16="http://schemas.microsoft.com/office/drawing/2014/main" id="{2C717EDA-D20E-604F-38D5-376C28C550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80104" y="381000"/>
            <a:ext cx="4407338" cy="56388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On Your Own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Dig Deeper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13900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F081F-48F3-8267-3057-5544357BE3E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0633713-4DEA-1BFF-037C-ED269AF8B47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2D07F6C-D326-3F27-7EAE-5BF868C7FC48}"/>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5E277BFC-6D1D-7790-F568-DEDC1E5B0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47BFD-8ACB-D117-DD6E-8C910642AD7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312537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38D66-2168-5395-E638-C563C5FCAA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95709-6FBD-5A0B-E014-B76BE88C65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68B714-6F35-A8B9-B214-1E800CF20C94}"/>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135ADD3B-EA6B-8E52-209F-DC060D8527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5B957-CDD8-A1A1-036C-846EDDFBCA8E}"/>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950012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1966E-AF61-4BAF-32F4-D64F7F13724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5452EE6-2FC4-FF10-FE8B-7B462A03DAE5}"/>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3E3765-CFB8-3DB8-4530-40A91AA4BD1C}"/>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C075BB5A-01A4-73B5-3458-1F4BF4FD46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44B8BA-A6A0-FB9D-787C-C584FA63231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4156948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6F029-D9A2-29CD-D92A-EA140BD93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AECE9F-4981-2D10-5FA3-9365F9EEDE3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9331FE-8241-9BF3-10DE-0A81E662F7F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BD400E-FED1-430C-4090-DEDA45577FCD}"/>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1655812B-8595-572D-E9AA-8E222E2734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8EE0C1-6885-9A3F-C9C0-D4ABB4ADFE90}"/>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0034978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CE991-2CC7-8043-5043-30DFA7818BA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3533A0-4C38-7817-BC59-0E848EC3F40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474372E-6BD9-DFC5-026B-5B596518ACC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4EEDA2-7A44-4A85-E840-DB0F587C337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A80F3DA-20DF-47C4-1238-09DB2721E88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8F7FA1-21C2-F903-F10E-94D67334A240}"/>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8" name="Footer Placeholder 7">
            <a:extLst>
              <a:ext uri="{FF2B5EF4-FFF2-40B4-BE49-F238E27FC236}">
                <a16:creationId xmlns:a16="http://schemas.microsoft.com/office/drawing/2014/main" id="{479BAF0D-C093-33EB-0FB5-1DEE5C1BF7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1B7B6A-E322-6D06-1427-10A47C00D6D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40543627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D8880-42A0-105F-1181-F63CEB78F2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40DC5C-C6DF-6DA7-DB2D-0977A0C8D3F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4" name="Footer Placeholder 3">
            <a:extLst>
              <a:ext uri="{FF2B5EF4-FFF2-40B4-BE49-F238E27FC236}">
                <a16:creationId xmlns:a16="http://schemas.microsoft.com/office/drawing/2014/main" id="{C83A55FD-722C-86C4-FB61-0039EB9C0A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03D996-C02E-5BB5-CEEB-E7805FC319D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4129005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65AE0E-18E4-7AD5-CB35-91EAF67B9199}"/>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3" name="Footer Placeholder 2">
            <a:extLst>
              <a:ext uri="{FF2B5EF4-FFF2-40B4-BE49-F238E27FC236}">
                <a16:creationId xmlns:a16="http://schemas.microsoft.com/office/drawing/2014/main" id="{CD4D172D-F1F5-FAB9-10AA-2898733E82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29DEEB-5F88-A85E-677E-F35144287033}"/>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09466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182F58"/>
                </a:solidFill>
              </a:defRPr>
            </a:lvl1pPr>
            <a:lvl2pPr>
              <a:defRPr>
                <a:solidFill>
                  <a:srgbClr val="2B7799"/>
                </a:solidFill>
              </a:defRPr>
            </a:lvl2pPr>
          </a:lstStyle>
          <a:p>
            <a:pPr lvl="0"/>
            <a:r>
              <a:rPr lang="en-US" dirty="0"/>
              <a:t>Click to edit Master text styles</a:t>
            </a:r>
          </a:p>
          <a:p>
            <a:pPr lvl="1"/>
            <a:r>
              <a:rPr lang="en-US" dirty="0"/>
              <a:t> insert 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54F2B-CEF7-34ED-3CBC-130FD3E34BF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4E02857-3189-6D0C-8942-BC5E624BCA4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C50612-0EE6-D884-4964-770E861852E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D89F506-34FB-841B-2AB7-47A6DBC0980E}"/>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2EEFFA8C-2DE3-D563-1DAC-E913F8A7D7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76E7F7-542A-73E5-5C39-D3F7EA0345A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9468073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B185D-89FF-49DB-25B7-273E5CB9EE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C2510F5-A26E-6EB8-0770-7ADF0385E40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EBDE380-D33B-1D6E-2C57-10D549F01F9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72405F3-753B-17B1-949C-638C78CA9A85}"/>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6D77BE86-94D6-AE37-EA09-617C083B1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C9BDFD-566D-10E4-88AA-A2097149F1B6}"/>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8440618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38F8C-C2E8-3ED0-624C-F4D195FCE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B7C933-2DD2-67DA-1555-5CFA2EDB5C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31696-6DCC-3D74-B964-C6A7CA82FDB1}"/>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D984C985-0666-F247-F678-2B9D23EEC2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DF260B-18EF-E5A9-273D-75B09EF8EEE8}"/>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6622825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58D992-0865-8967-2916-0BE7BEE89FD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26BEFF-3D23-B6C4-6EE0-EEFD8BAAAE0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01F246-1707-C02C-610E-845DF2128AA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03B800BD-0EDC-B130-57AA-E2E91AE75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804D67-EBF8-57F5-0B7F-3B24F83D9517}"/>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8341826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End Slide">
    <p:bg>
      <p:bgPr>
        <a:solidFill>
          <a:srgbClr val="2D7D9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9CDC15-C133-6A43-2AB0-D5FB639C26CE}"/>
              </a:ext>
            </a:extLst>
          </p:cNvPr>
          <p:cNvPicPr>
            <a:picLocks noChangeAspect="1"/>
          </p:cNvPicPr>
          <p:nvPr userDrawn="1"/>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3044890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2971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3581400" y="1280160"/>
            <a:ext cx="5105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5257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5867400" y="1280160"/>
            <a:ext cx="2819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738352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What Do You Think?</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82F58"/>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61" r:id="rId5"/>
    <p:sldLayoutId id="2147483652" r:id="rId6"/>
    <p:sldLayoutId id="2147483653" r:id="rId7"/>
    <p:sldLayoutId id="2147483658" r:id="rId8"/>
    <p:sldLayoutId id="2147483656" r:id="rId9"/>
    <p:sldLayoutId id="2147483657" r:id="rId10"/>
    <p:sldLayoutId id="2147483660" r:id="rId11"/>
    <p:sldLayoutId id="214748365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8BF824-37E5-A46A-6320-EBA7FEE0FED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869F70-BC82-BDAE-32C6-8744D121875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425259-6911-78F4-049F-3E1160176EE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70B4B541-4E51-2197-9F9F-7D1C30B59FA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03CF51B-67CB-17C0-C9E5-64AA1D8BC71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804AA610-DF15-4A5A-A855-BD6093CAF0D7}" type="slidenum">
              <a:rPr lang="en-US" smtClean="0"/>
              <a:t>‹#›</a:t>
            </a:fld>
            <a:endParaRPr lang="en-US"/>
          </a:p>
        </p:txBody>
      </p:sp>
    </p:spTree>
    <p:extLst>
      <p:ext uri="{BB962C8B-B14F-4D97-AF65-F5344CB8AC3E}">
        <p14:creationId xmlns:p14="http://schemas.microsoft.com/office/powerpoint/2010/main" val="233258279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rgbClr val="182F58"/>
                </a:solidFill>
                <a:effectLst/>
                <a:uLnTx/>
                <a:uFillTx/>
                <a:latin typeface="Arial" panose="020B0604020202020204" pitchFamily="34" charset="0"/>
                <a:ea typeface="+mn-ea"/>
                <a:cs typeface="Arial" panose="020B0604020202020204" pitchFamily="34" charset="0"/>
              </a:rPr>
              <a:t>Lesson 12.1</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What is Social Psychology?</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C1EA6-2FF8-8A47-929B-405962333789}"/>
              </a:ext>
            </a:extLst>
          </p:cNvPr>
          <p:cNvSpPr>
            <a:spLocks noGrp="1"/>
          </p:cNvSpPr>
          <p:nvPr>
            <p:ph type="title"/>
          </p:nvPr>
        </p:nvSpPr>
        <p:spPr/>
        <p:txBody>
          <a:bodyPr/>
          <a:lstStyle/>
          <a:p>
            <a:r>
              <a:rPr lang="en-US" dirty="0"/>
              <a:t>Fundamental Attribution Error</a:t>
            </a:r>
            <a:r>
              <a:rPr lang="en-US" baseline="-25000" dirty="0"/>
              <a:t>2</a:t>
            </a:r>
            <a:endParaRPr lang="en-US" dirty="0"/>
          </a:p>
        </p:txBody>
      </p:sp>
      <p:sp>
        <p:nvSpPr>
          <p:cNvPr id="3" name="Content Placeholder 2">
            <a:extLst>
              <a:ext uri="{FF2B5EF4-FFF2-40B4-BE49-F238E27FC236}">
                <a16:creationId xmlns:a16="http://schemas.microsoft.com/office/drawing/2014/main" id="{FBDB6195-C8D4-0A33-8B4A-E0C353CB022D}"/>
              </a:ext>
            </a:extLst>
          </p:cNvPr>
          <p:cNvSpPr>
            <a:spLocks noGrp="1"/>
          </p:cNvSpPr>
          <p:nvPr>
            <p:ph idx="1"/>
          </p:nvPr>
        </p:nvSpPr>
        <p:spPr>
          <a:xfrm>
            <a:off x="457200" y="1280160"/>
            <a:ext cx="5791200" cy="4572000"/>
          </a:xfrm>
        </p:spPr>
        <p:txBody>
          <a:bodyPr>
            <a:normAutofit fontScale="92500" lnSpcReduction="20000"/>
          </a:bodyPr>
          <a:lstStyle/>
          <a:p>
            <a:r>
              <a:rPr lang="en-US" dirty="0"/>
              <a:t>Fundamental attribution error leads people to overlook situational influences on behavior.</a:t>
            </a:r>
          </a:p>
          <a:p>
            <a:r>
              <a:rPr lang="en-US" dirty="0"/>
              <a:t>In quizmaster study, questioners had advantage by writing difficult questions they knew answers to.</a:t>
            </a:r>
          </a:p>
          <a:p>
            <a:r>
              <a:rPr lang="en-US" dirty="0"/>
              <a:t>Contestants only answered 4 out of 10 questions correctly.</a:t>
            </a:r>
          </a:p>
          <a:p>
            <a:r>
              <a:rPr lang="en-US" dirty="0"/>
              <a:t>Contestants rated questioners as more intelligent than themselves.</a:t>
            </a:r>
          </a:p>
          <a:p>
            <a:r>
              <a:rPr lang="en-US" dirty="0"/>
              <a:t>Observers also rated questioners as having more general knowledge than contestants.</a:t>
            </a:r>
          </a:p>
        </p:txBody>
      </p:sp>
      <p:sp>
        <p:nvSpPr>
          <p:cNvPr id="5" name="TextBox 4">
            <a:extLst>
              <a:ext uri="{FF2B5EF4-FFF2-40B4-BE49-F238E27FC236}">
                <a16:creationId xmlns:a16="http://schemas.microsoft.com/office/drawing/2014/main" id="{F0D30634-804A-F58D-BFD0-3E958A5B362F}"/>
              </a:ext>
            </a:extLst>
          </p:cNvPr>
          <p:cNvSpPr txBox="1"/>
          <p:nvPr/>
        </p:nvSpPr>
        <p:spPr>
          <a:xfrm>
            <a:off x="7194674" y="4202393"/>
            <a:ext cx="625492" cy="253916"/>
          </a:xfrm>
          <a:prstGeom prst="rect">
            <a:avLst/>
          </a:prstGeom>
          <a:noFill/>
        </p:spPr>
        <p:txBody>
          <a:bodyPr wrap="none" rtlCol="0">
            <a:spAutoFit/>
          </a:bodyPr>
          <a:lstStyle/>
          <a:p>
            <a:r>
              <a:rPr lang="en-US" sz="1050" dirty="0">
                <a:solidFill>
                  <a:srgbClr val="182F58"/>
                </a:solidFill>
              </a:rPr>
              <a:t>Figure 4</a:t>
            </a:r>
          </a:p>
        </p:txBody>
      </p:sp>
      <p:pic>
        <p:nvPicPr>
          <p:cNvPr id="6" name="Content Placeholder 6" descr="A graphic of three contestants on a game show and a host next to them">
            <a:extLst>
              <a:ext uri="{FF2B5EF4-FFF2-40B4-BE49-F238E27FC236}">
                <a16:creationId xmlns:a16="http://schemas.microsoft.com/office/drawing/2014/main" id="{04DC0903-7AE5-6F3D-F0E0-E9CDB4FF9AA4}"/>
              </a:ext>
            </a:extLst>
          </p:cNvPr>
          <p:cNvPicPr>
            <a:picLocks noChangeAspect="1"/>
          </p:cNvPicPr>
          <p:nvPr/>
        </p:nvPicPr>
        <p:blipFill rotWithShape="1">
          <a:blip r:embed="rId2"/>
          <a:srcRect l="9687" r="10625"/>
          <a:stretch/>
        </p:blipFill>
        <p:spPr>
          <a:xfrm>
            <a:off x="6096000" y="2209800"/>
            <a:ext cx="2822840" cy="1992593"/>
          </a:xfrm>
          <a:prstGeom prst="rect">
            <a:avLst/>
          </a:prstGeom>
          <a:noFill/>
        </p:spPr>
      </p:pic>
    </p:spTree>
    <p:extLst>
      <p:ext uri="{BB962C8B-B14F-4D97-AF65-F5344CB8AC3E}">
        <p14:creationId xmlns:p14="http://schemas.microsoft.com/office/powerpoint/2010/main" val="1821231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25716-A4B5-4608-AF3D-0D63C604F6E3}"/>
              </a:ext>
            </a:extLst>
          </p:cNvPr>
          <p:cNvSpPr>
            <a:spLocks noGrp="1"/>
          </p:cNvSpPr>
          <p:nvPr>
            <p:ph type="title"/>
          </p:nvPr>
        </p:nvSpPr>
        <p:spPr/>
        <p:txBody>
          <a:bodyPr/>
          <a:lstStyle/>
          <a:p>
            <a:r>
              <a:rPr lang="en-US" dirty="0"/>
              <a:t>Individualistic Culture</a:t>
            </a:r>
          </a:p>
        </p:txBody>
      </p:sp>
      <p:sp>
        <p:nvSpPr>
          <p:cNvPr id="3" name="Content Placeholder 2">
            <a:extLst>
              <a:ext uri="{FF2B5EF4-FFF2-40B4-BE49-F238E27FC236}">
                <a16:creationId xmlns:a16="http://schemas.microsoft.com/office/drawing/2014/main" id="{F9A650D3-3BB9-A4BE-EA31-A376B73A47F5}"/>
              </a:ext>
            </a:extLst>
          </p:cNvPr>
          <p:cNvSpPr>
            <a:spLocks noGrp="1"/>
          </p:cNvSpPr>
          <p:nvPr>
            <p:ph idx="1"/>
          </p:nvPr>
        </p:nvSpPr>
        <p:spPr/>
        <p:txBody>
          <a:bodyPr/>
          <a:lstStyle/>
          <a:p>
            <a:r>
              <a:rPr lang="en-US" dirty="0"/>
              <a:t>People from an individualistic culture have the greatest tendency to commit the fundamental attribution error (Dean &amp; Koenig, 2019). </a:t>
            </a:r>
          </a:p>
          <a:p>
            <a:pPr lvl="1"/>
            <a:r>
              <a:rPr lang="en-US" b="1" dirty="0"/>
              <a:t>Individualistic culture: </a:t>
            </a:r>
            <a:r>
              <a:rPr lang="en-US" dirty="0"/>
              <a:t>culture that focuses on individual achievement and autonomy</a:t>
            </a:r>
          </a:p>
          <a:p>
            <a:r>
              <a:rPr lang="en-US" dirty="0"/>
              <a:t>Individualistic cultures are found in western countries, such as the United States, Canada, and the United Kingdom.</a:t>
            </a:r>
          </a:p>
        </p:txBody>
      </p:sp>
    </p:spTree>
    <p:extLst>
      <p:ext uri="{BB962C8B-B14F-4D97-AF65-F5344CB8AC3E}">
        <p14:creationId xmlns:p14="http://schemas.microsoft.com/office/powerpoint/2010/main" val="346303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B7C0F-5EE2-6597-C1C9-628B8D83898F}"/>
              </a:ext>
            </a:extLst>
          </p:cNvPr>
          <p:cNvSpPr>
            <a:spLocks noGrp="1"/>
          </p:cNvSpPr>
          <p:nvPr>
            <p:ph type="title"/>
          </p:nvPr>
        </p:nvSpPr>
        <p:spPr/>
        <p:txBody>
          <a:bodyPr/>
          <a:lstStyle/>
          <a:p>
            <a:r>
              <a:rPr lang="en-US" dirty="0"/>
              <a:t>Collectivistic Culture</a:t>
            </a:r>
          </a:p>
        </p:txBody>
      </p:sp>
      <p:pic>
        <p:nvPicPr>
          <p:cNvPr id="6" name="Content Placeholder 6" descr="A photograph of an African family sitting down on the ground for dinner">
            <a:extLst>
              <a:ext uri="{FF2B5EF4-FFF2-40B4-BE49-F238E27FC236}">
                <a16:creationId xmlns:a16="http://schemas.microsoft.com/office/drawing/2014/main" id="{02C3B7CB-6679-F7CF-CAC6-1C496D262925}"/>
              </a:ext>
            </a:extLst>
          </p:cNvPr>
          <p:cNvPicPr>
            <a:picLocks noChangeAspect="1"/>
          </p:cNvPicPr>
          <p:nvPr/>
        </p:nvPicPr>
        <p:blipFill rotWithShape="1">
          <a:blip r:embed="rId2"/>
          <a:srcRect l="10185" t="747" r="10185" b="486"/>
          <a:stretch/>
        </p:blipFill>
        <p:spPr>
          <a:xfrm>
            <a:off x="429567" y="2221356"/>
            <a:ext cx="3080004" cy="2148840"/>
          </a:xfrm>
          <a:prstGeom prst="rect">
            <a:avLst/>
          </a:prstGeom>
          <a:noFill/>
        </p:spPr>
      </p:pic>
      <p:sp>
        <p:nvSpPr>
          <p:cNvPr id="5" name="TextBox 4">
            <a:extLst>
              <a:ext uri="{FF2B5EF4-FFF2-40B4-BE49-F238E27FC236}">
                <a16:creationId xmlns:a16="http://schemas.microsoft.com/office/drawing/2014/main" id="{4604ED8B-1B2B-6FF5-0AB5-F6C5B11C49DA}"/>
              </a:ext>
            </a:extLst>
          </p:cNvPr>
          <p:cNvSpPr txBox="1"/>
          <p:nvPr/>
        </p:nvSpPr>
        <p:spPr>
          <a:xfrm>
            <a:off x="1668454" y="4343400"/>
            <a:ext cx="625492" cy="253916"/>
          </a:xfrm>
          <a:prstGeom prst="rect">
            <a:avLst/>
          </a:prstGeom>
          <a:noFill/>
        </p:spPr>
        <p:txBody>
          <a:bodyPr wrap="square" rtlCol="0">
            <a:spAutoFit/>
          </a:bodyPr>
          <a:lstStyle/>
          <a:p>
            <a:r>
              <a:rPr lang="en-US" sz="1050" dirty="0">
                <a:solidFill>
                  <a:srgbClr val="182F58"/>
                </a:solidFill>
              </a:rPr>
              <a:t>Figure 5</a:t>
            </a:r>
          </a:p>
        </p:txBody>
      </p:sp>
      <p:sp>
        <p:nvSpPr>
          <p:cNvPr id="3" name="Content Placeholder 2">
            <a:extLst>
              <a:ext uri="{FF2B5EF4-FFF2-40B4-BE49-F238E27FC236}">
                <a16:creationId xmlns:a16="http://schemas.microsoft.com/office/drawing/2014/main" id="{357B8588-0974-B208-B3FC-5E131047B065}"/>
              </a:ext>
            </a:extLst>
          </p:cNvPr>
          <p:cNvSpPr>
            <a:spLocks noGrp="1"/>
          </p:cNvSpPr>
          <p:nvPr>
            <p:ph idx="1"/>
          </p:nvPr>
        </p:nvSpPr>
        <p:spPr>
          <a:xfrm>
            <a:off x="3429000" y="1280160"/>
            <a:ext cx="5257800" cy="4572000"/>
          </a:xfrm>
        </p:spPr>
        <p:txBody>
          <a:bodyPr/>
          <a:lstStyle/>
          <a:p>
            <a:r>
              <a:rPr lang="en-US" dirty="0"/>
              <a:t>Collectivistic cultures tend to be found in east Asian countries and in Latin American and African countries.</a:t>
            </a:r>
          </a:p>
          <a:p>
            <a:pPr lvl="1"/>
            <a:r>
              <a:rPr lang="en-US" b="1" dirty="0"/>
              <a:t>Collectivist culture: </a:t>
            </a:r>
            <a:r>
              <a:rPr lang="en-US" dirty="0"/>
              <a:t>culture that focuses on communal relationships with others such as family, friends, and community</a:t>
            </a:r>
          </a:p>
        </p:txBody>
      </p:sp>
    </p:spTree>
    <p:extLst>
      <p:ext uri="{BB962C8B-B14F-4D97-AF65-F5344CB8AC3E}">
        <p14:creationId xmlns:p14="http://schemas.microsoft.com/office/powerpoint/2010/main" val="2503935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49C65-4EEC-A7AB-AE50-F902F0E38FBA}"/>
              </a:ext>
            </a:extLst>
          </p:cNvPr>
          <p:cNvSpPr>
            <a:spLocks noGrp="1"/>
          </p:cNvSpPr>
          <p:nvPr>
            <p:ph type="title"/>
          </p:nvPr>
        </p:nvSpPr>
        <p:spPr/>
        <p:txBody>
          <a:bodyPr/>
          <a:lstStyle/>
          <a:p>
            <a:r>
              <a:rPr lang="en-US" dirty="0"/>
              <a:t>Actor-Observer Bias</a:t>
            </a:r>
          </a:p>
        </p:txBody>
      </p:sp>
      <p:sp>
        <p:nvSpPr>
          <p:cNvPr id="3" name="Content Placeholder 2">
            <a:extLst>
              <a:ext uri="{FF2B5EF4-FFF2-40B4-BE49-F238E27FC236}">
                <a16:creationId xmlns:a16="http://schemas.microsoft.com/office/drawing/2014/main" id="{B076CA84-BA7A-6256-69F7-E4FC25789508}"/>
              </a:ext>
            </a:extLst>
          </p:cNvPr>
          <p:cNvSpPr>
            <a:spLocks noGrp="1"/>
          </p:cNvSpPr>
          <p:nvPr>
            <p:ph idx="1"/>
          </p:nvPr>
        </p:nvSpPr>
        <p:spPr>
          <a:xfrm>
            <a:off x="152400" y="1097280"/>
            <a:ext cx="6324600" cy="4754880"/>
          </a:xfrm>
        </p:spPr>
        <p:txBody>
          <a:bodyPr>
            <a:normAutofit fontScale="85000" lnSpcReduction="20000"/>
          </a:bodyPr>
          <a:lstStyle/>
          <a:p>
            <a:r>
              <a:rPr lang="en-US" dirty="0"/>
              <a:t>When it comes to explaining our own behaviors, however, we have much more information available to us.</a:t>
            </a:r>
          </a:p>
          <a:p>
            <a:r>
              <a:rPr lang="en-US" dirty="0"/>
              <a:t>The actor-observer bias is the phenomenon of attributing other people's behavior to internal factors (fundamental attribution error) while attributing our own behavior to situational forces (Jones &amp; Nisbett 1971; Nisbett et al., 1973; Choi &amp; Nisbett, 1998). </a:t>
            </a:r>
          </a:p>
          <a:p>
            <a:r>
              <a:rPr lang="en-US" dirty="0"/>
              <a:t>As actors of behavior, we have more information available to explain our own behavior. </a:t>
            </a:r>
          </a:p>
          <a:p>
            <a:r>
              <a:rPr lang="en-US" dirty="0"/>
              <a:t>However, as observers, we have less information available; therefore, we tend to default to a dispositionist perspective.</a:t>
            </a:r>
          </a:p>
        </p:txBody>
      </p:sp>
      <p:sp>
        <p:nvSpPr>
          <p:cNvPr id="5" name="TextBox 4">
            <a:extLst>
              <a:ext uri="{FF2B5EF4-FFF2-40B4-BE49-F238E27FC236}">
                <a16:creationId xmlns:a16="http://schemas.microsoft.com/office/drawing/2014/main" id="{570BA518-2E04-7DD2-8D45-5EB8D6DADE6F}"/>
              </a:ext>
            </a:extLst>
          </p:cNvPr>
          <p:cNvSpPr txBox="1"/>
          <p:nvPr/>
        </p:nvSpPr>
        <p:spPr>
          <a:xfrm>
            <a:off x="7543800" y="4343400"/>
            <a:ext cx="625492" cy="253916"/>
          </a:xfrm>
          <a:prstGeom prst="rect">
            <a:avLst/>
          </a:prstGeom>
          <a:noFill/>
        </p:spPr>
        <p:txBody>
          <a:bodyPr wrap="none" rtlCol="0">
            <a:spAutoFit/>
          </a:bodyPr>
          <a:lstStyle/>
          <a:p>
            <a:r>
              <a:rPr lang="en-US" sz="1050" dirty="0">
                <a:solidFill>
                  <a:srgbClr val="182F58"/>
                </a:solidFill>
              </a:rPr>
              <a:t>Figure 6</a:t>
            </a:r>
          </a:p>
        </p:txBody>
      </p:sp>
      <p:pic>
        <p:nvPicPr>
          <p:cNvPr id="6" name="Content Placeholder 6" descr="A photograph of an iceberg showing that half of it exists under the water">
            <a:extLst>
              <a:ext uri="{FF2B5EF4-FFF2-40B4-BE49-F238E27FC236}">
                <a16:creationId xmlns:a16="http://schemas.microsoft.com/office/drawing/2014/main" id="{9DD0B2BC-846F-8314-988E-18482B7B60A4}"/>
              </a:ext>
            </a:extLst>
          </p:cNvPr>
          <p:cNvPicPr>
            <a:picLocks noChangeAspect="1"/>
          </p:cNvPicPr>
          <p:nvPr/>
        </p:nvPicPr>
        <p:blipFill rotWithShape="1">
          <a:blip r:embed="rId2"/>
          <a:srcRect l="21295" t="1235" r="21297"/>
          <a:stretch/>
        </p:blipFill>
        <p:spPr>
          <a:xfrm>
            <a:off x="6534912" y="1965960"/>
            <a:ext cx="2456688" cy="2377440"/>
          </a:xfrm>
          <a:prstGeom prst="rect">
            <a:avLst/>
          </a:prstGeom>
          <a:noFill/>
        </p:spPr>
      </p:pic>
    </p:spTree>
    <p:extLst>
      <p:ext uri="{BB962C8B-B14F-4D97-AF65-F5344CB8AC3E}">
        <p14:creationId xmlns:p14="http://schemas.microsoft.com/office/powerpoint/2010/main" val="7052999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Lesson 12.1 Figure 7</a:t>
            </a:r>
            <a:endParaRPr lang="en-US" sz="3200" b="1" dirty="0">
              <a:solidFill>
                <a:schemeClr val="accent1"/>
              </a:solidFill>
            </a:endParaRPr>
          </a:p>
        </p:txBody>
      </p:sp>
      <p:sp>
        <p:nvSpPr>
          <p:cNvPr id="13315" name="Rectangle 3"/>
          <p:cNvSpPr>
            <a:spLocks noGrp="1"/>
          </p:cNvSpPr>
          <p:nvPr>
            <p:ph idx="1"/>
          </p:nvPr>
        </p:nvSpPr>
        <p:spPr>
          <a:xfrm>
            <a:off x="457200" y="4937760"/>
            <a:ext cx="8229600" cy="914400"/>
          </a:xfrm>
          <a:prstGeom prst="rect">
            <a:avLst/>
          </a:prstGeom>
        </p:spPr>
        <p:txBody>
          <a:bodyPr>
            <a:normAutofit fontScale="77500" lnSpcReduction="20000"/>
          </a:bodyPr>
          <a:lstStyle/>
          <a:p>
            <a:pPr marL="0" indent="0">
              <a:buNone/>
              <a:tabLst>
                <a:tab pos="461963" algn="l"/>
              </a:tabLst>
            </a:pPr>
            <a:r>
              <a:rPr lang="en-US" i="0" dirty="0"/>
              <a:t>Caption: Actor-observer bias is evident when subjects explain their own reasons for liking a girlfriend versus their impressions of others' reasons for liking a girlfriend.</a:t>
            </a:r>
          </a:p>
        </p:txBody>
      </p:sp>
      <p:pic>
        <p:nvPicPr>
          <p:cNvPr id="2" name="Content Placeholder 6" descr="A bar graph compares 'own reasons for liking girlfriend' to 'friend's reasons for liking girlfriend.'">
            <a:extLst>
              <a:ext uri="{FF2B5EF4-FFF2-40B4-BE49-F238E27FC236}">
                <a16:creationId xmlns:a16="http://schemas.microsoft.com/office/drawing/2014/main" id="{DAE3508F-1792-FD4D-A99D-B2191A16A5BD}"/>
              </a:ext>
            </a:extLst>
          </p:cNvPr>
          <p:cNvPicPr>
            <a:picLocks noChangeAspect="1"/>
          </p:cNvPicPr>
          <p:nvPr/>
        </p:nvPicPr>
        <p:blipFill>
          <a:blip r:embed="rId2"/>
          <a:stretch>
            <a:fillRect/>
          </a:stretch>
        </p:blipFill>
        <p:spPr>
          <a:xfrm>
            <a:off x="1295400" y="1097280"/>
            <a:ext cx="6807200" cy="382905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b="1" dirty="0"/>
              <a:t>On Your Own</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1539240"/>
          </a:xfrm>
        </p:spPr>
        <p:txBody>
          <a:bodyPr/>
          <a:lstStyle/>
          <a:p>
            <a:r>
              <a:rPr lang="en-US" dirty="0"/>
              <a:t>What are the similarities and differences between actor-observer bias and the fundamental attribution error?</a:t>
            </a:r>
          </a:p>
        </p:txBody>
      </p:sp>
    </p:spTree>
    <p:extLst>
      <p:ext uri="{BB962C8B-B14F-4D97-AF65-F5344CB8AC3E}">
        <p14:creationId xmlns:p14="http://schemas.microsoft.com/office/powerpoint/2010/main" val="1933572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2D92B-F7BA-18E9-D9FB-3F785F594FBA}"/>
              </a:ext>
            </a:extLst>
          </p:cNvPr>
          <p:cNvSpPr>
            <a:spLocks noGrp="1"/>
          </p:cNvSpPr>
          <p:nvPr>
            <p:ph type="title"/>
          </p:nvPr>
        </p:nvSpPr>
        <p:spPr/>
        <p:txBody>
          <a:bodyPr/>
          <a:lstStyle/>
          <a:p>
            <a:r>
              <a:rPr lang="en-US" dirty="0"/>
              <a:t>Self-Serving Bias</a:t>
            </a:r>
          </a:p>
        </p:txBody>
      </p:sp>
      <p:pic>
        <p:nvPicPr>
          <p:cNvPr id="6" name="Content Placeholder 6" descr="A photograph of a women's soccer team holding a trophy and cheering">
            <a:extLst>
              <a:ext uri="{FF2B5EF4-FFF2-40B4-BE49-F238E27FC236}">
                <a16:creationId xmlns:a16="http://schemas.microsoft.com/office/drawing/2014/main" id="{7C019DF8-734F-EB04-BAEC-5BCE9EEC73CB}"/>
              </a:ext>
            </a:extLst>
          </p:cNvPr>
          <p:cNvPicPr>
            <a:picLocks noChangeAspect="1"/>
          </p:cNvPicPr>
          <p:nvPr/>
        </p:nvPicPr>
        <p:blipFill rotWithShape="1">
          <a:blip r:embed="rId2"/>
          <a:srcRect l="3774" r="3774" b="1235"/>
          <a:stretch/>
        </p:blipFill>
        <p:spPr>
          <a:xfrm>
            <a:off x="78501" y="1981200"/>
            <a:ext cx="3043398" cy="1828800"/>
          </a:xfrm>
          <a:prstGeom prst="rect">
            <a:avLst/>
          </a:prstGeom>
          <a:noFill/>
        </p:spPr>
      </p:pic>
      <p:sp>
        <p:nvSpPr>
          <p:cNvPr id="5" name="TextBox 4">
            <a:extLst>
              <a:ext uri="{FF2B5EF4-FFF2-40B4-BE49-F238E27FC236}">
                <a16:creationId xmlns:a16="http://schemas.microsoft.com/office/drawing/2014/main" id="{65080AEF-D9B8-A402-29FC-C5C2FB4E0949}"/>
              </a:ext>
            </a:extLst>
          </p:cNvPr>
          <p:cNvSpPr txBox="1"/>
          <p:nvPr/>
        </p:nvSpPr>
        <p:spPr>
          <a:xfrm>
            <a:off x="1287454" y="3849524"/>
            <a:ext cx="625492" cy="253916"/>
          </a:xfrm>
          <a:prstGeom prst="rect">
            <a:avLst/>
          </a:prstGeom>
          <a:noFill/>
        </p:spPr>
        <p:txBody>
          <a:bodyPr wrap="none" rtlCol="0">
            <a:spAutoFit/>
          </a:bodyPr>
          <a:lstStyle/>
          <a:p>
            <a:r>
              <a:rPr lang="en-US" sz="1050" dirty="0">
                <a:solidFill>
                  <a:srgbClr val="182F58"/>
                </a:solidFill>
              </a:rPr>
              <a:t>Figure 8</a:t>
            </a:r>
          </a:p>
        </p:txBody>
      </p:sp>
      <p:sp>
        <p:nvSpPr>
          <p:cNvPr id="3" name="Content Placeholder 2">
            <a:extLst>
              <a:ext uri="{FF2B5EF4-FFF2-40B4-BE49-F238E27FC236}">
                <a16:creationId xmlns:a16="http://schemas.microsoft.com/office/drawing/2014/main" id="{6A5EEBFD-4B23-3516-493B-E55C5A5AA607}"/>
              </a:ext>
            </a:extLst>
          </p:cNvPr>
          <p:cNvSpPr>
            <a:spLocks noGrp="1"/>
          </p:cNvSpPr>
          <p:nvPr>
            <p:ph idx="1"/>
          </p:nvPr>
        </p:nvSpPr>
        <p:spPr>
          <a:xfrm>
            <a:off x="3124200" y="1280160"/>
            <a:ext cx="5562600" cy="4572000"/>
          </a:xfrm>
        </p:spPr>
        <p:txBody>
          <a:bodyPr>
            <a:normAutofit fontScale="85000" lnSpcReduction="20000"/>
          </a:bodyPr>
          <a:lstStyle/>
          <a:p>
            <a:r>
              <a:rPr lang="en-US" dirty="0"/>
              <a:t>A </a:t>
            </a:r>
            <a:r>
              <a:rPr lang="en-US" b="1" dirty="0"/>
              <a:t>self-serving bias</a:t>
            </a:r>
            <a:r>
              <a:rPr lang="en-US" dirty="0"/>
              <a:t> is an attribution that enables us to see ourselves in favorable light</a:t>
            </a:r>
          </a:p>
          <a:p>
            <a:pPr lvl="1"/>
            <a:r>
              <a:rPr lang="en-US" u="sng" dirty="0"/>
              <a:t>Example</a:t>
            </a:r>
            <a:r>
              <a:rPr lang="en-US" dirty="0"/>
              <a:t>: making internal attributions for success and external attributions for failures</a:t>
            </a:r>
          </a:p>
          <a:p>
            <a:r>
              <a:rPr lang="en-US" dirty="0"/>
              <a:t>The tendency of an individual to take credit by making dispositional or internal attributions for positive outcomes but situational or external attributions for negative outcomes is known as the self-serving bias (Miller &amp; Ross, 1975). </a:t>
            </a:r>
          </a:p>
          <a:p>
            <a:r>
              <a:rPr lang="en-US" dirty="0"/>
              <a:t>This bias serves to protect self-esteem. </a:t>
            </a:r>
          </a:p>
        </p:txBody>
      </p:sp>
    </p:spTree>
    <p:extLst>
      <p:ext uri="{BB962C8B-B14F-4D97-AF65-F5344CB8AC3E}">
        <p14:creationId xmlns:p14="http://schemas.microsoft.com/office/powerpoint/2010/main" val="3631424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b="1" dirty="0"/>
              <a:t>Group Activity</a:t>
            </a:r>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p:txBody>
          <a:bodyPr>
            <a:normAutofit fontScale="92500"/>
          </a:bodyPr>
          <a:lstStyle/>
          <a:p>
            <a:pPr marL="514350" indent="-514350">
              <a:buFont typeface="+mj-lt"/>
              <a:buAutoNum type="arabicPeriod"/>
            </a:pPr>
            <a:r>
              <a:rPr lang="en-US" dirty="0"/>
              <a:t>Jot down a list of your personal strengths and your perceived weaknesses.</a:t>
            </a:r>
          </a:p>
          <a:p>
            <a:pPr marL="514350" indent="-514350">
              <a:buFont typeface="+mj-lt"/>
              <a:buAutoNum type="arabicPeriod"/>
            </a:pPr>
            <a:r>
              <a:rPr lang="en-US" dirty="0"/>
              <a:t>Now, tally up the number of strengths and weaknesses in your respective lists.</a:t>
            </a:r>
          </a:p>
          <a:p>
            <a:pPr marL="514350" indent="-514350">
              <a:buFont typeface="+mj-lt"/>
              <a:buAutoNum type="arabicPeriod"/>
            </a:pPr>
            <a:r>
              <a:rPr lang="en-US" dirty="0"/>
              <a:t>Then, as a group or class, list examples of strengths and weaknesses and write them down in a central location.</a:t>
            </a:r>
          </a:p>
          <a:p>
            <a:pPr marL="514350" indent="-514350">
              <a:buFont typeface="+mj-lt"/>
              <a:buAutoNum type="arabicPeriod"/>
            </a:pPr>
            <a:r>
              <a:rPr lang="en-US" dirty="0"/>
              <a:t>Examine the list of "weaknesses." How many are truly negative or are less serious or "self problems" ("Well, I sometimes work too hard and expect too much of myself.")? How might this reflect a self-serving bias?</a:t>
            </a:r>
          </a:p>
        </p:txBody>
      </p:sp>
    </p:spTree>
    <p:extLst>
      <p:ext uri="{BB962C8B-B14F-4D97-AF65-F5344CB8AC3E}">
        <p14:creationId xmlns:p14="http://schemas.microsoft.com/office/powerpoint/2010/main" val="2069639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E207B-8D60-40DA-DDFB-8E9D6F81761E}"/>
              </a:ext>
            </a:extLst>
          </p:cNvPr>
          <p:cNvSpPr>
            <a:spLocks noGrp="1"/>
          </p:cNvSpPr>
          <p:nvPr>
            <p:ph type="title"/>
          </p:nvPr>
        </p:nvSpPr>
        <p:spPr/>
        <p:txBody>
          <a:bodyPr/>
          <a:lstStyle/>
          <a:p>
            <a:r>
              <a:rPr lang="en-US" dirty="0"/>
              <a:t>Attribution</a:t>
            </a:r>
          </a:p>
        </p:txBody>
      </p:sp>
      <p:sp>
        <p:nvSpPr>
          <p:cNvPr id="3" name="Content Placeholder 2">
            <a:extLst>
              <a:ext uri="{FF2B5EF4-FFF2-40B4-BE49-F238E27FC236}">
                <a16:creationId xmlns:a16="http://schemas.microsoft.com/office/drawing/2014/main" id="{8176D03B-1FDE-D1EE-0452-4F3346E55BD4}"/>
              </a:ext>
            </a:extLst>
          </p:cNvPr>
          <p:cNvSpPr>
            <a:spLocks noGrp="1"/>
          </p:cNvSpPr>
          <p:nvPr>
            <p:ph idx="1"/>
          </p:nvPr>
        </p:nvSpPr>
        <p:spPr/>
        <p:txBody>
          <a:bodyPr>
            <a:normAutofit fontScale="85000" lnSpcReduction="10000"/>
          </a:bodyPr>
          <a:lstStyle/>
          <a:p>
            <a:r>
              <a:rPr lang="en-US" dirty="0"/>
              <a:t>Attribution refers to a belief about the cause of a result. </a:t>
            </a:r>
          </a:p>
          <a:p>
            <a:r>
              <a:rPr lang="en-US" dirty="0"/>
              <a:t>One model of attribution proposes three main dimensions: </a:t>
            </a:r>
          </a:p>
          <a:p>
            <a:pPr lvl="1"/>
            <a:r>
              <a:rPr lang="en-US" dirty="0"/>
              <a:t>Locus of control (internal versus external)</a:t>
            </a:r>
          </a:p>
          <a:p>
            <a:pPr lvl="1"/>
            <a:r>
              <a:rPr lang="en-US" dirty="0"/>
              <a:t>Stability (stable versus unstable)</a:t>
            </a:r>
          </a:p>
          <a:p>
            <a:pPr lvl="1"/>
            <a:r>
              <a:rPr lang="en-US" dirty="0"/>
              <a:t>Controllability (controllable versus uncontrollable)</a:t>
            </a:r>
          </a:p>
          <a:p>
            <a:r>
              <a:rPr lang="en-US" dirty="0"/>
              <a:t>Stability refers to the extent to which the circumstances that result in a given outcome are changeable. </a:t>
            </a:r>
          </a:p>
          <a:p>
            <a:r>
              <a:rPr lang="en-US" dirty="0"/>
              <a:t>The circumstances are considered stable if they are unlikely to change.</a:t>
            </a:r>
          </a:p>
          <a:p>
            <a:r>
              <a:rPr lang="en-US" dirty="0"/>
              <a:t>Controllability refers to the extent to which the circumstances that are associated with a given outcome can be controlled.</a:t>
            </a:r>
          </a:p>
        </p:txBody>
      </p:sp>
    </p:spTree>
    <p:extLst>
      <p:ext uri="{BB962C8B-B14F-4D97-AF65-F5344CB8AC3E}">
        <p14:creationId xmlns:p14="http://schemas.microsoft.com/office/powerpoint/2010/main" val="2673531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EA5EB-010D-2A8F-7CAC-40900D467417}"/>
              </a:ext>
            </a:extLst>
          </p:cNvPr>
          <p:cNvSpPr>
            <a:spLocks noGrp="1"/>
          </p:cNvSpPr>
          <p:nvPr>
            <p:ph type="title"/>
          </p:nvPr>
        </p:nvSpPr>
        <p:spPr/>
        <p:txBody>
          <a:bodyPr/>
          <a:lstStyle/>
          <a:p>
            <a:r>
              <a:rPr lang="en-US" dirty="0"/>
              <a:t>Just-World Hypothesis</a:t>
            </a:r>
            <a:r>
              <a:rPr lang="en-US" baseline="-25000" dirty="0"/>
              <a:t>1</a:t>
            </a:r>
            <a:endParaRPr lang="en-US" dirty="0"/>
          </a:p>
        </p:txBody>
      </p:sp>
      <p:sp>
        <p:nvSpPr>
          <p:cNvPr id="3" name="Content Placeholder 2">
            <a:extLst>
              <a:ext uri="{FF2B5EF4-FFF2-40B4-BE49-F238E27FC236}">
                <a16:creationId xmlns:a16="http://schemas.microsoft.com/office/drawing/2014/main" id="{4187D141-05B7-1DE9-7E7A-ABC3841B7EEB}"/>
              </a:ext>
            </a:extLst>
          </p:cNvPr>
          <p:cNvSpPr>
            <a:spLocks noGrp="1"/>
          </p:cNvSpPr>
          <p:nvPr>
            <p:ph idx="1"/>
          </p:nvPr>
        </p:nvSpPr>
        <p:spPr>
          <a:xfrm>
            <a:off x="76200" y="1219200"/>
            <a:ext cx="6839578" cy="4572000"/>
          </a:xfrm>
        </p:spPr>
        <p:txBody>
          <a:bodyPr>
            <a:normAutofit/>
          </a:bodyPr>
          <a:lstStyle/>
          <a:p>
            <a:r>
              <a:rPr lang="en-US" dirty="0"/>
              <a:t>The </a:t>
            </a:r>
            <a:r>
              <a:rPr lang="en-US" b="1" dirty="0"/>
              <a:t>just-world hypothesis </a:t>
            </a:r>
            <a:r>
              <a:rPr lang="en-US" dirty="0"/>
              <a:t>is the belief that people get the outcomes they deserve (Lerner &amp; Miller, 1978). </a:t>
            </a:r>
          </a:p>
          <a:p>
            <a:r>
              <a:rPr lang="en-US" dirty="0"/>
              <a:t>People tend to think that good people experience positive outcomes, and bad people experience negative outcomes (Jost et al., 2004; Jost &amp; Major, 2001). </a:t>
            </a:r>
          </a:p>
          <a:p>
            <a:pPr lvl="1"/>
            <a:r>
              <a:rPr lang="en-US" u="sng" dirty="0"/>
              <a:t>Example</a:t>
            </a:r>
            <a:r>
              <a:rPr lang="en-US" dirty="0"/>
              <a:t>: If you want to experience positive outcomes, you just need to work hard to get ahead in life.</a:t>
            </a:r>
          </a:p>
        </p:txBody>
      </p:sp>
      <p:sp>
        <p:nvSpPr>
          <p:cNvPr id="4" name="TextBox 3">
            <a:extLst>
              <a:ext uri="{FF2B5EF4-FFF2-40B4-BE49-F238E27FC236}">
                <a16:creationId xmlns:a16="http://schemas.microsoft.com/office/drawing/2014/main" id="{D89A9679-0C12-45B1-0312-8CE0F6F85D0B}"/>
              </a:ext>
            </a:extLst>
          </p:cNvPr>
          <p:cNvSpPr txBox="1"/>
          <p:nvPr/>
        </p:nvSpPr>
        <p:spPr>
          <a:xfrm>
            <a:off x="7459654" y="4419600"/>
            <a:ext cx="625492" cy="253916"/>
          </a:xfrm>
          <a:prstGeom prst="rect">
            <a:avLst/>
          </a:prstGeom>
          <a:noFill/>
        </p:spPr>
        <p:txBody>
          <a:bodyPr wrap="none" rtlCol="0">
            <a:spAutoFit/>
          </a:bodyPr>
          <a:lstStyle/>
          <a:p>
            <a:r>
              <a:rPr lang="en-US" sz="1050" dirty="0">
                <a:solidFill>
                  <a:srgbClr val="182F58"/>
                </a:solidFill>
              </a:rPr>
              <a:t>Figure 9</a:t>
            </a:r>
          </a:p>
        </p:txBody>
      </p:sp>
      <p:pic>
        <p:nvPicPr>
          <p:cNvPr id="6" name="Content Placeholder 6" descr="A photograph of a homeless man sitting on the street and holding a sign that says 'Seeking human kindness.'">
            <a:extLst>
              <a:ext uri="{FF2B5EF4-FFF2-40B4-BE49-F238E27FC236}">
                <a16:creationId xmlns:a16="http://schemas.microsoft.com/office/drawing/2014/main" id="{3EC0429E-6CE6-66B9-88F4-121F0B3E8D29}"/>
              </a:ext>
            </a:extLst>
          </p:cNvPr>
          <p:cNvPicPr>
            <a:picLocks noChangeAspect="1"/>
          </p:cNvPicPr>
          <p:nvPr/>
        </p:nvPicPr>
        <p:blipFill rotWithShape="1">
          <a:blip r:embed="rId2"/>
          <a:srcRect l="10185" t="825" r="9259" b="408"/>
          <a:stretch/>
        </p:blipFill>
        <p:spPr>
          <a:xfrm>
            <a:off x="6400799" y="2577402"/>
            <a:ext cx="2671187" cy="1842198"/>
          </a:xfrm>
          <a:prstGeom prst="rect">
            <a:avLst/>
          </a:prstGeom>
          <a:noFill/>
        </p:spPr>
      </p:pic>
    </p:spTree>
    <p:extLst>
      <p:ext uri="{BB962C8B-B14F-4D97-AF65-F5344CB8AC3E}">
        <p14:creationId xmlns:p14="http://schemas.microsoft.com/office/powerpoint/2010/main" val="960910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Social Psychology</a:t>
            </a:r>
            <a:r>
              <a:rPr lang="en-US" b="1" baseline="-25000" dirty="0"/>
              <a:t>1</a:t>
            </a:r>
            <a:endParaRPr lang="en-US" b="1"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228599" y="1097280"/>
            <a:ext cx="6096002" cy="5562600"/>
          </a:xfrm>
        </p:spPr>
        <p:txBody>
          <a:bodyPr>
            <a:normAutofit/>
          </a:bodyPr>
          <a:lstStyle/>
          <a:p>
            <a:r>
              <a:rPr lang="en-US" sz="1800" dirty="0"/>
              <a:t>Social psychologists assert that an individual's thoughts, feelings, and behaviors are influenced by social situations. </a:t>
            </a:r>
          </a:p>
          <a:p>
            <a:pPr lvl="1"/>
            <a:r>
              <a:rPr lang="en-US" sz="1800" b="1" dirty="0"/>
              <a:t>Social psychology: </a:t>
            </a:r>
            <a:r>
              <a:rPr lang="en-US" sz="1800" dirty="0"/>
              <a:t>field of psychology that examines how people impact or affect each other, with particular focus on the power of the situation</a:t>
            </a:r>
          </a:p>
          <a:p>
            <a:r>
              <a:rPr lang="en-US" sz="1800" dirty="0"/>
              <a:t>Intrapersonal topics (those that pertain to the individual) </a:t>
            </a:r>
          </a:p>
          <a:p>
            <a:pPr lvl="1"/>
            <a:r>
              <a:rPr lang="en-US" sz="1800" dirty="0"/>
              <a:t>Include emotions and attitudes, the self, and social cognition (the ways in which we think about ourselves and others)</a:t>
            </a:r>
          </a:p>
          <a:p>
            <a:r>
              <a:rPr lang="en-US" sz="1800" dirty="0"/>
              <a:t>Interpersonal topics (those that pertain to couples and groups) </a:t>
            </a:r>
          </a:p>
          <a:p>
            <a:pPr lvl="1"/>
            <a:r>
              <a:rPr lang="en-US" sz="1800" dirty="0"/>
              <a:t>Include helping behavior (Figure 2), aggression, prejudice and discrimination, attraction and close relationships, and group processes and intergroup relationships.</a:t>
            </a:r>
            <a:endParaRPr lang="en-US" sz="1800" dirty="0">
              <a:solidFill>
                <a:srgbClr val="2B7799"/>
              </a:solidFill>
            </a:endParaRPr>
          </a:p>
        </p:txBody>
      </p:sp>
      <p:pic>
        <p:nvPicPr>
          <p:cNvPr id="5" name="Content Placeholder 6" descr="A photograph of volunteers serving food to people">
            <a:extLst>
              <a:ext uri="{FF2B5EF4-FFF2-40B4-BE49-F238E27FC236}">
                <a16:creationId xmlns:a16="http://schemas.microsoft.com/office/drawing/2014/main" id="{E1178530-EFE3-D40F-7A19-701E94790454}"/>
              </a:ext>
            </a:extLst>
          </p:cNvPr>
          <p:cNvPicPr>
            <a:picLocks noChangeAspect="1"/>
          </p:cNvPicPr>
          <p:nvPr/>
        </p:nvPicPr>
        <p:blipFill rotWithShape="1">
          <a:blip r:embed="rId2"/>
          <a:srcRect l="7407" t="329" r="10186" b="906"/>
          <a:stretch/>
        </p:blipFill>
        <p:spPr>
          <a:xfrm>
            <a:off x="6134101" y="2491483"/>
            <a:ext cx="2781300" cy="1875034"/>
          </a:xfrm>
          <a:prstGeom prst="rect">
            <a:avLst/>
          </a:prstGeom>
          <a:noFill/>
        </p:spPr>
      </p:pic>
      <p:sp>
        <p:nvSpPr>
          <p:cNvPr id="6" name="TextBox 5">
            <a:extLst>
              <a:ext uri="{FF2B5EF4-FFF2-40B4-BE49-F238E27FC236}">
                <a16:creationId xmlns:a16="http://schemas.microsoft.com/office/drawing/2014/main" id="{F4EB85B2-BB38-B989-50DF-A70AED3CF16A}"/>
              </a:ext>
            </a:extLst>
          </p:cNvPr>
          <p:cNvSpPr txBox="1"/>
          <p:nvPr/>
        </p:nvSpPr>
        <p:spPr>
          <a:xfrm>
            <a:off x="7286321" y="4394150"/>
            <a:ext cx="625492" cy="253916"/>
          </a:xfrm>
          <a:prstGeom prst="rect">
            <a:avLst/>
          </a:prstGeom>
          <a:noFill/>
        </p:spPr>
        <p:txBody>
          <a:bodyPr wrap="none" rtlCol="0">
            <a:spAutoFit/>
          </a:bodyPr>
          <a:lstStyle/>
          <a:p>
            <a:r>
              <a:rPr lang="en-US" sz="1050" dirty="0">
                <a:solidFill>
                  <a:srgbClr val="182F58"/>
                </a:solidFill>
              </a:rPr>
              <a:t>Figure 2</a:t>
            </a:r>
          </a:p>
        </p:txBody>
      </p:sp>
    </p:spTree>
    <p:extLst>
      <p:ext uri="{BB962C8B-B14F-4D97-AF65-F5344CB8AC3E}">
        <p14:creationId xmlns:p14="http://schemas.microsoft.com/office/powerpoint/2010/main" val="211473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C88EC-472C-FD1D-1847-EA87E3789F0B}"/>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A2B073F2-A6BA-63E1-5E17-459AD85617BA}"/>
              </a:ext>
            </a:extLst>
          </p:cNvPr>
          <p:cNvSpPr>
            <a:spLocks noGrp="1"/>
          </p:cNvSpPr>
          <p:nvPr>
            <p:ph idx="1"/>
          </p:nvPr>
        </p:nvSpPr>
        <p:spPr>
          <a:xfrm>
            <a:off x="304800" y="1097280"/>
            <a:ext cx="8382000" cy="4754880"/>
          </a:xfrm>
        </p:spPr>
        <p:txBody>
          <a:bodyPr>
            <a:normAutofit fontScale="77500" lnSpcReduction="20000"/>
          </a:bodyPr>
          <a:lstStyle/>
          <a:p>
            <a:r>
              <a:rPr lang="en-US" dirty="0"/>
              <a:t>Social psychology is the subfield of psychology that studies the power of the situation to influence individuals' thoughts, feelings, and behaviors. </a:t>
            </a:r>
          </a:p>
          <a:p>
            <a:r>
              <a:rPr lang="en-US" dirty="0"/>
              <a:t>Psychologists categorize the causes of human behavior as those due to internal factors, such as personality, or those due to external factors, such as cultural and other social influences. </a:t>
            </a:r>
          </a:p>
          <a:p>
            <a:r>
              <a:rPr lang="en-US" dirty="0"/>
              <a:t>Behavior is better explained, however, by using both approaches. People tend to over-rely on dispositional explanations for behavior and ignore the power of situational influences, a perspective called the fundamental attribution error. </a:t>
            </a:r>
          </a:p>
          <a:p>
            <a:r>
              <a:rPr lang="en-US" dirty="0"/>
              <a:t>People from individualistic cultures are more likely to display this bias versus people from collectivistic cultures. </a:t>
            </a:r>
          </a:p>
          <a:p>
            <a:r>
              <a:rPr lang="en-US" dirty="0"/>
              <a:t>Our explanations for our own and others' behaviors can be biased due to not having enough information about others' motivations for behaviors and by providing explanations that bolster our self-esteem.</a:t>
            </a:r>
          </a:p>
        </p:txBody>
      </p:sp>
    </p:spTree>
    <p:extLst>
      <p:ext uri="{BB962C8B-B14F-4D97-AF65-F5344CB8AC3E}">
        <p14:creationId xmlns:p14="http://schemas.microsoft.com/office/powerpoint/2010/main" val="870156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BA363-008A-9460-24DB-6A18281A280F}"/>
              </a:ext>
            </a:extLst>
          </p:cNvPr>
          <p:cNvSpPr>
            <a:spLocks noGrp="1"/>
          </p:cNvSpPr>
          <p:nvPr>
            <p:ph type="title" idx="4294967295"/>
          </p:nvPr>
        </p:nvSpPr>
        <p:spPr>
          <a:xfrm>
            <a:off x="1614487" y="-994172"/>
            <a:ext cx="5915025" cy="994172"/>
          </a:xfrm>
          <a:prstGeom prst="rect">
            <a:avLst/>
          </a:prstGeom>
        </p:spPr>
        <p:txBody>
          <a:bodyPr anchor="b">
            <a:normAutofit fontScale="90000"/>
          </a:bodyPr>
          <a:lstStyle/>
          <a:p>
            <a:r>
              <a:rPr lang="en-US" dirty="0"/>
              <a:t>End of Hawkes Learning PowerPoint</a:t>
            </a:r>
          </a:p>
        </p:txBody>
      </p:sp>
    </p:spTree>
    <p:extLst>
      <p:ext uri="{BB962C8B-B14F-4D97-AF65-F5344CB8AC3E}">
        <p14:creationId xmlns:p14="http://schemas.microsoft.com/office/powerpoint/2010/main" val="1295064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00100-2A25-1DE3-7245-63E862D965A3}"/>
              </a:ext>
            </a:extLst>
          </p:cNvPr>
          <p:cNvSpPr>
            <a:spLocks noGrp="1"/>
          </p:cNvSpPr>
          <p:nvPr>
            <p:ph type="title"/>
          </p:nvPr>
        </p:nvSpPr>
        <p:spPr/>
        <p:txBody>
          <a:bodyPr/>
          <a:lstStyle/>
          <a:p>
            <a:r>
              <a:rPr lang="en-US" b="1" dirty="0"/>
              <a:t>Social Psychology</a:t>
            </a:r>
            <a:r>
              <a:rPr lang="en-US" baseline="-25000" dirty="0"/>
              <a:t>2</a:t>
            </a:r>
            <a:endParaRPr lang="en-US" dirty="0"/>
          </a:p>
        </p:txBody>
      </p:sp>
      <p:sp>
        <p:nvSpPr>
          <p:cNvPr id="3" name="Content Placeholder 2">
            <a:extLst>
              <a:ext uri="{FF2B5EF4-FFF2-40B4-BE49-F238E27FC236}">
                <a16:creationId xmlns:a16="http://schemas.microsoft.com/office/drawing/2014/main" id="{18DBEB62-753F-5054-3056-AC22547D5671}"/>
              </a:ext>
            </a:extLst>
          </p:cNvPr>
          <p:cNvSpPr>
            <a:spLocks noGrp="1"/>
          </p:cNvSpPr>
          <p:nvPr>
            <p:ph idx="1"/>
          </p:nvPr>
        </p:nvSpPr>
        <p:spPr/>
        <p:txBody>
          <a:bodyPr>
            <a:normAutofit lnSpcReduction="10000"/>
          </a:bodyPr>
          <a:lstStyle/>
          <a:p>
            <a:r>
              <a:rPr lang="en-US" dirty="0"/>
              <a:t>Social psychologists focus on how people construe or interpret situations and how these interpretations influence their thoughts, feelings, and behaviors (Ross &amp; Nisbett, 1991). </a:t>
            </a:r>
          </a:p>
          <a:p>
            <a:r>
              <a:rPr lang="en-US" dirty="0"/>
              <a:t>Social psychology studies individuals in a social context and how situational variables interact to influence behavior. </a:t>
            </a:r>
          </a:p>
          <a:p>
            <a:r>
              <a:rPr lang="en-US" dirty="0"/>
              <a:t>Behavior is a product of both the situation (e.g., cultural influences, social roles, and the presence of bystanders) and the person (e.g., personality characteristics). </a:t>
            </a:r>
          </a:p>
        </p:txBody>
      </p:sp>
    </p:spTree>
    <p:extLst>
      <p:ext uri="{BB962C8B-B14F-4D97-AF65-F5344CB8AC3E}">
        <p14:creationId xmlns:p14="http://schemas.microsoft.com/office/powerpoint/2010/main" val="1175206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51D76-F5E7-C619-AC5B-E84D84CA315E}"/>
              </a:ext>
            </a:extLst>
          </p:cNvPr>
          <p:cNvSpPr>
            <a:spLocks noGrp="1"/>
          </p:cNvSpPr>
          <p:nvPr>
            <p:ph type="title"/>
          </p:nvPr>
        </p:nvSpPr>
        <p:spPr/>
        <p:txBody>
          <a:bodyPr/>
          <a:lstStyle/>
          <a:p>
            <a:r>
              <a:rPr lang="en-US" dirty="0"/>
              <a:t>Situationism</a:t>
            </a:r>
          </a:p>
        </p:txBody>
      </p:sp>
      <p:sp>
        <p:nvSpPr>
          <p:cNvPr id="3" name="Content Placeholder 2">
            <a:extLst>
              <a:ext uri="{FF2B5EF4-FFF2-40B4-BE49-F238E27FC236}">
                <a16:creationId xmlns:a16="http://schemas.microsoft.com/office/drawing/2014/main" id="{D9A09B16-BB60-D9D7-F4B6-359F5EFEF4B1}"/>
              </a:ext>
            </a:extLst>
          </p:cNvPr>
          <p:cNvSpPr>
            <a:spLocks noGrp="1"/>
          </p:cNvSpPr>
          <p:nvPr>
            <p:ph idx="1"/>
          </p:nvPr>
        </p:nvSpPr>
        <p:spPr/>
        <p:txBody>
          <a:bodyPr/>
          <a:lstStyle/>
          <a:p>
            <a:r>
              <a:rPr lang="en-US" dirty="0"/>
              <a:t>Social psychologists have tended to take the situationist perspective</a:t>
            </a:r>
          </a:p>
          <a:p>
            <a:pPr lvl="1"/>
            <a:r>
              <a:rPr lang="en-US" b="1" dirty="0"/>
              <a:t>Situationism: </a:t>
            </a:r>
            <a:r>
              <a:rPr lang="en-US" dirty="0"/>
              <a:t>describes a perspective that behavior and actions are determined by the immediate environment and surroundings</a:t>
            </a:r>
          </a:p>
          <a:p>
            <a:endParaRPr lang="en-US" dirty="0"/>
          </a:p>
        </p:txBody>
      </p:sp>
    </p:spTree>
    <p:extLst>
      <p:ext uri="{BB962C8B-B14F-4D97-AF65-F5344CB8AC3E}">
        <p14:creationId xmlns:p14="http://schemas.microsoft.com/office/powerpoint/2010/main" val="303805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01E9C-DBD6-9CAB-F293-E0B17E4770B3}"/>
              </a:ext>
            </a:extLst>
          </p:cNvPr>
          <p:cNvSpPr>
            <a:spLocks noGrp="1"/>
          </p:cNvSpPr>
          <p:nvPr>
            <p:ph type="title"/>
          </p:nvPr>
        </p:nvSpPr>
        <p:spPr/>
        <p:txBody>
          <a:bodyPr/>
          <a:lstStyle/>
          <a:p>
            <a:r>
              <a:rPr lang="en-US" dirty="0"/>
              <a:t>Dispositionism</a:t>
            </a:r>
          </a:p>
        </p:txBody>
      </p:sp>
      <p:sp>
        <p:nvSpPr>
          <p:cNvPr id="3" name="Content Placeholder 2">
            <a:extLst>
              <a:ext uri="{FF2B5EF4-FFF2-40B4-BE49-F238E27FC236}">
                <a16:creationId xmlns:a16="http://schemas.microsoft.com/office/drawing/2014/main" id="{8B605100-2A64-2083-ABC5-5630EFAB65B9}"/>
              </a:ext>
            </a:extLst>
          </p:cNvPr>
          <p:cNvSpPr>
            <a:spLocks noGrp="1"/>
          </p:cNvSpPr>
          <p:nvPr>
            <p:ph idx="1"/>
          </p:nvPr>
        </p:nvSpPr>
        <p:spPr/>
        <p:txBody>
          <a:bodyPr/>
          <a:lstStyle/>
          <a:p>
            <a:r>
              <a:rPr lang="en-US" dirty="0"/>
              <a:t>Personality psychologists have promoted the dispositionist perspective.</a:t>
            </a:r>
          </a:p>
          <a:p>
            <a:pPr lvl="1"/>
            <a:r>
              <a:rPr lang="en-US" b="1" dirty="0"/>
              <a:t>Dispositionism:</a:t>
            </a:r>
            <a:r>
              <a:rPr lang="en-US" dirty="0"/>
              <a:t> asserts that our behavior is determined by internal factors, such as personality traits and temperament</a:t>
            </a:r>
          </a:p>
        </p:txBody>
      </p:sp>
    </p:spTree>
    <p:extLst>
      <p:ext uri="{BB962C8B-B14F-4D97-AF65-F5344CB8AC3E}">
        <p14:creationId xmlns:p14="http://schemas.microsoft.com/office/powerpoint/2010/main" val="1192619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5083B-F5F4-2856-E7DC-3099E163FEEE}"/>
              </a:ext>
            </a:extLst>
          </p:cNvPr>
          <p:cNvSpPr>
            <a:spLocks noGrp="1"/>
          </p:cNvSpPr>
          <p:nvPr>
            <p:ph type="title"/>
          </p:nvPr>
        </p:nvSpPr>
        <p:spPr/>
        <p:txBody>
          <a:bodyPr/>
          <a:lstStyle/>
          <a:p>
            <a:r>
              <a:rPr lang="en-US" dirty="0"/>
              <a:t>Internal Factor </a:t>
            </a:r>
          </a:p>
        </p:txBody>
      </p:sp>
      <p:sp>
        <p:nvSpPr>
          <p:cNvPr id="3" name="Content Placeholder 2">
            <a:extLst>
              <a:ext uri="{FF2B5EF4-FFF2-40B4-BE49-F238E27FC236}">
                <a16:creationId xmlns:a16="http://schemas.microsoft.com/office/drawing/2014/main" id="{B2198B66-F0CB-0DEE-F9B6-CFAC6978C18E}"/>
              </a:ext>
            </a:extLst>
          </p:cNvPr>
          <p:cNvSpPr>
            <a:spLocks noGrp="1"/>
          </p:cNvSpPr>
          <p:nvPr>
            <p:ph idx="1"/>
          </p:nvPr>
        </p:nvSpPr>
        <p:spPr/>
        <p:txBody>
          <a:bodyPr/>
          <a:lstStyle/>
          <a:p>
            <a:r>
              <a:rPr lang="en-US" b="1" dirty="0"/>
              <a:t>Internal factor: </a:t>
            </a:r>
            <a:r>
              <a:rPr lang="en-US" dirty="0"/>
              <a:t>internal attribute of a person, such as personality traits or temperament</a:t>
            </a:r>
          </a:p>
        </p:txBody>
      </p:sp>
    </p:spTree>
    <p:extLst>
      <p:ext uri="{BB962C8B-B14F-4D97-AF65-F5344CB8AC3E}">
        <p14:creationId xmlns:p14="http://schemas.microsoft.com/office/powerpoint/2010/main" val="4246525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C1EA6-2FF8-8A47-929B-405962333789}"/>
              </a:ext>
            </a:extLst>
          </p:cNvPr>
          <p:cNvSpPr>
            <a:spLocks noGrp="1"/>
          </p:cNvSpPr>
          <p:nvPr>
            <p:ph type="title"/>
          </p:nvPr>
        </p:nvSpPr>
        <p:spPr/>
        <p:txBody>
          <a:bodyPr/>
          <a:lstStyle/>
          <a:p>
            <a:r>
              <a:rPr lang="en-US" dirty="0"/>
              <a:t>Fundamental Attribution Error</a:t>
            </a:r>
            <a:r>
              <a:rPr lang="en-US" baseline="-25000" dirty="0"/>
              <a:t>1</a:t>
            </a:r>
            <a:endParaRPr lang="en-US" dirty="0"/>
          </a:p>
        </p:txBody>
      </p:sp>
      <p:sp>
        <p:nvSpPr>
          <p:cNvPr id="3" name="Content Placeholder 2">
            <a:extLst>
              <a:ext uri="{FF2B5EF4-FFF2-40B4-BE49-F238E27FC236}">
                <a16:creationId xmlns:a16="http://schemas.microsoft.com/office/drawing/2014/main" id="{FBDB6195-C8D4-0A33-8B4A-E0C353CB022D}"/>
              </a:ext>
            </a:extLst>
          </p:cNvPr>
          <p:cNvSpPr>
            <a:spLocks noGrp="1"/>
          </p:cNvSpPr>
          <p:nvPr>
            <p:ph idx="1"/>
          </p:nvPr>
        </p:nvSpPr>
        <p:spPr>
          <a:xfrm>
            <a:off x="457200" y="1280160"/>
            <a:ext cx="8229600" cy="4572000"/>
          </a:xfrm>
        </p:spPr>
        <p:txBody>
          <a:bodyPr>
            <a:normAutofit fontScale="85000" lnSpcReduction="10000"/>
          </a:bodyPr>
          <a:lstStyle/>
          <a:p>
            <a:r>
              <a:rPr lang="en-US" dirty="0"/>
              <a:t>In individualist cultures, the predominant view tends to favor a dispositional approach in explaining human behavior. </a:t>
            </a:r>
          </a:p>
          <a:p>
            <a:r>
              <a:rPr lang="en-US" dirty="0"/>
              <a:t>We tend to think that people are in control of their own behavior.</a:t>
            </a:r>
          </a:p>
          <a:p>
            <a:r>
              <a:rPr lang="en-US" dirty="0"/>
              <a:t>Therefore, any behavior change must be due to something internal, such as their personality, habits, or temperament.</a:t>
            </a:r>
          </a:p>
          <a:p>
            <a:r>
              <a:rPr lang="en-US" dirty="0"/>
              <a:t>People tend to assume that the behavior of another person is a trait of that person and underestimate the power of the situation on the behavior of others. </a:t>
            </a:r>
          </a:p>
          <a:p>
            <a:pPr lvl="1"/>
            <a:r>
              <a:rPr lang="en-US" b="1" dirty="0"/>
              <a:t>Fundamental attribution error: </a:t>
            </a:r>
            <a:r>
              <a:rPr lang="en-US" dirty="0"/>
              <a:t>tendency to overemphasize internal factors as attributions for behavior and underestimate the power of the situation</a:t>
            </a:r>
          </a:p>
          <a:p>
            <a:endParaRPr lang="en-US" dirty="0"/>
          </a:p>
        </p:txBody>
      </p:sp>
    </p:spTree>
    <p:extLst>
      <p:ext uri="{BB962C8B-B14F-4D97-AF65-F5344CB8AC3E}">
        <p14:creationId xmlns:p14="http://schemas.microsoft.com/office/powerpoint/2010/main" val="3712784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5249-DE03-6FCF-93DB-C7FBBDE25DBA}"/>
              </a:ext>
            </a:extLst>
          </p:cNvPr>
          <p:cNvSpPr>
            <a:spLocks noGrp="1"/>
          </p:cNvSpPr>
          <p:nvPr>
            <p:ph type="title"/>
          </p:nvPr>
        </p:nvSpPr>
        <p:spPr/>
        <p:txBody>
          <a:bodyPr/>
          <a:lstStyle/>
          <a:p>
            <a:r>
              <a:rPr lang="en-US" dirty="0"/>
              <a:t>Fundamental Attribution Error Scenario</a:t>
            </a:r>
          </a:p>
        </p:txBody>
      </p:sp>
      <p:pic>
        <p:nvPicPr>
          <p:cNvPr id="5" name="Content Placeholder 6" descr="A photograph of a man sitting in front of a laptop with his hand to his head">
            <a:extLst>
              <a:ext uri="{FF2B5EF4-FFF2-40B4-BE49-F238E27FC236}">
                <a16:creationId xmlns:a16="http://schemas.microsoft.com/office/drawing/2014/main" id="{10F2BC81-27A2-E2EA-4770-958E879F2957}"/>
              </a:ext>
            </a:extLst>
          </p:cNvPr>
          <p:cNvPicPr>
            <a:picLocks noChangeAspect="1"/>
          </p:cNvPicPr>
          <p:nvPr/>
        </p:nvPicPr>
        <p:blipFill rotWithShape="1">
          <a:blip r:embed="rId2"/>
          <a:srcRect l="19062" r="17187"/>
          <a:stretch/>
        </p:blipFill>
        <p:spPr>
          <a:xfrm>
            <a:off x="304800" y="2011680"/>
            <a:ext cx="2667000" cy="2353235"/>
          </a:xfrm>
          <a:prstGeom prst="rect">
            <a:avLst/>
          </a:prstGeom>
          <a:noFill/>
        </p:spPr>
      </p:pic>
      <p:sp>
        <p:nvSpPr>
          <p:cNvPr id="6" name="TextBox 5">
            <a:extLst>
              <a:ext uri="{FF2B5EF4-FFF2-40B4-BE49-F238E27FC236}">
                <a16:creationId xmlns:a16="http://schemas.microsoft.com/office/drawing/2014/main" id="{7C7364EE-9C54-9782-EDD2-E61A9C3A1CCF}"/>
              </a:ext>
            </a:extLst>
          </p:cNvPr>
          <p:cNvSpPr txBox="1"/>
          <p:nvPr/>
        </p:nvSpPr>
        <p:spPr>
          <a:xfrm>
            <a:off x="1325554" y="4364915"/>
            <a:ext cx="625492" cy="253916"/>
          </a:xfrm>
          <a:prstGeom prst="rect">
            <a:avLst/>
          </a:prstGeom>
          <a:noFill/>
        </p:spPr>
        <p:txBody>
          <a:bodyPr wrap="none" rtlCol="0">
            <a:spAutoFit/>
          </a:bodyPr>
          <a:lstStyle/>
          <a:p>
            <a:r>
              <a:rPr lang="en-US" sz="1050" dirty="0">
                <a:solidFill>
                  <a:srgbClr val="182F58"/>
                </a:solidFill>
              </a:rPr>
              <a:t>Figure 3</a:t>
            </a:r>
          </a:p>
        </p:txBody>
      </p:sp>
      <p:sp>
        <p:nvSpPr>
          <p:cNvPr id="3" name="Content Placeholder 2">
            <a:extLst>
              <a:ext uri="{FF2B5EF4-FFF2-40B4-BE49-F238E27FC236}">
                <a16:creationId xmlns:a16="http://schemas.microsoft.com/office/drawing/2014/main" id="{45C5C1F8-B96A-0426-0577-41C7266EDB39}"/>
              </a:ext>
            </a:extLst>
          </p:cNvPr>
          <p:cNvSpPr>
            <a:spLocks noGrp="1"/>
          </p:cNvSpPr>
          <p:nvPr>
            <p:ph idx="1"/>
          </p:nvPr>
        </p:nvSpPr>
        <p:spPr>
          <a:xfrm>
            <a:off x="2601686" y="1097280"/>
            <a:ext cx="6400800" cy="5151120"/>
          </a:xfrm>
        </p:spPr>
        <p:txBody>
          <a:bodyPr>
            <a:normAutofit fontScale="77500" lnSpcReduction="20000"/>
          </a:bodyPr>
          <a:lstStyle/>
          <a:p>
            <a:r>
              <a:rPr lang="en-US" dirty="0"/>
              <a:t>Alec returns home from work, and upon opening the front door, his spouse happily greets him and inquires about his day. Instead of greeting his spouse, Alec yells at them, "Leave me alone!"</a:t>
            </a:r>
          </a:p>
          <a:p>
            <a:pPr lvl="1"/>
            <a:r>
              <a:rPr lang="en-US" dirty="0"/>
              <a:t>The most common response is that Alec is a mean, angry, or unfriendly person (his traits).</a:t>
            </a:r>
          </a:p>
          <a:p>
            <a:pPr lvl="1"/>
            <a:r>
              <a:rPr lang="en-US" dirty="0"/>
              <a:t>This is an internal or dispositional explanation. </a:t>
            </a:r>
          </a:p>
          <a:p>
            <a:pPr lvl="1"/>
            <a:r>
              <a:rPr lang="en-US" dirty="0"/>
              <a:t>However, imagine that Alec was just laid off from his job due to company downsizing.</a:t>
            </a:r>
          </a:p>
          <a:p>
            <a:pPr lvl="1"/>
            <a:r>
              <a:rPr lang="en-US" dirty="0"/>
              <a:t>Would your explanation for Alec's behavior change? </a:t>
            </a:r>
          </a:p>
          <a:p>
            <a:pPr lvl="1"/>
            <a:r>
              <a:rPr lang="en-US" dirty="0"/>
              <a:t>Your revised explanation might be that Alec was frustrated and disappointed about losing his job; therefore, he was in a bad mood (his state). </a:t>
            </a:r>
          </a:p>
          <a:p>
            <a:pPr lvl="1"/>
            <a:r>
              <a:rPr lang="en-US" dirty="0"/>
              <a:t>This is an external or situational explanation for Alec's behavior.</a:t>
            </a:r>
          </a:p>
          <a:p>
            <a:endParaRPr lang="en-US" dirty="0"/>
          </a:p>
        </p:txBody>
      </p:sp>
    </p:spTree>
    <p:extLst>
      <p:ext uri="{BB962C8B-B14F-4D97-AF65-F5344CB8AC3E}">
        <p14:creationId xmlns:p14="http://schemas.microsoft.com/office/powerpoint/2010/main" val="569659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691641"/>
          </a:xfrm>
        </p:spPr>
        <p:txBody>
          <a:bodyPr/>
          <a:lstStyle/>
          <a:p>
            <a:r>
              <a:rPr lang="en-US" dirty="0"/>
              <a:t>Why do you think that most Americans tend to take a dispositional approach? What values or historical developments might contribute to this cultural norm?</a:t>
            </a:r>
          </a:p>
        </p:txBody>
      </p:sp>
    </p:spTree>
    <p:extLst>
      <p:ext uri="{BB962C8B-B14F-4D97-AF65-F5344CB8AC3E}">
        <p14:creationId xmlns:p14="http://schemas.microsoft.com/office/powerpoint/2010/main" val="3029162902"/>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1592</TotalTime>
  <Words>1362</Words>
  <Application>Microsoft Office PowerPoint</Application>
  <PresentationFormat>On-screen Show (4:3)</PresentationFormat>
  <Paragraphs>98</Paragraphs>
  <Slides>21</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Arial</vt:lpstr>
      <vt:lpstr>Calibri</vt:lpstr>
      <vt:lpstr>Aptos</vt:lpstr>
      <vt:lpstr>Century Gothic</vt:lpstr>
      <vt:lpstr>Aptos Display</vt:lpstr>
      <vt:lpstr>Office Theme</vt:lpstr>
      <vt:lpstr>1_Office Theme</vt:lpstr>
      <vt:lpstr>Lesson 12.1</vt:lpstr>
      <vt:lpstr>Social Psychology1</vt:lpstr>
      <vt:lpstr>Social Psychology2</vt:lpstr>
      <vt:lpstr>Situationism</vt:lpstr>
      <vt:lpstr>Dispositionism</vt:lpstr>
      <vt:lpstr>Internal Factor </vt:lpstr>
      <vt:lpstr>Fundamental Attribution Error1</vt:lpstr>
      <vt:lpstr>Fundamental Attribution Error Scenario</vt:lpstr>
      <vt:lpstr>Reflection Question</vt:lpstr>
      <vt:lpstr>Fundamental Attribution Error2</vt:lpstr>
      <vt:lpstr>Individualistic Culture</vt:lpstr>
      <vt:lpstr>Collectivistic Culture</vt:lpstr>
      <vt:lpstr>Actor-Observer Bias</vt:lpstr>
      <vt:lpstr>Lesson 12.1 Figure 7</vt:lpstr>
      <vt:lpstr>On Your Own</vt:lpstr>
      <vt:lpstr>Self-Serving Bias</vt:lpstr>
      <vt:lpstr>Group Activity</vt:lpstr>
      <vt:lpstr>Attribution</vt:lpstr>
      <vt:lpstr>Just-World Hypothesis1</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12.1 What is Social Psychology</dc:title>
  <dc:creator>Hawkes Learning</dc:creator>
  <cp:keywords>Psychology</cp:keywords>
  <cp:lastModifiedBy>Talissa Nahass</cp:lastModifiedBy>
  <cp:revision>186</cp:revision>
  <dcterms:created xsi:type="dcterms:W3CDTF">2013-04-26T14:43:13Z</dcterms:created>
  <dcterms:modified xsi:type="dcterms:W3CDTF">2024-07-23T21:30:05Z</dcterms:modified>
  <cp:category>Psychology</cp:category>
</cp:coreProperties>
</file>