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1"/>
  </p:notesMasterIdLst>
  <p:handoutMasterIdLst>
    <p:handoutMasterId r:id="rId22"/>
  </p:handoutMasterIdLst>
  <p:sldIdLst>
    <p:sldId id="272" r:id="rId3"/>
    <p:sldId id="273" r:id="rId4"/>
    <p:sldId id="271" r:id="rId5"/>
    <p:sldId id="274" r:id="rId6"/>
    <p:sldId id="281" r:id="rId7"/>
    <p:sldId id="280" r:id="rId8"/>
    <p:sldId id="275" r:id="rId9"/>
    <p:sldId id="270" r:id="rId10"/>
    <p:sldId id="267" r:id="rId11"/>
    <p:sldId id="276" r:id="rId12"/>
    <p:sldId id="277" r:id="rId13"/>
    <p:sldId id="268" r:id="rId14"/>
    <p:sldId id="282" r:id="rId15"/>
    <p:sldId id="279" r:id="rId16"/>
    <p:sldId id="283" r:id="rId17"/>
    <p:sldId id="284" r:id="rId18"/>
    <p:sldId id="278" r:id="rId19"/>
    <p:sldId id="318" r:id="rId20"/>
  </p:sldIdLst>
  <p:sldSz cx="9144000" cy="6858000" type="screen4x3"/>
  <p:notesSz cx="6858000" cy="9144000"/>
  <p:embeddedFontLst>
    <p:embeddedFont>
      <p:font typeface="Century Gothic" panose="020B050202020202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333032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3420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8301016B-0007-E435-4D19-BDA36FE8B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297219"/>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195417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26102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618770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339689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96149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715007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57527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785687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510753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763104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974250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65377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89161659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12.2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63086" y="2643604"/>
            <a:ext cx="3581400" cy="990600"/>
          </a:xfrm>
          <a:prstGeom prst="rect">
            <a:avLst/>
          </a:prstGeom>
        </p:spPr>
        <p:txBody>
          <a:bodyPr/>
          <a:lstStyle>
            <a:lvl1pPr marL="0" indent="0">
              <a:buNone/>
              <a:defRPr b="1"/>
            </a:lvl1pPr>
          </a:lstStyle>
          <a:p>
            <a:pPr lvl="0"/>
            <a:r>
              <a:rPr lang="en-US" dirty="0"/>
              <a:t>Self-Presentation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1DE2F-418D-0B95-1FB7-2366AFAB9188}"/>
              </a:ext>
            </a:extLst>
          </p:cNvPr>
          <p:cNvSpPr>
            <a:spLocks noGrp="1"/>
          </p:cNvSpPr>
          <p:nvPr>
            <p:ph type="title"/>
          </p:nvPr>
        </p:nvSpPr>
        <p:spPr/>
        <p:txBody>
          <a:bodyPr/>
          <a:lstStyle/>
          <a:p>
            <a:r>
              <a:rPr lang="en-US" dirty="0"/>
              <a:t>Scripts</a:t>
            </a:r>
          </a:p>
        </p:txBody>
      </p:sp>
      <p:sp>
        <p:nvSpPr>
          <p:cNvPr id="3" name="Content Placeholder 2">
            <a:extLst>
              <a:ext uri="{FF2B5EF4-FFF2-40B4-BE49-F238E27FC236}">
                <a16:creationId xmlns:a16="http://schemas.microsoft.com/office/drawing/2014/main" id="{45F917DB-EF4F-B1F7-07CD-6EA6F0880C7E}"/>
              </a:ext>
            </a:extLst>
          </p:cNvPr>
          <p:cNvSpPr>
            <a:spLocks noGrp="1"/>
          </p:cNvSpPr>
          <p:nvPr>
            <p:ph idx="1"/>
          </p:nvPr>
        </p:nvSpPr>
        <p:spPr>
          <a:xfrm>
            <a:off x="457200" y="1280160"/>
            <a:ext cx="6019800" cy="4572000"/>
          </a:xfrm>
        </p:spPr>
        <p:txBody>
          <a:bodyPr/>
          <a:lstStyle/>
          <a:p>
            <a:r>
              <a:rPr lang="en-US" dirty="0"/>
              <a:t>A</a:t>
            </a:r>
            <a:r>
              <a:rPr lang="en-US" b="1" dirty="0"/>
              <a:t> script </a:t>
            </a:r>
            <a:r>
              <a:rPr lang="en-US" dirty="0"/>
              <a:t>is a person's knowledge about the sequence of events expected in a specific setting (Schank &amp; Abelson, 1977). </a:t>
            </a:r>
          </a:p>
          <a:p>
            <a:r>
              <a:rPr lang="en-US" dirty="0"/>
              <a:t>There are cultural differences in scripts.</a:t>
            </a:r>
          </a:p>
          <a:p>
            <a:r>
              <a:rPr lang="en-US" dirty="0"/>
              <a:t>Scripts are important sources of information to guide behavior in given situations. </a:t>
            </a:r>
          </a:p>
        </p:txBody>
      </p:sp>
      <p:sp>
        <p:nvSpPr>
          <p:cNvPr id="5" name="TextBox 4">
            <a:extLst>
              <a:ext uri="{FF2B5EF4-FFF2-40B4-BE49-F238E27FC236}">
                <a16:creationId xmlns:a16="http://schemas.microsoft.com/office/drawing/2014/main" id="{1178F7B7-9584-E637-1346-28B1D684170C}"/>
              </a:ext>
            </a:extLst>
          </p:cNvPr>
          <p:cNvSpPr txBox="1"/>
          <p:nvPr/>
        </p:nvSpPr>
        <p:spPr>
          <a:xfrm>
            <a:off x="7162800" y="4982595"/>
            <a:ext cx="625492" cy="253916"/>
          </a:xfrm>
          <a:prstGeom prst="rect">
            <a:avLst/>
          </a:prstGeom>
          <a:noFill/>
        </p:spPr>
        <p:txBody>
          <a:bodyPr wrap="none" rtlCol="0">
            <a:spAutoFit/>
          </a:bodyPr>
          <a:lstStyle/>
          <a:p>
            <a:r>
              <a:rPr lang="en-US" sz="1050" dirty="0">
                <a:solidFill>
                  <a:srgbClr val="182F58"/>
                </a:solidFill>
              </a:rPr>
              <a:t>Figure 6</a:t>
            </a:r>
          </a:p>
        </p:txBody>
      </p:sp>
      <p:pic>
        <p:nvPicPr>
          <p:cNvPr id="6" name="Content Placeholder 6" descr="A photograph shows a Japanese child shoving a large amount of noodles into his mouth.">
            <a:extLst>
              <a:ext uri="{FF2B5EF4-FFF2-40B4-BE49-F238E27FC236}">
                <a16:creationId xmlns:a16="http://schemas.microsoft.com/office/drawing/2014/main" id="{18B184C3-D4C5-6B08-C704-303B25946334}"/>
              </a:ext>
            </a:extLst>
          </p:cNvPr>
          <p:cNvPicPr>
            <a:picLocks noChangeAspect="1"/>
          </p:cNvPicPr>
          <p:nvPr/>
        </p:nvPicPr>
        <p:blipFill rotWithShape="1">
          <a:blip r:embed="rId2"/>
          <a:srcRect l="9259" r="10185" b="1235"/>
          <a:stretch/>
        </p:blipFill>
        <p:spPr>
          <a:xfrm>
            <a:off x="5867400" y="2895599"/>
            <a:ext cx="3048000" cy="2102069"/>
          </a:xfrm>
          <a:prstGeom prst="rect">
            <a:avLst/>
          </a:prstGeom>
          <a:noFill/>
        </p:spPr>
      </p:pic>
    </p:spTree>
    <p:extLst>
      <p:ext uri="{BB962C8B-B14F-4D97-AF65-F5344CB8AC3E}">
        <p14:creationId xmlns:p14="http://schemas.microsoft.com/office/powerpoint/2010/main" val="738547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E89AA-7608-9C7D-E9D4-BFF28FF9C85B}"/>
              </a:ext>
            </a:extLst>
          </p:cNvPr>
          <p:cNvSpPr>
            <a:spLocks noGrp="1"/>
          </p:cNvSpPr>
          <p:nvPr>
            <p:ph type="title"/>
          </p:nvPr>
        </p:nvSpPr>
        <p:spPr/>
        <p:txBody>
          <a:bodyPr/>
          <a:lstStyle/>
          <a:p>
            <a:r>
              <a:rPr lang="en-US" dirty="0"/>
              <a:t>Zimbardo</a:t>
            </a:r>
            <a:r>
              <a:rPr lang="en-US" dirty="0">
                <a:solidFill>
                  <a:srgbClr val="182F58"/>
                </a:solidFill>
                <a:effectLst/>
                <a:latin typeface="Calibri" panose="020F0502020204030204" pitchFamily="34" charset="0"/>
              </a:rPr>
              <a:t>'</a:t>
            </a:r>
            <a:r>
              <a:rPr lang="en-US" dirty="0"/>
              <a:t>s Stanford Prison Experiment</a:t>
            </a:r>
            <a:r>
              <a:rPr lang="en-US" baseline="-25000" dirty="0"/>
              <a:t>1</a:t>
            </a:r>
            <a:endParaRPr lang="en-US" dirty="0"/>
          </a:p>
        </p:txBody>
      </p:sp>
      <p:sp>
        <p:nvSpPr>
          <p:cNvPr id="3" name="Content Placeholder 2">
            <a:extLst>
              <a:ext uri="{FF2B5EF4-FFF2-40B4-BE49-F238E27FC236}">
                <a16:creationId xmlns:a16="http://schemas.microsoft.com/office/drawing/2014/main" id="{9FC2B188-4278-D6BF-E1F4-9E4B5ECAF83C}"/>
              </a:ext>
            </a:extLst>
          </p:cNvPr>
          <p:cNvSpPr>
            <a:spLocks noGrp="1"/>
          </p:cNvSpPr>
          <p:nvPr>
            <p:ph idx="1"/>
          </p:nvPr>
        </p:nvSpPr>
        <p:spPr/>
        <p:txBody>
          <a:bodyPr>
            <a:normAutofit fontScale="85000" lnSpcReduction="20000"/>
          </a:bodyPr>
          <a:lstStyle/>
          <a:p>
            <a:r>
              <a:rPr lang="en-US" dirty="0"/>
              <a:t>The famous </a:t>
            </a:r>
            <a:r>
              <a:rPr lang="en-US" b="1" dirty="0"/>
              <a:t>Stanford prison experiment </a:t>
            </a:r>
            <a:r>
              <a:rPr lang="en-US" dirty="0"/>
              <a:t>was conducted by social psychologist Philip Zimbardo and his colleagues at Stanford University.</a:t>
            </a:r>
          </a:p>
          <a:p>
            <a:r>
              <a:rPr lang="en-US" dirty="0"/>
              <a:t>It demonstrated the power of social roles, social norms, and scripts. </a:t>
            </a:r>
          </a:p>
          <a:p>
            <a:r>
              <a:rPr lang="en-US" dirty="0"/>
              <a:t>In the summer of 1971, an advertisement was placed in a California newspaper asking for male volunteers to participate in a study about the psychological effects of prison life. </a:t>
            </a:r>
          </a:p>
          <a:p>
            <a:pPr lvl="1"/>
            <a:r>
              <a:rPr lang="en-US" dirty="0"/>
              <a:t>The volunteers underwent psychological testing.</a:t>
            </a:r>
          </a:p>
          <a:p>
            <a:pPr lvl="1"/>
            <a:r>
              <a:rPr lang="en-US" dirty="0"/>
              <a:t>24 healthy male college students were selected.</a:t>
            </a:r>
          </a:p>
          <a:p>
            <a:r>
              <a:rPr lang="en-US" dirty="0"/>
              <a:t>A mock prison was constructed in the basement of the psychology building at Stanford. </a:t>
            </a:r>
          </a:p>
          <a:p>
            <a:endParaRPr lang="en-US" dirty="0"/>
          </a:p>
        </p:txBody>
      </p:sp>
    </p:spTree>
    <p:extLst>
      <p:ext uri="{BB962C8B-B14F-4D97-AF65-F5344CB8AC3E}">
        <p14:creationId xmlns:p14="http://schemas.microsoft.com/office/powerpoint/2010/main" val="1716422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767840"/>
          </a:xfrm>
        </p:spPr>
        <p:txBody>
          <a:bodyPr>
            <a:normAutofit lnSpcReduction="10000"/>
          </a:bodyPr>
          <a:lstStyle/>
          <a:p>
            <a:r>
              <a:rPr lang="en-US" dirty="0"/>
              <a:t>As a group, discuss what you've learned about research methods. Based on this, why do you think it is important that these participants were randomly assigned?</a:t>
            </a:r>
          </a:p>
        </p:txBody>
      </p:sp>
    </p:spTree>
    <p:extLst>
      <p:ext uri="{BB962C8B-B14F-4D97-AF65-F5344CB8AC3E}">
        <p14:creationId xmlns:p14="http://schemas.microsoft.com/office/powerpoint/2010/main" val="2069639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E89AA-7608-9C7D-E9D4-BFF28FF9C85B}"/>
              </a:ext>
            </a:extLst>
          </p:cNvPr>
          <p:cNvSpPr>
            <a:spLocks noGrp="1"/>
          </p:cNvSpPr>
          <p:nvPr>
            <p:ph type="title"/>
          </p:nvPr>
        </p:nvSpPr>
        <p:spPr/>
        <p:txBody>
          <a:bodyPr/>
          <a:lstStyle/>
          <a:p>
            <a:r>
              <a:rPr lang="en-US" dirty="0"/>
              <a:t>Zimbardo</a:t>
            </a:r>
            <a:r>
              <a:rPr lang="en-US" dirty="0">
                <a:solidFill>
                  <a:srgbClr val="182F58"/>
                </a:solidFill>
                <a:effectLst/>
                <a:latin typeface="Calibri" panose="020F0502020204030204" pitchFamily="34" charset="0"/>
              </a:rPr>
              <a:t>'</a:t>
            </a:r>
            <a:r>
              <a:rPr lang="en-US" dirty="0"/>
              <a:t>s Stanford Prison Experiment</a:t>
            </a:r>
            <a:r>
              <a:rPr lang="en-US" baseline="-25000" dirty="0"/>
              <a:t>2</a:t>
            </a:r>
          </a:p>
        </p:txBody>
      </p:sp>
      <p:pic>
        <p:nvPicPr>
          <p:cNvPr id="6" name="Content Placeholder 6" descr="A photograph shows three people behind prison bars, lying on the floor.">
            <a:extLst>
              <a:ext uri="{FF2B5EF4-FFF2-40B4-BE49-F238E27FC236}">
                <a16:creationId xmlns:a16="http://schemas.microsoft.com/office/drawing/2014/main" id="{3C9D2E8B-55E2-83F8-08EB-B085C817304B}"/>
              </a:ext>
            </a:extLst>
          </p:cNvPr>
          <p:cNvPicPr>
            <a:picLocks noChangeAspect="1"/>
          </p:cNvPicPr>
          <p:nvPr/>
        </p:nvPicPr>
        <p:blipFill rotWithShape="1">
          <a:blip r:embed="rId2"/>
          <a:srcRect l="5303" r="6313" b="1235"/>
          <a:stretch/>
        </p:blipFill>
        <p:spPr>
          <a:xfrm>
            <a:off x="228600" y="2548890"/>
            <a:ext cx="2630632" cy="1653540"/>
          </a:xfrm>
          <a:prstGeom prst="rect">
            <a:avLst/>
          </a:prstGeom>
          <a:noFill/>
        </p:spPr>
      </p:pic>
      <p:sp>
        <p:nvSpPr>
          <p:cNvPr id="5" name="TextBox 4">
            <a:extLst>
              <a:ext uri="{FF2B5EF4-FFF2-40B4-BE49-F238E27FC236}">
                <a16:creationId xmlns:a16="http://schemas.microsoft.com/office/drawing/2014/main" id="{16F89CD3-6C81-5946-D93F-2607B27A358A}"/>
              </a:ext>
            </a:extLst>
          </p:cNvPr>
          <p:cNvSpPr txBox="1"/>
          <p:nvPr/>
        </p:nvSpPr>
        <p:spPr>
          <a:xfrm>
            <a:off x="1295400" y="4205779"/>
            <a:ext cx="625492" cy="253916"/>
          </a:xfrm>
          <a:prstGeom prst="rect">
            <a:avLst/>
          </a:prstGeom>
          <a:noFill/>
        </p:spPr>
        <p:txBody>
          <a:bodyPr wrap="none" rtlCol="0">
            <a:spAutoFit/>
          </a:bodyPr>
          <a:lstStyle/>
          <a:p>
            <a:r>
              <a:rPr lang="en-US" sz="1050" dirty="0">
                <a:solidFill>
                  <a:srgbClr val="182F58"/>
                </a:solidFill>
              </a:rPr>
              <a:t>Figure 7</a:t>
            </a:r>
          </a:p>
        </p:txBody>
      </p:sp>
      <p:sp>
        <p:nvSpPr>
          <p:cNvPr id="3" name="Content Placeholder 2">
            <a:extLst>
              <a:ext uri="{FF2B5EF4-FFF2-40B4-BE49-F238E27FC236}">
                <a16:creationId xmlns:a16="http://schemas.microsoft.com/office/drawing/2014/main" id="{9FC2B188-4278-D6BF-E1F4-9E4B5ECAF83C}"/>
              </a:ext>
            </a:extLst>
          </p:cNvPr>
          <p:cNvSpPr>
            <a:spLocks noGrp="1"/>
          </p:cNvSpPr>
          <p:nvPr>
            <p:ph idx="1"/>
          </p:nvPr>
        </p:nvSpPr>
        <p:spPr>
          <a:xfrm>
            <a:off x="2438400" y="1219200"/>
            <a:ext cx="6477000" cy="4632960"/>
          </a:xfrm>
        </p:spPr>
        <p:txBody>
          <a:bodyPr>
            <a:normAutofit fontScale="70000" lnSpcReduction="20000"/>
          </a:bodyPr>
          <a:lstStyle/>
          <a:p>
            <a:r>
              <a:rPr lang="en-US" dirty="0"/>
              <a:t>Participants assigned to play the role of prisoners were "arrested" at their homes and taken to the mock prison. </a:t>
            </a:r>
          </a:p>
          <a:p>
            <a:r>
              <a:rPr lang="en-US" dirty="0"/>
              <a:t>The experiment was scheduled to run for several weeks. </a:t>
            </a:r>
          </a:p>
          <a:p>
            <a:r>
              <a:rPr lang="en-US" dirty="0"/>
              <a:t>To the surprise of the researchers, both the "prisoners" and "guards" assumed their roles with zeal. </a:t>
            </a:r>
          </a:p>
          <a:p>
            <a:pPr lvl="1"/>
            <a:r>
              <a:rPr lang="en-US" dirty="0"/>
              <a:t>On day two, some of the prisoners revolted, and the guards quelled the rebellion by threatening the prisoners with night sticks. </a:t>
            </a:r>
          </a:p>
          <a:p>
            <a:pPr lvl="1"/>
            <a:r>
              <a:rPr lang="en-US" dirty="0"/>
              <a:t>The guards came to harass the prisoners in an increasingly sadistic manner through a complete lack of privacy, lack of basic comforts (such as mattresses to sleep on), and degrading chores and late-night counts.</a:t>
            </a:r>
          </a:p>
          <a:p>
            <a:r>
              <a:rPr lang="en-US" dirty="0"/>
              <a:t>The prisoners began to show signs of severe anxiety and hopelessness.</a:t>
            </a:r>
          </a:p>
          <a:p>
            <a:r>
              <a:rPr lang="en-US" dirty="0"/>
              <a:t>After only 6 days, the experiment had to be ended due to the participants' deteriorating behavior.</a:t>
            </a:r>
          </a:p>
        </p:txBody>
      </p:sp>
    </p:spTree>
    <p:extLst>
      <p:ext uri="{BB962C8B-B14F-4D97-AF65-F5344CB8AC3E}">
        <p14:creationId xmlns:p14="http://schemas.microsoft.com/office/powerpoint/2010/main" val="2047171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2</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377441"/>
          </a:xfrm>
        </p:spPr>
        <p:txBody>
          <a:bodyPr/>
          <a:lstStyle/>
          <a:p>
            <a:r>
              <a:rPr lang="en-US" dirty="0"/>
              <a:t>What is your reaction to this experiment? Why do you think both the prisoners and the guards were so quick to adapt to their roles? What does this suggest about the ways in which human beings rise to, and fall from, power?</a:t>
            </a:r>
          </a:p>
        </p:txBody>
      </p:sp>
    </p:spTree>
    <p:extLst>
      <p:ext uri="{BB962C8B-B14F-4D97-AF65-F5344CB8AC3E}">
        <p14:creationId xmlns:p14="http://schemas.microsoft.com/office/powerpoint/2010/main" val="1784609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E89AA-7608-9C7D-E9D4-BFF28FF9C85B}"/>
              </a:ext>
            </a:extLst>
          </p:cNvPr>
          <p:cNvSpPr>
            <a:spLocks noGrp="1"/>
          </p:cNvSpPr>
          <p:nvPr>
            <p:ph type="title"/>
          </p:nvPr>
        </p:nvSpPr>
        <p:spPr/>
        <p:txBody>
          <a:bodyPr/>
          <a:lstStyle/>
          <a:p>
            <a:r>
              <a:rPr lang="en-US" dirty="0"/>
              <a:t>Zimbardo</a:t>
            </a:r>
            <a:r>
              <a:rPr lang="en-US" dirty="0">
                <a:solidFill>
                  <a:srgbClr val="182F58"/>
                </a:solidFill>
                <a:effectLst/>
                <a:latin typeface="Calibri" panose="020F0502020204030204" pitchFamily="34" charset="0"/>
              </a:rPr>
              <a:t>'</a:t>
            </a:r>
            <a:r>
              <a:rPr lang="en-US" dirty="0"/>
              <a:t>s Stanford Prison Experiment</a:t>
            </a:r>
            <a:r>
              <a:rPr lang="en-US" baseline="-25000" dirty="0"/>
              <a:t>3</a:t>
            </a:r>
          </a:p>
        </p:txBody>
      </p:sp>
      <p:sp>
        <p:nvSpPr>
          <p:cNvPr id="3" name="Content Placeholder 2">
            <a:extLst>
              <a:ext uri="{FF2B5EF4-FFF2-40B4-BE49-F238E27FC236}">
                <a16:creationId xmlns:a16="http://schemas.microsoft.com/office/drawing/2014/main" id="{9FC2B188-4278-D6BF-E1F4-9E4B5ECAF83C}"/>
              </a:ext>
            </a:extLst>
          </p:cNvPr>
          <p:cNvSpPr>
            <a:spLocks noGrp="1"/>
          </p:cNvSpPr>
          <p:nvPr>
            <p:ph idx="1"/>
          </p:nvPr>
        </p:nvSpPr>
        <p:spPr>
          <a:xfrm>
            <a:off x="926018" y="1129435"/>
            <a:ext cx="7534589" cy="4892675"/>
          </a:xfrm>
        </p:spPr>
        <p:txBody>
          <a:bodyPr>
            <a:normAutofit/>
          </a:bodyPr>
          <a:lstStyle/>
          <a:p>
            <a:r>
              <a:rPr lang="en-US" sz="2400" dirty="0"/>
              <a:t>The behaviors displayed by both the guards and the prisoners sparked interest for many years. </a:t>
            </a:r>
          </a:p>
          <a:p>
            <a:r>
              <a:rPr lang="en-US" sz="2400" dirty="0"/>
              <a:t>The Stanford prison experiment demonstrated the power of social roles, norms, and scripts in affecting human behavior. </a:t>
            </a:r>
          </a:p>
          <a:p>
            <a:r>
              <a:rPr lang="en-US" sz="2400" dirty="0"/>
              <a:t>The guards and prisoners enacted their social roles by engaging in behaviors appropriate to the role.</a:t>
            </a:r>
          </a:p>
          <a:p>
            <a:r>
              <a:rPr lang="en-US" sz="2400" dirty="0"/>
              <a:t>According to Zimbardo, none of the participants suffered long-term harm (Alexander, 2001).</a:t>
            </a:r>
          </a:p>
          <a:p>
            <a:pPr marL="0" indent="0">
              <a:buNone/>
            </a:pPr>
            <a:endParaRPr lang="en-US" sz="2400" dirty="0"/>
          </a:p>
        </p:txBody>
      </p:sp>
    </p:spTree>
    <p:extLst>
      <p:ext uri="{BB962C8B-B14F-4D97-AF65-F5344CB8AC3E}">
        <p14:creationId xmlns:p14="http://schemas.microsoft.com/office/powerpoint/2010/main" val="1222707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E89AA-7608-9C7D-E9D4-BFF28FF9C85B}"/>
              </a:ext>
            </a:extLst>
          </p:cNvPr>
          <p:cNvSpPr>
            <a:spLocks noGrp="1"/>
          </p:cNvSpPr>
          <p:nvPr>
            <p:ph type="title"/>
          </p:nvPr>
        </p:nvSpPr>
        <p:spPr/>
        <p:txBody>
          <a:bodyPr/>
          <a:lstStyle/>
          <a:p>
            <a:r>
              <a:rPr lang="en-US" dirty="0"/>
              <a:t>Zimbardo</a:t>
            </a:r>
            <a:r>
              <a:rPr lang="en-US" dirty="0">
                <a:solidFill>
                  <a:srgbClr val="182F58"/>
                </a:solidFill>
                <a:effectLst/>
                <a:latin typeface="Calibri" panose="020F0502020204030204" pitchFamily="34" charset="0"/>
              </a:rPr>
              <a:t>'</a:t>
            </a:r>
            <a:r>
              <a:rPr lang="en-US" dirty="0"/>
              <a:t>s Stanford Prison Experiment</a:t>
            </a:r>
            <a:r>
              <a:rPr lang="en-US" baseline="-25000" dirty="0"/>
              <a:t>4</a:t>
            </a:r>
          </a:p>
        </p:txBody>
      </p:sp>
      <p:sp>
        <p:nvSpPr>
          <p:cNvPr id="3" name="Content Placeholder 2">
            <a:extLst>
              <a:ext uri="{FF2B5EF4-FFF2-40B4-BE49-F238E27FC236}">
                <a16:creationId xmlns:a16="http://schemas.microsoft.com/office/drawing/2014/main" id="{9FC2B188-4278-D6BF-E1F4-9E4B5ECAF83C}"/>
              </a:ext>
            </a:extLst>
          </p:cNvPr>
          <p:cNvSpPr>
            <a:spLocks noGrp="1"/>
          </p:cNvSpPr>
          <p:nvPr>
            <p:ph idx="1"/>
          </p:nvPr>
        </p:nvSpPr>
        <p:spPr>
          <a:xfrm>
            <a:off x="685799" y="1050925"/>
            <a:ext cx="8296589" cy="3673475"/>
          </a:xfrm>
        </p:spPr>
        <p:txBody>
          <a:bodyPr>
            <a:normAutofit/>
          </a:bodyPr>
          <a:lstStyle/>
          <a:p>
            <a:r>
              <a:rPr lang="en-US" sz="2400" dirty="0"/>
              <a:t>The Stanford Prison Experiment has some parallels with the abuse of prisoners of war by U.S. Army troops and CIA personnel at the Abu Ghraib prison in 2003 and 2004. </a:t>
            </a:r>
          </a:p>
          <a:p>
            <a:r>
              <a:rPr lang="en-US" sz="2400" dirty="0"/>
              <a:t>The offenses at Abu Ghraib were documented by photographs of the abuse, some taken by the abusers themselves (Figure 8).</a:t>
            </a:r>
          </a:p>
        </p:txBody>
      </p:sp>
      <p:pic>
        <p:nvPicPr>
          <p:cNvPr id="6" name="Content Placeholder 6" descr="A photograph shows a prisoner of the Abu Ghraib prison.">
            <a:extLst>
              <a:ext uri="{FF2B5EF4-FFF2-40B4-BE49-F238E27FC236}">
                <a16:creationId xmlns:a16="http://schemas.microsoft.com/office/drawing/2014/main" id="{B8DA49E5-09A4-8A6B-D8E8-4F3CB0E38CD0}"/>
              </a:ext>
            </a:extLst>
          </p:cNvPr>
          <p:cNvPicPr>
            <a:picLocks noChangeAspect="1"/>
          </p:cNvPicPr>
          <p:nvPr/>
        </p:nvPicPr>
        <p:blipFill rotWithShape="1">
          <a:blip r:embed="rId2"/>
          <a:srcRect l="13438" r="15312"/>
          <a:stretch/>
        </p:blipFill>
        <p:spPr>
          <a:xfrm>
            <a:off x="4351346" y="2960299"/>
            <a:ext cx="3352800" cy="2846776"/>
          </a:xfrm>
          <a:prstGeom prst="rect">
            <a:avLst/>
          </a:prstGeom>
          <a:noFill/>
        </p:spPr>
      </p:pic>
      <p:sp>
        <p:nvSpPr>
          <p:cNvPr id="4" name="TextBox 3">
            <a:extLst>
              <a:ext uri="{FF2B5EF4-FFF2-40B4-BE49-F238E27FC236}">
                <a16:creationId xmlns:a16="http://schemas.microsoft.com/office/drawing/2014/main" id="{F05C44F1-47C3-61B1-B4AF-9235C809AF7C}"/>
              </a:ext>
            </a:extLst>
          </p:cNvPr>
          <p:cNvSpPr txBox="1"/>
          <p:nvPr/>
        </p:nvSpPr>
        <p:spPr>
          <a:xfrm>
            <a:off x="5867400" y="5805547"/>
            <a:ext cx="625492" cy="253916"/>
          </a:xfrm>
          <a:prstGeom prst="rect">
            <a:avLst/>
          </a:prstGeom>
          <a:noFill/>
        </p:spPr>
        <p:txBody>
          <a:bodyPr wrap="none" rtlCol="0">
            <a:spAutoFit/>
          </a:bodyPr>
          <a:lstStyle/>
          <a:p>
            <a:r>
              <a:rPr lang="en-US" sz="1050" dirty="0">
                <a:solidFill>
                  <a:srgbClr val="182F58"/>
                </a:solidFill>
              </a:rPr>
              <a:t>Figure 8</a:t>
            </a:r>
          </a:p>
        </p:txBody>
      </p:sp>
    </p:spTree>
    <p:extLst>
      <p:ext uri="{BB962C8B-B14F-4D97-AF65-F5344CB8AC3E}">
        <p14:creationId xmlns:p14="http://schemas.microsoft.com/office/powerpoint/2010/main" val="1917861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C5E3E-87C0-5A22-C060-9DD89FD9221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F6A0A4B-953B-62D1-AA33-62F0A58A9B6C}"/>
              </a:ext>
            </a:extLst>
          </p:cNvPr>
          <p:cNvSpPr>
            <a:spLocks noGrp="1"/>
          </p:cNvSpPr>
          <p:nvPr>
            <p:ph idx="1"/>
          </p:nvPr>
        </p:nvSpPr>
        <p:spPr/>
        <p:txBody>
          <a:bodyPr>
            <a:normAutofit lnSpcReduction="10000"/>
          </a:bodyPr>
          <a:lstStyle/>
          <a:p>
            <a:r>
              <a:rPr lang="en-US" dirty="0"/>
              <a:t>Human behavior is largely influenced by our social roles, norms, and scripts.</a:t>
            </a:r>
          </a:p>
          <a:p>
            <a:r>
              <a:rPr lang="en-US" dirty="0"/>
              <a:t>Social norms dictate the behavior that is appropriate or inappropriate for each role. </a:t>
            </a:r>
          </a:p>
          <a:p>
            <a:r>
              <a:rPr lang="en-US" dirty="0"/>
              <a:t>Each social role has scripts that help humans learn the sequence of appropriate behaviors in a given setting. </a:t>
            </a:r>
          </a:p>
          <a:p>
            <a:r>
              <a:rPr lang="en-US" dirty="0"/>
              <a:t>The famous Stanford prison experiment is an example of how the power of the situation can dictate the social roles, norms, and scripts we follow in a given situation.</a:t>
            </a:r>
          </a:p>
        </p:txBody>
      </p:sp>
    </p:spTree>
    <p:extLst>
      <p:ext uri="{BB962C8B-B14F-4D97-AF65-F5344CB8AC3E}">
        <p14:creationId xmlns:p14="http://schemas.microsoft.com/office/powerpoint/2010/main" val="4226354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Self-Presentation</a:t>
            </a:r>
          </a:p>
        </p:txBody>
      </p:sp>
      <p:pic>
        <p:nvPicPr>
          <p:cNvPr id="6" name="Content Placeholder 6" descr="An illustration shows a set of sixteen photographs of six living models depicting Duchenne’s demonstration of facial expressions.">
            <a:extLst>
              <a:ext uri="{FF2B5EF4-FFF2-40B4-BE49-F238E27FC236}">
                <a16:creationId xmlns:a16="http://schemas.microsoft.com/office/drawing/2014/main" id="{C8848150-AA70-F751-C644-A8ABF86807CC}"/>
              </a:ext>
            </a:extLst>
          </p:cNvPr>
          <p:cNvPicPr>
            <a:picLocks noChangeAspect="1"/>
          </p:cNvPicPr>
          <p:nvPr/>
        </p:nvPicPr>
        <p:blipFill rotWithShape="1">
          <a:blip r:embed="rId2"/>
          <a:srcRect l="26852" r="26852" b="1235"/>
          <a:stretch/>
        </p:blipFill>
        <p:spPr>
          <a:xfrm>
            <a:off x="114300" y="1897380"/>
            <a:ext cx="2552700" cy="3063240"/>
          </a:xfrm>
          <a:prstGeom prst="rect">
            <a:avLst/>
          </a:prstGeom>
          <a:noFill/>
        </p:spPr>
      </p:pic>
      <p:sp>
        <p:nvSpPr>
          <p:cNvPr id="5" name="TextBox 4">
            <a:extLst>
              <a:ext uri="{FF2B5EF4-FFF2-40B4-BE49-F238E27FC236}">
                <a16:creationId xmlns:a16="http://schemas.microsoft.com/office/drawing/2014/main" id="{0387441F-E313-3EAB-F5A3-BF020FC29A90}"/>
              </a:ext>
            </a:extLst>
          </p:cNvPr>
          <p:cNvSpPr txBox="1"/>
          <p:nvPr/>
        </p:nvSpPr>
        <p:spPr>
          <a:xfrm>
            <a:off x="1143000" y="4960620"/>
            <a:ext cx="625492" cy="253916"/>
          </a:xfrm>
          <a:prstGeom prst="rect">
            <a:avLst/>
          </a:prstGeom>
          <a:noFill/>
        </p:spPr>
        <p:txBody>
          <a:bodyPr wrap="none" rtlCol="0">
            <a:spAutoFit/>
          </a:bodyPr>
          <a:lstStyle/>
          <a:p>
            <a:r>
              <a:rPr lang="en-US" sz="1050" dirty="0">
                <a:solidFill>
                  <a:srgbClr val="182F58"/>
                </a:solidFill>
              </a:rPr>
              <a:t>Figure 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667000" y="1280160"/>
            <a:ext cx="6019800" cy="4572000"/>
          </a:xfrm>
        </p:spPr>
        <p:txBody>
          <a:bodyPr>
            <a:normAutofit/>
          </a:bodyPr>
          <a:lstStyle/>
          <a:p>
            <a:r>
              <a:rPr lang="en-US" dirty="0"/>
              <a:t>Social psychology is the study of how people affect one another's thoughts, feelings, and behaviors. </a:t>
            </a:r>
          </a:p>
          <a:p>
            <a:r>
              <a:rPr lang="en-US" dirty="0"/>
              <a:t>Situational forces have a strong influence on human behavior including social roles, social norms, and scripts. </a:t>
            </a:r>
          </a:p>
          <a:p>
            <a:r>
              <a:rPr lang="en-US" dirty="0"/>
              <a:t>Humans use the social environment as a source of information, or as cues, on how to behave.</a:t>
            </a:r>
          </a:p>
        </p:txBody>
      </p:sp>
    </p:spTree>
    <p:extLst>
      <p:ext uri="{BB962C8B-B14F-4D97-AF65-F5344CB8AC3E}">
        <p14:creationId xmlns:p14="http://schemas.microsoft.com/office/powerpoint/2010/main" val="21147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r>
              <a:rPr lang="en-US" b="1" baseline="-25000" dirty="0"/>
              <a:t>1</a:t>
            </a:r>
            <a:endParaRPr lang="en-US" b="1"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normAutofit lnSpcReduction="10000"/>
          </a:bodyPr>
          <a:lstStyle/>
          <a:p>
            <a:r>
              <a:rPr lang="en-US" dirty="0"/>
              <a:t>Describe how you might react in each of the following situations.</a:t>
            </a:r>
          </a:p>
          <a:p>
            <a:pPr marL="514350" indent="-514350">
              <a:buAutoNum type="arabicPeriod"/>
            </a:pPr>
            <a:r>
              <a:rPr lang="en-US" dirty="0"/>
              <a:t>You arrive to a new class and don't know anyone. All of your peers are quiet, and most are on their phones or flipping through books.</a:t>
            </a:r>
          </a:p>
          <a:p>
            <a:pPr marL="514350" indent="-514350">
              <a:buAutoNum type="arabicPeriod"/>
            </a:pPr>
            <a:r>
              <a:rPr lang="en-US" dirty="0"/>
              <a:t>The woman next to you at a coffee shop is sitting alone, and she suddenly begins choking.</a:t>
            </a:r>
          </a:p>
          <a:p>
            <a:pPr marL="514350" indent="-514350">
              <a:buAutoNum type="arabicPeriod"/>
            </a:pPr>
            <a:r>
              <a:rPr lang="en-US" dirty="0"/>
              <a:t>You want to walk across the street even though there is a red light. There is a large crowd next to you waiting for the light to change.</a:t>
            </a:r>
          </a:p>
        </p:txBody>
      </p:sp>
    </p:spTree>
    <p:extLst>
      <p:ext uri="{BB962C8B-B14F-4D97-AF65-F5344CB8AC3E}">
        <p14:creationId xmlns:p14="http://schemas.microsoft.com/office/powerpoint/2010/main" val="1933572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05DF-018E-8128-1BCB-055AAE2F0F08}"/>
              </a:ext>
            </a:extLst>
          </p:cNvPr>
          <p:cNvSpPr>
            <a:spLocks noGrp="1"/>
          </p:cNvSpPr>
          <p:nvPr>
            <p:ph type="title"/>
          </p:nvPr>
        </p:nvSpPr>
        <p:spPr/>
        <p:txBody>
          <a:bodyPr/>
          <a:lstStyle/>
          <a:p>
            <a:r>
              <a:rPr lang="en-US" dirty="0"/>
              <a:t>Social Roles</a:t>
            </a:r>
            <a:r>
              <a:rPr lang="en-US" baseline="-25000" dirty="0"/>
              <a:t>1</a:t>
            </a:r>
            <a:endParaRPr lang="en-US" dirty="0"/>
          </a:p>
        </p:txBody>
      </p:sp>
      <p:sp>
        <p:nvSpPr>
          <p:cNvPr id="3" name="Content Placeholder 2">
            <a:extLst>
              <a:ext uri="{FF2B5EF4-FFF2-40B4-BE49-F238E27FC236}">
                <a16:creationId xmlns:a16="http://schemas.microsoft.com/office/drawing/2014/main" id="{8473F246-6E30-3ABA-A43D-1EA81EBF70AB}"/>
              </a:ext>
            </a:extLst>
          </p:cNvPr>
          <p:cNvSpPr>
            <a:spLocks noGrp="1"/>
          </p:cNvSpPr>
          <p:nvPr>
            <p:ph idx="1"/>
          </p:nvPr>
        </p:nvSpPr>
        <p:spPr>
          <a:xfrm>
            <a:off x="457200" y="1280160"/>
            <a:ext cx="6400800" cy="4572000"/>
          </a:xfrm>
        </p:spPr>
        <p:txBody>
          <a:bodyPr>
            <a:normAutofit fontScale="92500" lnSpcReduction="20000"/>
          </a:bodyPr>
          <a:lstStyle/>
          <a:p>
            <a:r>
              <a:rPr lang="en-US" dirty="0"/>
              <a:t>A </a:t>
            </a:r>
            <a:r>
              <a:rPr lang="en-US" b="1" dirty="0"/>
              <a:t>social role </a:t>
            </a:r>
            <a:r>
              <a:rPr lang="en-US" dirty="0"/>
              <a:t>is a pattern of behavior that is expected of a person in a given setting or group (Hare, 2003). </a:t>
            </a:r>
          </a:p>
          <a:p>
            <a:r>
              <a:rPr lang="en-US" dirty="0"/>
              <a:t>Each one of us has several social roles. </a:t>
            </a:r>
          </a:p>
          <a:p>
            <a:pPr lvl="1"/>
            <a:r>
              <a:rPr lang="en-US" dirty="0"/>
              <a:t>A student/ a parent/ an aspiring teacher/ a son or daughter/ a spouse and a lifeguard.</a:t>
            </a:r>
          </a:p>
          <a:p>
            <a:r>
              <a:rPr lang="en-US" dirty="0"/>
              <a:t>Social roles are defined by culturally shared knowledge. </a:t>
            </a:r>
          </a:p>
          <a:p>
            <a:r>
              <a:rPr lang="en-US" dirty="0"/>
              <a:t>Nearly everyone in a given culture knows what behavior is expected of a person in a given role. </a:t>
            </a:r>
          </a:p>
        </p:txBody>
      </p:sp>
      <p:sp>
        <p:nvSpPr>
          <p:cNvPr id="5" name="TextBox 4">
            <a:extLst>
              <a:ext uri="{FF2B5EF4-FFF2-40B4-BE49-F238E27FC236}">
                <a16:creationId xmlns:a16="http://schemas.microsoft.com/office/drawing/2014/main" id="{82790DEF-AFFB-631F-6A68-0CEF136F19F7}"/>
              </a:ext>
            </a:extLst>
          </p:cNvPr>
          <p:cNvSpPr txBox="1"/>
          <p:nvPr/>
        </p:nvSpPr>
        <p:spPr>
          <a:xfrm>
            <a:off x="7391400" y="4130040"/>
            <a:ext cx="625492" cy="253916"/>
          </a:xfrm>
          <a:prstGeom prst="rect">
            <a:avLst/>
          </a:prstGeom>
          <a:noFill/>
        </p:spPr>
        <p:txBody>
          <a:bodyPr wrap="none" rtlCol="0">
            <a:spAutoFit/>
          </a:bodyPr>
          <a:lstStyle/>
          <a:p>
            <a:r>
              <a:rPr lang="en-US" sz="1050" dirty="0">
                <a:solidFill>
                  <a:srgbClr val="182F58"/>
                </a:solidFill>
              </a:rPr>
              <a:t>Figure 2</a:t>
            </a:r>
          </a:p>
        </p:txBody>
      </p:sp>
      <p:pic>
        <p:nvPicPr>
          <p:cNvPr id="6" name="Content Placeholder 6" descr="A photograph shows students in a classroom.">
            <a:extLst>
              <a:ext uri="{FF2B5EF4-FFF2-40B4-BE49-F238E27FC236}">
                <a16:creationId xmlns:a16="http://schemas.microsoft.com/office/drawing/2014/main" id="{409B939D-60EA-9F33-09F5-E651F9EBC0DC}"/>
              </a:ext>
            </a:extLst>
          </p:cNvPr>
          <p:cNvPicPr>
            <a:picLocks noChangeAspect="1"/>
          </p:cNvPicPr>
          <p:nvPr/>
        </p:nvPicPr>
        <p:blipFill rotWithShape="1">
          <a:blip r:embed="rId2"/>
          <a:srcRect l="10185" t="1235" r="11111"/>
          <a:stretch/>
        </p:blipFill>
        <p:spPr>
          <a:xfrm>
            <a:off x="6324600" y="2286000"/>
            <a:ext cx="2612390" cy="1844040"/>
          </a:xfrm>
          <a:prstGeom prst="rect">
            <a:avLst/>
          </a:prstGeom>
          <a:noFill/>
        </p:spPr>
      </p:pic>
    </p:spTree>
    <p:extLst>
      <p:ext uri="{BB962C8B-B14F-4D97-AF65-F5344CB8AC3E}">
        <p14:creationId xmlns:p14="http://schemas.microsoft.com/office/powerpoint/2010/main" val="1619822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05DF-018E-8128-1BCB-055AAE2F0F08}"/>
              </a:ext>
            </a:extLst>
          </p:cNvPr>
          <p:cNvSpPr>
            <a:spLocks noGrp="1"/>
          </p:cNvSpPr>
          <p:nvPr>
            <p:ph type="title"/>
          </p:nvPr>
        </p:nvSpPr>
        <p:spPr/>
        <p:txBody>
          <a:bodyPr/>
          <a:lstStyle/>
          <a:p>
            <a:r>
              <a:rPr lang="en-US" dirty="0"/>
              <a:t>Social Roles</a:t>
            </a:r>
            <a:r>
              <a:rPr lang="en-US" baseline="-25000" dirty="0"/>
              <a:t>2</a:t>
            </a:r>
            <a:endParaRPr lang="en-US" dirty="0"/>
          </a:p>
        </p:txBody>
      </p:sp>
      <p:sp>
        <p:nvSpPr>
          <p:cNvPr id="3" name="Content Placeholder 2">
            <a:extLst>
              <a:ext uri="{FF2B5EF4-FFF2-40B4-BE49-F238E27FC236}">
                <a16:creationId xmlns:a16="http://schemas.microsoft.com/office/drawing/2014/main" id="{8473F246-6E30-3ABA-A43D-1EA81EBF70AB}"/>
              </a:ext>
            </a:extLst>
          </p:cNvPr>
          <p:cNvSpPr>
            <a:spLocks noGrp="1"/>
          </p:cNvSpPr>
          <p:nvPr>
            <p:ph idx="1"/>
          </p:nvPr>
        </p:nvSpPr>
        <p:spPr>
          <a:xfrm>
            <a:off x="304800" y="1295400"/>
            <a:ext cx="8229600" cy="4572000"/>
          </a:xfrm>
        </p:spPr>
        <p:txBody>
          <a:bodyPr>
            <a:normAutofit/>
          </a:bodyPr>
          <a:lstStyle/>
          <a:p>
            <a:r>
              <a:rPr lang="en-US" dirty="0"/>
              <a:t>Social roles, and our related behaviors, can vary across different settings. </a:t>
            </a:r>
          </a:p>
          <a:p>
            <a:pPr lvl="1"/>
            <a:r>
              <a:rPr lang="en-US" dirty="0"/>
              <a:t>How do you behave when you are engaging in the role of son or daughter and attending a family function? </a:t>
            </a:r>
          </a:p>
          <a:p>
            <a:pPr lvl="1"/>
            <a:r>
              <a:rPr lang="en-US" dirty="0"/>
              <a:t>How do you behave when you are engaged in the role of employee at your workplace? It is very likely that your behavior will be different. </a:t>
            </a:r>
          </a:p>
        </p:txBody>
      </p:sp>
    </p:spTree>
    <p:extLst>
      <p:ext uri="{BB962C8B-B14F-4D97-AF65-F5344CB8AC3E}">
        <p14:creationId xmlns:p14="http://schemas.microsoft.com/office/powerpoint/2010/main" val="4135880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r>
              <a:rPr lang="en-US" b="1"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996440"/>
          </a:xfrm>
        </p:spPr>
        <p:txBody>
          <a:bodyPr/>
          <a:lstStyle/>
          <a:p>
            <a:r>
              <a:rPr lang="en-US" dirty="0"/>
              <a:t>Examine the following photo and consider what social roles seem to be present here. Underneath the photo, record any common social behaviors you observe based on these roles.</a:t>
            </a:r>
          </a:p>
        </p:txBody>
      </p:sp>
      <p:pic>
        <p:nvPicPr>
          <p:cNvPr id="6" name="Content Placeholder 6" descr="A photograph of a meeting in a conference room is shown.">
            <a:extLst>
              <a:ext uri="{FF2B5EF4-FFF2-40B4-BE49-F238E27FC236}">
                <a16:creationId xmlns:a16="http://schemas.microsoft.com/office/drawing/2014/main" id="{71567712-1578-0DF3-D2D3-F512CE519203}"/>
              </a:ext>
            </a:extLst>
          </p:cNvPr>
          <p:cNvPicPr>
            <a:picLocks noChangeAspect="1"/>
          </p:cNvPicPr>
          <p:nvPr/>
        </p:nvPicPr>
        <p:blipFill rotWithShape="1">
          <a:blip r:embed="rId3"/>
          <a:srcRect t="1235"/>
          <a:stretch/>
        </p:blipFill>
        <p:spPr>
          <a:xfrm>
            <a:off x="2634577" y="3562308"/>
            <a:ext cx="3874846" cy="2152692"/>
          </a:xfrm>
          <a:prstGeom prst="rect">
            <a:avLst/>
          </a:prstGeom>
          <a:noFill/>
        </p:spPr>
      </p:pic>
      <p:sp>
        <p:nvSpPr>
          <p:cNvPr id="5" name="TextBox 4">
            <a:extLst>
              <a:ext uri="{FF2B5EF4-FFF2-40B4-BE49-F238E27FC236}">
                <a16:creationId xmlns:a16="http://schemas.microsoft.com/office/drawing/2014/main" id="{419AC9B6-6ADF-9D8B-C1D4-A0BA0AE8F6CF}"/>
              </a:ext>
            </a:extLst>
          </p:cNvPr>
          <p:cNvSpPr txBox="1"/>
          <p:nvPr/>
        </p:nvSpPr>
        <p:spPr>
          <a:xfrm>
            <a:off x="4259254" y="5715000"/>
            <a:ext cx="625492" cy="253916"/>
          </a:xfrm>
          <a:prstGeom prst="rect">
            <a:avLst/>
          </a:prstGeom>
          <a:noFill/>
        </p:spPr>
        <p:txBody>
          <a:bodyPr wrap="none" rtlCol="0">
            <a:spAutoFit/>
          </a:bodyPr>
          <a:lstStyle/>
          <a:p>
            <a:r>
              <a:rPr lang="en-US" sz="1050" dirty="0">
                <a:solidFill>
                  <a:srgbClr val="182F58"/>
                </a:solidFill>
              </a:rPr>
              <a:t>Figure 3</a:t>
            </a:r>
          </a:p>
        </p:txBody>
      </p:sp>
    </p:spTree>
    <p:extLst>
      <p:ext uri="{BB962C8B-B14F-4D97-AF65-F5344CB8AC3E}">
        <p14:creationId xmlns:p14="http://schemas.microsoft.com/office/powerpoint/2010/main" val="1076074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6F6F3-2063-A39A-479D-354E4D1C3406}"/>
              </a:ext>
            </a:extLst>
          </p:cNvPr>
          <p:cNvSpPr>
            <a:spLocks noGrp="1"/>
          </p:cNvSpPr>
          <p:nvPr>
            <p:ph type="title"/>
          </p:nvPr>
        </p:nvSpPr>
        <p:spPr/>
        <p:txBody>
          <a:bodyPr/>
          <a:lstStyle/>
          <a:p>
            <a:r>
              <a:rPr lang="en-US" dirty="0"/>
              <a:t>Social Norms</a:t>
            </a:r>
          </a:p>
        </p:txBody>
      </p:sp>
      <p:sp>
        <p:nvSpPr>
          <p:cNvPr id="3" name="Content Placeholder 2">
            <a:extLst>
              <a:ext uri="{FF2B5EF4-FFF2-40B4-BE49-F238E27FC236}">
                <a16:creationId xmlns:a16="http://schemas.microsoft.com/office/drawing/2014/main" id="{BADBC7D4-F22D-03BD-7DC4-FB09D028DE33}"/>
              </a:ext>
            </a:extLst>
          </p:cNvPr>
          <p:cNvSpPr>
            <a:spLocks noGrp="1"/>
          </p:cNvSpPr>
          <p:nvPr>
            <p:ph idx="1"/>
          </p:nvPr>
        </p:nvSpPr>
        <p:spPr>
          <a:xfrm>
            <a:off x="457200" y="1280160"/>
            <a:ext cx="6019800" cy="4572000"/>
          </a:xfrm>
        </p:spPr>
        <p:txBody>
          <a:bodyPr>
            <a:normAutofit fontScale="92500" lnSpcReduction="20000"/>
          </a:bodyPr>
          <a:lstStyle/>
          <a:p>
            <a:r>
              <a:rPr lang="en-US" dirty="0"/>
              <a:t>A </a:t>
            </a:r>
            <a:r>
              <a:rPr lang="en-US" b="1" dirty="0"/>
              <a:t>social norm </a:t>
            </a:r>
            <a:r>
              <a:rPr lang="en-US" dirty="0"/>
              <a:t>is a group's expectation of what is appropriate and acceptable behavior for its members—how they are supposed to behave and think (Deutsch &amp; Gerard, 1955; Berkowitz, 2004).</a:t>
            </a:r>
          </a:p>
          <a:p>
            <a:pPr lvl="1"/>
            <a:r>
              <a:rPr lang="en-US" dirty="0"/>
              <a:t>How are we expected to act?</a:t>
            </a:r>
          </a:p>
          <a:p>
            <a:pPr lvl="1"/>
            <a:r>
              <a:rPr lang="en-US" dirty="0"/>
              <a:t>What are we expected to talk about?</a:t>
            </a:r>
          </a:p>
          <a:p>
            <a:pPr lvl="1"/>
            <a:r>
              <a:rPr lang="en-US" dirty="0"/>
              <a:t>What are we expected to wear?</a:t>
            </a:r>
          </a:p>
          <a:p>
            <a:r>
              <a:rPr lang="en-US" dirty="0"/>
              <a:t>Social norms are everywhere including in families, gangs, and on social media outlets.</a:t>
            </a:r>
          </a:p>
        </p:txBody>
      </p:sp>
      <p:sp>
        <p:nvSpPr>
          <p:cNvPr id="5" name="TextBox 4">
            <a:extLst>
              <a:ext uri="{FF2B5EF4-FFF2-40B4-BE49-F238E27FC236}">
                <a16:creationId xmlns:a16="http://schemas.microsoft.com/office/drawing/2014/main" id="{A6E3059C-B1CF-538E-2C7D-9465207F3F49}"/>
              </a:ext>
            </a:extLst>
          </p:cNvPr>
          <p:cNvSpPr txBox="1"/>
          <p:nvPr/>
        </p:nvSpPr>
        <p:spPr>
          <a:xfrm>
            <a:off x="7352212" y="3977640"/>
            <a:ext cx="625492" cy="253916"/>
          </a:xfrm>
          <a:prstGeom prst="rect">
            <a:avLst/>
          </a:prstGeom>
          <a:noFill/>
        </p:spPr>
        <p:txBody>
          <a:bodyPr wrap="none" rtlCol="0">
            <a:spAutoFit/>
          </a:bodyPr>
          <a:lstStyle/>
          <a:p>
            <a:r>
              <a:rPr lang="en-US" sz="1050" dirty="0">
                <a:solidFill>
                  <a:srgbClr val="182F58"/>
                </a:solidFill>
              </a:rPr>
              <a:t>Figure 4</a:t>
            </a:r>
          </a:p>
        </p:txBody>
      </p:sp>
      <p:pic>
        <p:nvPicPr>
          <p:cNvPr id="6" name="Content Placeholder 6" descr="A photograph shows two men shaking hands. One holds a basketball.">
            <a:extLst>
              <a:ext uri="{FF2B5EF4-FFF2-40B4-BE49-F238E27FC236}">
                <a16:creationId xmlns:a16="http://schemas.microsoft.com/office/drawing/2014/main" id="{7D1EF9FA-469A-8191-AB4F-E9B4F2533F72}"/>
              </a:ext>
            </a:extLst>
          </p:cNvPr>
          <p:cNvPicPr>
            <a:picLocks noChangeAspect="1"/>
          </p:cNvPicPr>
          <p:nvPr/>
        </p:nvPicPr>
        <p:blipFill rotWithShape="1">
          <a:blip r:embed="rId2"/>
          <a:srcRect l="12963" t="1235" r="13889"/>
          <a:stretch/>
        </p:blipFill>
        <p:spPr>
          <a:xfrm>
            <a:off x="6324600" y="2057400"/>
            <a:ext cx="2528316" cy="1920240"/>
          </a:xfrm>
          <a:prstGeom prst="rect">
            <a:avLst/>
          </a:prstGeom>
          <a:noFill/>
        </p:spPr>
      </p:pic>
    </p:spTree>
    <p:extLst>
      <p:ext uri="{BB962C8B-B14F-4D97-AF65-F5344CB8AC3E}">
        <p14:creationId xmlns:p14="http://schemas.microsoft.com/office/powerpoint/2010/main" val="3523675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What are some social norms when using Snapchat? How do people react when these norms are not followed?</a:t>
            </a:r>
          </a:p>
        </p:txBody>
      </p:sp>
    </p:spTree>
    <p:extLst>
      <p:ext uri="{BB962C8B-B14F-4D97-AF65-F5344CB8AC3E}">
        <p14:creationId xmlns:p14="http://schemas.microsoft.com/office/powerpoint/2010/main" val="302916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Connect the Concepts: Tweens,</a:t>
            </a:r>
            <a:r>
              <a:rPr lang="en-US" dirty="0"/>
              <a:t> Teens, And Social Norms</a:t>
            </a:r>
            <a:endParaRPr lang="en-US" sz="3200" b="1" dirty="0">
              <a:solidFill>
                <a:schemeClr val="accent1"/>
              </a:solidFill>
            </a:endParaRPr>
          </a:p>
        </p:txBody>
      </p:sp>
      <p:pic>
        <p:nvPicPr>
          <p:cNvPr id="4" name="Content Placeholder 6" descr="A photograph shows a group of young people dressed similarly.">
            <a:extLst>
              <a:ext uri="{FF2B5EF4-FFF2-40B4-BE49-F238E27FC236}">
                <a16:creationId xmlns:a16="http://schemas.microsoft.com/office/drawing/2014/main" id="{6800D517-99DF-73F1-1527-F3F7523DC746}"/>
              </a:ext>
            </a:extLst>
          </p:cNvPr>
          <p:cNvPicPr>
            <a:picLocks noChangeAspect="1"/>
          </p:cNvPicPr>
          <p:nvPr/>
        </p:nvPicPr>
        <p:blipFill rotWithShape="1">
          <a:blip r:embed="rId2"/>
          <a:srcRect b="1235"/>
          <a:stretch/>
        </p:blipFill>
        <p:spPr>
          <a:xfrm>
            <a:off x="179832" y="2674620"/>
            <a:ext cx="2715768" cy="1508760"/>
          </a:xfrm>
          <a:prstGeom prst="rect">
            <a:avLst/>
          </a:prstGeom>
          <a:noFill/>
        </p:spPr>
      </p:pic>
      <p:sp>
        <p:nvSpPr>
          <p:cNvPr id="3" name="TextBox 2">
            <a:extLst>
              <a:ext uri="{FF2B5EF4-FFF2-40B4-BE49-F238E27FC236}">
                <a16:creationId xmlns:a16="http://schemas.microsoft.com/office/drawing/2014/main" id="{4254E83E-C4A3-22B1-EBC6-95D131530F06}"/>
              </a:ext>
            </a:extLst>
          </p:cNvPr>
          <p:cNvSpPr txBox="1"/>
          <p:nvPr/>
        </p:nvSpPr>
        <p:spPr>
          <a:xfrm>
            <a:off x="1224970" y="4160269"/>
            <a:ext cx="625492" cy="253916"/>
          </a:xfrm>
          <a:prstGeom prst="rect">
            <a:avLst/>
          </a:prstGeom>
          <a:noFill/>
        </p:spPr>
        <p:txBody>
          <a:bodyPr wrap="none" rtlCol="0">
            <a:spAutoFit/>
          </a:bodyPr>
          <a:lstStyle/>
          <a:p>
            <a:r>
              <a:rPr lang="en-US" sz="1050" dirty="0">
                <a:solidFill>
                  <a:srgbClr val="182F58"/>
                </a:solidFill>
              </a:rPr>
              <a:t>Figure 5</a:t>
            </a:r>
          </a:p>
        </p:txBody>
      </p:sp>
      <p:sp>
        <p:nvSpPr>
          <p:cNvPr id="13315" name="Rectangle 3"/>
          <p:cNvSpPr>
            <a:spLocks noGrp="1"/>
          </p:cNvSpPr>
          <p:nvPr>
            <p:ph idx="1"/>
          </p:nvPr>
        </p:nvSpPr>
        <p:spPr>
          <a:xfrm>
            <a:off x="2895600" y="1280160"/>
            <a:ext cx="6019800" cy="5120640"/>
          </a:xfrm>
          <a:prstGeom prst="rect">
            <a:avLst/>
          </a:prstGeom>
        </p:spPr>
        <p:txBody>
          <a:bodyPr>
            <a:normAutofit fontScale="85000" lnSpcReduction="20000"/>
          </a:bodyPr>
          <a:lstStyle/>
          <a:p>
            <a:pPr>
              <a:tabLst>
                <a:tab pos="461963" algn="l"/>
              </a:tabLst>
            </a:pPr>
            <a:r>
              <a:rPr lang="en-US" i="0" dirty="0"/>
              <a:t>How can a label or name brand make someone feel happier? </a:t>
            </a:r>
          </a:p>
          <a:p>
            <a:pPr lvl="1">
              <a:tabLst>
                <a:tab pos="461963" algn="l"/>
              </a:tabLst>
            </a:pPr>
            <a:r>
              <a:rPr lang="en-US" i="0" dirty="0"/>
              <a:t>Think back to what you've learned about lifespan development. </a:t>
            </a:r>
          </a:p>
          <a:p>
            <a:pPr>
              <a:tabLst>
                <a:tab pos="461963" algn="l"/>
              </a:tabLst>
            </a:pPr>
            <a:r>
              <a:rPr lang="en-US" i="0" dirty="0"/>
              <a:t>What is it about preteens and young teens that make them want to fit in (Figure 5)? </a:t>
            </a:r>
          </a:p>
          <a:p>
            <a:pPr>
              <a:tabLst>
                <a:tab pos="461963" algn="l"/>
              </a:tabLst>
            </a:pPr>
            <a:r>
              <a:rPr lang="en-US" i="0" dirty="0"/>
              <a:t>Does this change over time? </a:t>
            </a:r>
          </a:p>
          <a:p>
            <a:pPr lvl="1">
              <a:tabLst>
                <a:tab pos="461963" algn="l"/>
              </a:tabLst>
            </a:pPr>
            <a:r>
              <a:rPr lang="en-US" i="0" dirty="0"/>
              <a:t>Think back to your high school experience, or look around your college campus. </a:t>
            </a:r>
          </a:p>
          <a:p>
            <a:pPr>
              <a:tabLst>
                <a:tab pos="461963" algn="l"/>
              </a:tabLst>
            </a:pPr>
            <a:r>
              <a:rPr lang="en-US" i="0" dirty="0"/>
              <a:t>How do you notice people branding themselves? </a:t>
            </a:r>
          </a:p>
          <a:p>
            <a:pPr>
              <a:tabLst>
                <a:tab pos="461963" algn="l"/>
              </a:tabLst>
            </a:pPr>
            <a:r>
              <a:rPr lang="en-US" i="0" dirty="0"/>
              <a:t>What messages do we get from the media about how to fit in?</a:t>
            </a:r>
          </a:p>
        </p:txBody>
      </p:sp>
    </p:spTree>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1574</TotalTime>
  <Words>1144</Words>
  <Application>Microsoft Office PowerPoint</Application>
  <PresentationFormat>On-screen Show (4:3)</PresentationFormat>
  <Paragraphs>87</Paragraphs>
  <Slides>18</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Aptos</vt:lpstr>
      <vt:lpstr>Century Gothic</vt:lpstr>
      <vt:lpstr>Aptos Display</vt:lpstr>
      <vt:lpstr>Office Theme</vt:lpstr>
      <vt:lpstr>1_Office Theme</vt:lpstr>
      <vt:lpstr>Lesson 12.2</vt:lpstr>
      <vt:lpstr>Self-Presentation</vt:lpstr>
      <vt:lpstr>On Your Own1</vt:lpstr>
      <vt:lpstr>Social Roles1</vt:lpstr>
      <vt:lpstr>Social Roles2</vt:lpstr>
      <vt:lpstr>On Your Own2</vt:lpstr>
      <vt:lpstr>Social Norms</vt:lpstr>
      <vt:lpstr>Reflection Question1</vt:lpstr>
      <vt:lpstr>Connect the Concepts: Tweens, Teens, And Social Norms</vt:lpstr>
      <vt:lpstr>Scripts</vt:lpstr>
      <vt:lpstr>Zimbardo's Stanford Prison Experiment1</vt:lpstr>
      <vt:lpstr>Group Activity</vt:lpstr>
      <vt:lpstr>Zimbardo's Stanford Prison Experiment2</vt:lpstr>
      <vt:lpstr>Reflection Question2</vt:lpstr>
      <vt:lpstr>Zimbardo's Stanford Prison Experiment3</vt:lpstr>
      <vt:lpstr>Zimbardo's Stanford Prison Experiment4</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12.2 Self Presentation</dc:title>
  <dc:creator>Hawkes Learning</dc:creator>
  <cp:keywords>Psychology</cp:keywords>
  <cp:lastModifiedBy>Talissa Nahass</cp:lastModifiedBy>
  <cp:revision>182</cp:revision>
  <dcterms:created xsi:type="dcterms:W3CDTF">2013-04-26T14:43:13Z</dcterms:created>
  <dcterms:modified xsi:type="dcterms:W3CDTF">2024-07-23T21:30:20Z</dcterms:modified>
  <cp:category>Psychology</cp:category>
</cp:coreProperties>
</file>