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4"/>
  </p:notesMasterIdLst>
  <p:handoutMasterIdLst>
    <p:handoutMasterId r:id="rId25"/>
  </p:handoutMasterIdLst>
  <p:sldIdLst>
    <p:sldId id="272" r:id="rId3"/>
    <p:sldId id="273" r:id="rId4"/>
    <p:sldId id="289" r:id="rId5"/>
    <p:sldId id="274" r:id="rId6"/>
    <p:sldId id="275" r:id="rId7"/>
    <p:sldId id="277" r:id="rId8"/>
    <p:sldId id="276" r:id="rId9"/>
    <p:sldId id="278" r:id="rId10"/>
    <p:sldId id="270" r:id="rId11"/>
    <p:sldId id="279" r:id="rId12"/>
    <p:sldId id="280" r:id="rId13"/>
    <p:sldId id="281" r:id="rId14"/>
    <p:sldId id="282" r:id="rId15"/>
    <p:sldId id="284" r:id="rId16"/>
    <p:sldId id="283" r:id="rId17"/>
    <p:sldId id="268" r:id="rId18"/>
    <p:sldId id="285" r:id="rId19"/>
    <p:sldId id="286" r:id="rId20"/>
    <p:sldId id="287" r:id="rId21"/>
    <p:sldId id="288" r:id="rId22"/>
    <p:sldId id="318" r:id="rId23"/>
  </p:sldIdLst>
  <p:sldSz cx="9144000" cy="6858000" type="screen4x3"/>
  <p:notesSz cx="6858000" cy="9144000"/>
  <p:embeddedFontLst>
    <p:embeddedFont>
      <p:font typeface="Century Gothic" panose="020B050202020202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10" autoAdjust="0"/>
  </p:normalViewPr>
  <p:slideViewPr>
    <p:cSldViewPr>
      <p:cViewPr varScale="1">
        <p:scale>
          <a:sx n="52" d="100"/>
          <a:sy n="52" d="100"/>
        </p:scale>
        <p:origin x="104" y="52"/>
      </p:cViewPr>
      <p:guideLst>
        <p:guide orient="horz" pos="2160"/>
        <p:guide pos="2880"/>
      </p:guideLst>
    </p:cSldViewPr>
  </p:slideViewPr>
  <p:outlineViewPr>
    <p:cViewPr>
      <p:scale>
        <a:sx n="33" d="100"/>
        <a:sy n="33" d="100"/>
      </p:scale>
      <p:origin x="0" y="-3558"/>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commentAuthors" Target="commentAuthor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3342089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0D96DC96-EAAC-6635-25D6-0A4F0B7BCE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87292" y="314472"/>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697742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541950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988616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676299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499704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218933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727745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398725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228073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882434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365823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755572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296022602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12.3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Attitudes and Persuasion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4BE6B-CFA4-B41C-AEB1-1BBC1C792D0D}"/>
              </a:ext>
            </a:extLst>
          </p:cNvPr>
          <p:cNvSpPr>
            <a:spLocks noGrp="1"/>
          </p:cNvSpPr>
          <p:nvPr>
            <p:ph type="title"/>
          </p:nvPr>
        </p:nvSpPr>
        <p:spPr/>
        <p:txBody>
          <a:bodyPr/>
          <a:lstStyle/>
          <a:p>
            <a:r>
              <a:rPr lang="en-US" dirty="0"/>
              <a:t>Persuasion</a:t>
            </a:r>
          </a:p>
        </p:txBody>
      </p:sp>
      <p:sp>
        <p:nvSpPr>
          <p:cNvPr id="3" name="Content Placeholder 2">
            <a:extLst>
              <a:ext uri="{FF2B5EF4-FFF2-40B4-BE49-F238E27FC236}">
                <a16:creationId xmlns:a16="http://schemas.microsoft.com/office/drawing/2014/main" id="{B3F3CAD5-91A9-6272-5F18-591F90396685}"/>
              </a:ext>
            </a:extLst>
          </p:cNvPr>
          <p:cNvSpPr>
            <a:spLocks noGrp="1"/>
          </p:cNvSpPr>
          <p:nvPr>
            <p:ph idx="1"/>
          </p:nvPr>
        </p:nvSpPr>
        <p:spPr>
          <a:xfrm>
            <a:off x="533400" y="1280160"/>
            <a:ext cx="8153400" cy="2301240"/>
          </a:xfrm>
        </p:spPr>
        <p:txBody>
          <a:bodyPr>
            <a:normAutofit lnSpcReduction="10000"/>
          </a:bodyPr>
          <a:lstStyle/>
          <a:p>
            <a:r>
              <a:rPr lang="en-US" b="1" dirty="0"/>
              <a:t>Persuasion</a:t>
            </a:r>
            <a:r>
              <a:rPr lang="en-US" dirty="0"/>
              <a:t> is the process of changing our attitude toward something based on some kind of communication.</a:t>
            </a:r>
          </a:p>
          <a:p>
            <a:r>
              <a:rPr lang="en-US" dirty="0"/>
              <a:t>A lot of the persuasion we experience comes from outside forces.</a:t>
            </a:r>
          </a:p>
        </p:txBody>
      </p:sp>
      <p:pic>
        <p:nvPicPr>
          <p:cNvPr id="6" name="Content Placeholder 6" descr="A photograph shows the back of a car that is covered in numerous bumper stickers.">
            <a:extLst>
              <a:ext uri="{FF2B5EF4-FFF2-40B4-BE49-F238E27FC236}">
                <a16:creationId xmlns:a16="http://schemas.microsoft.com/office/drawing/2014/main" id="{1E7B2503-B7C3-CFF1-D65A-B64585653B8B}"/>
              </a:ext>
            </a:extLst>
          </p:cNvPr>
          <p:cNvPicPr>
            <a:picLocks noChangeAspect="1"/>
          </p:cNvPicPr>
          <p:nvPr/>
        </p:nvPicPr>
        <p:blipFill>
          <a:blip r:embed="rId2"/>
          <a:stretch>
            <a:fillRect/>
          </a:stretch>
        </p:blipFill>
        <p:spPr>
          <a:xfrm>
            <a:off x="2362200" y="3254075"/>
            <a:ext cx="4267200" cy="2400300"/>
          </a:xfrm>
          <a:prstGeom prst="rect">
            <a:avLst/>
          </a:prstGeom>
          <a:noFill/>
        </p:spPr>
      </p:pic>
      <p:sp>
        <p:nvSpPr>
          <p:cNvPr id="4" name="TextBox 3">
            <a:extLst>
              <a:ext uri="{FF2B5EF4-FFF2-40B4-BE49-F238E27FC236}">
                <a16:creationId xmlns:a16="http://schemas.microsoft.com/office/drawing/2014/main" id="{8E640611-3646-2FC5-2558-7E36EB8A007B}"/>
              </a:ext>
            </a:extLst>
          </p:cNvPr>
          <p:cNvSpPr txBox="1"/>
          <p:nvPr/>
        </p:nvSpPr>
        <p:spPr>
          <a:xfrm>
            <a:off x="4183054" y="5654375"/>
            <a:ext cx="625492" cy="253916"/>
          </a:xfrm>
          <a:prstGeom prst="rect">
            <a:avLst/>
          </a:prstGeom>
          <a:noFill/>
        </p:spPr>
        <p:txBody>
          <a:bodyPr wrap="none" rtlCol="0">
            <a:spAutoFit/>
          </a:bodyPr>
          <a:lstStyle/>
          <a:p>
            <a:r>
              <a:rPr lang="en-US" sz="1050" dirty="0">
                <a:solidFill>
                  <a:srgbClr val="182F58"/>
                </a:solidFill>
              </a:rPr>
              <a:t>Figure 6</a:t>
            </a:r>
          </a:p>
        </p:txBody>
      </p:sp>
    </p:spTree>
    <p:extLst>
      <p:ext uri="{BB962C8B-B14F-4D97-AF65-F5344CB8AC3E}">
        <p14:creationId xmlns:p14="http://schemas.microsoft.com/office/powerpoint/2010/main" val="1975448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62CAD-49AA-09CF-CDA0-E098DDD52E09}"/>
              </a:ext>
            </a:extLst>
          </p:cNvPr>
          <p:cNvSpPr>
            <a:spLocks noGrp="1"/>
          </p:cNvSpPr>
          <p:nvPr>
            <p:ph type="title"/>
          </p:nvPr>
        </p:nvSpPr>
        <p:spPr/>
        <p:txBody>
          <a:bodyPr/>
          <a:lstStyle/>
          <a:p>
            <a:r>
              <a:rPr lang="en-US" dirty="0"/>
              <a:t>Yale Attitude Change Approach-Case Study</a:t>
            </a:r>
            <a:r>
              <a:rPr lang="en-US" baseline="-25000" dirty="0"/>
              <a:t>1</a:t>
            </a:r>
            <a:endParaRPr lang="en-US" dirty="0"/>
          </a:p>
        </p:txBody>
      </p:sp>
      <p:sp>
        <p:nvSpPr>
          <p:cNvPr id="3" name="Content Placeholder 2">
            <a:extLst>
              <a:ext uri="{FF2B5EF4-FFF2-40B4-BE49-F238E27FC236}">
                <a16:creationId xmlns:a16="http://schemas.microsoft.com/office/drawing/2014/main" id="{D5740266-D68C-CC64-5FD5-5F1D0957C3A1}"/>
              </a:ext>
            </a:extLst>
          </p:cNvPr>
          <p:cNvSpPr>
            <a:spLocks noGrp="1"/>
          </p:cNvSpPr>
          <p:nvPr>
            <p:ph idx="1"/>
          </p:nvPr>
        </p:nvSpPr>
        <p:spPr/>
        <p:txBody>
          <a:bodyPr>
            <a:normAutofit fontScale="85000" lnSpcReduction="20000"/>
          </a:bodyPr>
          <a:lstStyle/>
          <a:p>
            <a:r>
              <a:rPr lang="en-US" dirty="0"/>
              <a:t>During the Second World War, Carl Hovland extensively researched persuasion for the U.S. Army. </a:t>
            </a:r>
          </a:p>
          <a:p>
            <a:r>
              <a:rPr lang="en-US" dirty="0"/>
              <a:t>Out of this work came a model called the Yale attitude change approach.</a:t>
            </a:r>
          </a:p>
          <a:p>
            <a:r>
              <a:rPr lang="en-US" dirty="0"/>
              <a:t>It describes the conditions under which people tend to change their attitudes.</a:t>
            </a:r>
          </a:p>
          <a:p>
            <a:r>
              <a:rPr lang="en-US" dirty="0"/>
              <a:t>Hovland demonstrated that certain features of the source of a persuasive message, the content of the message, and the characteristics of the audience will influence the persuasiveness of a message (Hovland et al., 1953).</a:t>
            </a:r>
          </a:p>
          <a:p>
            <a:r>
              <a:rPr lang="en-US" dirty="0"/>
              <a:t>Features of the source of the persuasive message include the credibility of the speaker (Hovland &amp; Weiss, 1951) and the physical attractiveness of the speaker (Eagly &amp; Chaiken, 1975; Petty et al., 1997). </a:t>
            </a:r>
          </a:p>
          <a:p>
            <a:endParaRPr lang="en-US" dirty="0"/>
          </a:p>
          <a:p>
            <a:endParaRPr lang="en-US" dirty="0"/>
          </a:p>
        </p:txBody>
      </p:sp>
    </p:spTree>
    <p:extLst>
      <p:ext uri="{BB962C8B-B14F-4D97-AF65-F5344CB8AC3E}">
        <p14:creationId xmlns:p14="http://schemas.microsoft.com/office/powerpoint/2010/main" val="2499344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62CAD-49AA-09CF-CDA0-E098DDD52E09}"/>
              </a:ext>
            </a:extLst>
          </p:cNvPr>
          <p:cNvSpPr>
            <a:spLocks noGrp="1"/>
          </p:cNvSpPr>
          <p:nvPr>
            <p:ph type="title"/>
          </p:nvPr>
        </p:nvSpPr>
        <p:spPr/>
        <p:txBody>
          <a:bodyPr/>
          <a:lstStyle/>
          <a:p>
            <a:r>
              <a:rPr lang="en-US" dirty="0"/>
              <a:t>Yale Attitude Change Approach-Case Study</a:t>
            </a:r>
            <a:r>
              <a:rPr lang="en-US" baseline="-25000" dirty="0"/>
              <a:t>2</a:t>
            </a:r>
          </a:p>
        </p:txBody>
      </p:sp>
      <p:sp>
        <p:nvSpPr>
          <p:cNvPr id="3" name="Content Placeholder 2">
            <a:extLst>
              <a:ext uri="{FF2B5EF4-FFF2-40B4-BE49-F238E27FC236}">
                <a16:creationId xmlns:a16="http://schemas.microsoft.com/office/drawing/2014/main" id="{D5740266-D68C-CC64-5FD5-5F1D0957C3A1}"/>
              </a:ext>
            </a:extLst>
          </p:cNvPr>
          <p:cNvSpPr>
            <a:spLocks noGrp="1"/>
          </p:cNvSpPr>
          <p:nvPr>
            <p:ph idx="1"/>
          </p:nvPr>
        </p:nvSpPr>
        <p:spPr>
          <a:xfrm>
            <a:off x="152400" y="1117333"/>
            <a:ext cx="6172200" cy="4968240"/>
          </a:xfrm>
        </p:spPr>
        <p:txBody>
          <a:bodyPr>
            <a:normAutofit lnSpcReduction="10000"/>
          </a:bodyPr>
          <a:lstStyle/>
          <a:p>
            <a:r>
              <a:rPr lang="en-US" dirty="0"/>
              <a:t>Messages that are more subtle are more persuasive than direct messages. </a:t>
            </a:r>
          </a:p>
          <a:p>
            <a:r>
              <a:rPr lang="en-US" dirty="0"/>
              <a:t>Arguments that occur first, such as in a debate, are more influential if messages are given back-to-back.</a:t>
            </a:r>
          </a:p>
          <a:p>
            <a:r>
              <a:rPr lang="en-US" dirty="0"/>
              <a:t>Features of the audience that affect persuasion are attention, intelligence, self-esteem, and age. </a:t>
            </a:r>
          </a:p>
          <a:p>
            <a:r>
              <a:rPr lang="en-US" dirty="0"/>
              <a:t>People with lower intelligence are more easily persuaded than people with higher intelligence.</a:t>
            </a:r>
          </a:p>
        </p:txBody>
      </p:sp>
      <p:sp>
        <p:nvSpPr>
          <p:cNvPr id="5" name="TextBox 4">
            <a:extLst>
              <a:ext uri="{FF2B5EF4-FFF2-40B4-BE49-F238E27FC236}">
                <a16:creationId xmlns:a16="http://schemas.microsoft.com/office/drawing/2014/main" id="{B1681E61-F7F6-12CD-662A-E9A5D7A7E0F3}"/>
              </a:ext>
            </a:extLst>
          </p:cNvPr>
          <p:cNvSpPr txBox="1"/>
          <p:nvPr/>
        </p:nvSpPr>
        <p:spPr>
          <a:xfrm>
            <a:off x="7231435" y="4225499"/>
            <a:ext cx="625492" cy="253916"/>
          </a:xfrm>
          <a:prstGeom prst="rect">
            <a:avLst/>
          </a:prstGeom>
          <a:noFill/>
        </p:spPr>
        <p:txBody>
          <a:bodyPr wrap="none" rtlCol="0">
            <a:spAutoFit/>
          </a:bodyPr>
          <a:lstStyle/>
          <a:p>
            <a:r>
              <a:rPr lang="en-US" sz="1050" dirty="0">
                <a:solidFill>
                  <a:srgbClr val="182F58"/>
                </a:solidFill>
              </a:rPr>
              <a:t>Figure 7</a:t>
            </a:r>
          </a:p>
        </p:txBody>
      </p:sp>
      <p:pic>
        <p:nvPicPr>
          <p:cNvPr id="6" name="Content Placeholder 6" descr="A photograph shows Michael Phelps at an press panel.">
            <a:extLst>
              <a:ext uri="{FF2B5EF4-FFF2-40B4-BE49-F238E27FC236}">
                <a16:creationId xmlns:a16="http://schemas.microsoft.com/office/drawing/2014/main" id="{75761F4C-27F5-3EA6-66C2-CFAE359DE8A9}"/>
              </a:ext>
            </a:extLst>
          </p:cNvPr>
          <p:cNvPicPr>
            <a:picLocks noChangeAspect="1"/>
          </p:cNvPicPr>
          <p:nvPr/>
        </p:nvPicPr>
        <p:blipFill rotWithShape="1">
          <a:blip r:embed="rId2"/>
          <a:srcRect l="10185" r="9259" b="1235"/>
          <a:stretch/>
        </p:blipFill>
        <p:spPr>
          <a:xfrm>
            <a:off x="6096762" y="2209800"/>
            <a:ext cx="2894838" cy="1996440"/>
          </a:xfrm>
          <a:prstGeom prst="rect">
            <a:avLst/>
          </a:prstGeom>
          <a:noFill/>
        </p:spPr>
      </p:pic>
    </p:spTree>
    <p:extLst>
      <p:ext uri="{BB962C8B-B14F-4D97-AF65-F5344CB8AC3E}">
        <p14:creationId xmlns:p14="http://schemas.microsoft.com/office/powerpoint/2010/main" val="3268402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31B9C-998B-3881-997F-5B60268AC46D}"/>
              </a:ext>
            </a:extLst>
          </p:cNvPr>
          <p:cNvSpPr>
            <a:spLocks noGrp="1"/>
          </p:cNvSpPr>
          <p:nvPr>
            <p:ph type="title"/>
          </p:nvPr>
        </p:nvSpPr>
        <p:spPr/>
        <p:txBody>
          <a:bodyPr/>
          <a:lstStyle/>
          <a:p>
            <a:r>
              <a:rPr lang="en-US" dirty="0"/>
              <a:t>Elaboration Likelihood Model</a:t>
            </a:r>
          </a:p>
        </p:txBody>
      </p:sp>
      <p:sp>
        <p:nvSpPr>
          <p:cNvPr id="3" name="Content Placeholder 2">
            <a:extLst>
              <a:ext uri="{FF2B5EF4-FFF2-40B4-BE49-F238E27FC236}">
                <a16:creationId xmlns:a16="http://schemas.microsoft.com/office/drawing/2014/main" id="{553691ED-41F5-9F75-12EB-4923C62EBF95}"/>
              </a:ext>
            </a:extLst>
          </p:cNvPr>
          <p:cNvSpPr>
            <a:spLocks noGrp="1"/>
          </p:cNvSpPr>
          <p:nvPr>
            <p:ph idx="1"/>
          </p:nvPr>
        </p:nvSpPr>
        <p:spPr/>
        <p:txBody>
          <a:bodyPr>
            <a:normAutofit/>
          </a:bodyPr>
          <a:lstStyle/>
          <a:p>
            <a:r>
              <a:rPr lang="en-US" dirty="0"/>
              <a:t>The elaboration likelihood model considers the variables of the attitude change approach:</a:t>
            </a:r>
          </a:p>
          <a:p>
            <a:pPr lvl="1"/>
            <a:r>
              <a:rPr lang="en-US" dirty="0"/>
              <a:t>Features of the source of the persuasive message</a:t>
            </a:r>
          </a:p>
          <a:p>
            <a:pPr lvl="1"/>
            <a:r>
              <a:rPr lang="en-US" dirty="0"/>
              <a:t>Contents of the message</a:t>
            </a:r>
          </a:p>
          <a:p>
            <a:pPr lvl="1"/>
            <a:r>
              <a:rPr lang="en-US" dirty="0"/>
              <a:t>Characteristics of the audience</a:t>
            </a:r>
          </a:p>
          <a:p>
            <a:r>
              <a:rPr lang="en-US" dirty="0"/>
              <a:t>According to the elaboration likelihood model of persuasion, there are two main routes that play a role in delivering a persuasive message: central and peripheral (Figure 8).</a:t>
            </a:r>
          </a:p>
        </p:txBody>
      </p:sp>
    </p:spTree>
    <p:extLst>
      <p:ext uri="{BB962C8B-B14F-4D97-AF65-F5344CB8AC3E}">
        <p14:creationId xmlns:p14="http://schemas.microsoft.com/office/powerpoint/2010/main" val="3609749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86749-4CFB-1309-D421-1386AE9BE6E6}"/>
              </a:ext>
            </a:extLst>
          </p:cNvPr>
          <p:cNvSpPr>
            <a:spLocks noGrp="1"/>
          </p:cNvSpPr>
          <p:nvPr>
            <p:ph type="title"/>
          </p:nvPr>
        </p:nvSpPr>
        <p:spPr/>
        <p:txBody>
          <a:bodyPr/>
          <a:lstStyle/>
          <a:p>
            <a:r>
              <a:rPr lang="en-US" dirty="0"/>
              <a:t>Lesson 12.3 Figure 8</a:t>
            </a:r>
          </a:p>
        </p:txBody>
      </p:sp>
      <p:sp>
        <p:nvSpPr>
          <p:cNvPr id="3" name="Content Placeholder 2">
            <a:extLst>
              <a:ext uri="{FF2B5EF4-FFF2-40B4-BE49-F238E27FC236}">
                <a16:creationId xmlns:a16="http://schemas.microsoft.com/office/drawing/2014/main" id="{46D282E0-A8D4-C33E-EC98-189594B4EDF6}"/>
              </a:ext>
            </a:extLst>
          </p:cNvPr>
          <p:cNvSpPr>
            <a:spLocks noGrp="1"/>
          </p:cNvSpPr>
          <p:nvPr>
            <p:ph idx="1"/>
          </p:nvPr>
        </p:nvSpPr>
        <p:spPr>
          <a:xfrm>
            <a:off x="914400" y="5598942"/>
            <a:ext cx="8229600" cy="274320"/>
          </a:xfrm>
        </p:spPr>
        <p:txBody>
          <a:bodyPr>
            <a:normAutofit fontScale="47500" lnSpcReduction="20000"/>
          </a:bodyPr>
          <a:lstStyle/>
          <a:p>
            <a:pPr marL="0" indent="0">
              <a:buNone/>
            </a:pPr>
            <a:r>
              <a:rPr lang="en-US" dirty="0"/>
              <a:t>Caption: Persuasion can take one of two paths, and the durability of the end result depends on the path.</a:t>
            </a:r>
          </a:p>
        </p:txBody>
      </p:sp>
      <p:pic>
        <p:nvPicPr>
          <p:cNvPr id="4" name="Content Placeholder 6" descr="A diagram shows two routes of persuasion.">
            <a:extLst>
              <a:ext uri="{FF2B5EF4-FFF2-40B4-BE49-F238E27FC236}">
                <a16:creationId xmlns:a16="http://schemas.microsoft.com/office/drawing/2014/main" id="{B3C15B70-174C-E47E-8EA2-37DA9BBB694D}"/>
              </a:ext>
            </a:extLst>
          </p:cNvPr>
          <p:cNvPicPr>
            <a:picLocks noChangeAspect="1"/>
          </p:cNvPicPr>
          <p:nvPr/>
        </p:nvPicPr>
        <p:blipFill>
          <a:blip r:embed="rId2"/>
          <a:stretch>
            <a:fillRect/>
          </a:stretch>
        </p:blipFill>
        <p:spPr>
          <a:xfrm>
            <a:off x="457200" y="1005840"/>
            <a:ext cx="8128000" cy="4572000"/>
          </a:xfrm>
          <a:prstGeom prst="rect">
            <a:avLst/>
          </a:prstGeom>
          <a:noFill/>
        </p:spPr>
      </p:pic>
    </p:spTree>
    <p:extLst>
      <p:ext uri="{BB962C8B-B14F-4D97-AF65-F5344CB8AC3E}">
        <p14:creationId xmlns:p14="http://schemas.microsoft.com/office/powerpoint/2010/main" val="1711674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8BF76-7E74-DBE7-B3AC-9D4A2AEB0059}"/>
              </a:ext>
            </a:extLst>
          </p:cNvPr>
          <p:cNvSpPr>
            <a:spLocks noGrp="1"/>
          </p:cNvSpPr>
          <p:nvPr>
            <p:ph type="title"/>
          </p:nvPr>
        </p:nvSpPr>
        <p:spPr/>
        <p:txBody>
          <a:bodyPr/>
          <a:lstStyle/>
          <a:p>
            <a:r>
              <a:rPr lang="en-US" dirty="0"/>
              <a:t>Central Route</a:t>
            </a:r>
          </a:p>
        </p:txBody>
      </p:sp>
      <p:sp>
        <p:nvSpPr>
          <p:cNvPr id="3" name="Content Placeholder 2">
            <a:extLst>
              <a:ext uri="{FF2B5EF4-FFF2-40B4-BE49-F238E27FC236}">
                <a16:creationId xmlns:a16="http://schemas.microsoft.com/office/drawing/2014/main" id="{206D75EC-8B0E-A793-EA60-AE4D1298C1DE}"/>
              </a:ext>
            </a:extLst>
          </p:cNvPr>
          <p:cNvSpPr>
            <a:spLocks noGrp="1"/>
          </p:cNvSpPr>
          <p:nvPr>
            <p:ph idx="1"/>
          </p:nvPr>
        </p:nvSpPr>
        <p:spPr/>
        <p:txBody>
          <a:bodyPr>
            <a:normAutofit fontScale="92500" lnSpcReduction="20000"/>
          </a:bodyPr>
          <a:lstStyle/>
          <a:p>
            <a:r>
              <a:rPr lang="en-US" dirty="0"/>
              <a:t>The </a:t>
            </a:r>
            <a:r>
              <a:rPr lang="en-US" b="1" dirty="0"/>
              <a:t>central route </a:t>
            </a:r>
            <a:r>
              <a:rPr lang="en-US" dirty="0"/>
              <a:t>is logic driven and uses data and facts to convince people of an argument's worthiness.</a:t>
            </a:r>
          </a:p>
          <a:p>
            <a:pPr lvl="1"/>
            <a:r>
              <a:rPr lang="en-US" u="sng" dirty="0"/>
              <a:t>Example</a:t>
            </a:r>
            <a:r>
              <a:rPr lang="en-US" dirty="0"/>
              <a:t>: A car company seeking to persuade you to purchase their model will emphasize the car's safety features and fuel economy. </a:t>
            </a:r>
          </a:p>
          <a:p>
            <a:r>
              <a:rPr lang="en-US" dirty="0"/>
              <a:t>For the central route of persuasion to be effective in changing attitudes, thoughts, and behaviors, the argument must be strong and, if successful, will result in lasting attitude change.</a:t>
            </a:r>
          </a:p>
          <a:p>
            <a:r>
              <a:rPr lang="en-US" dirty="0"/>
              <a:t>The central route to persuasion works best when the target of persuasion, or the audience, is analytical and willing to engage in processing the information. </a:t>
            </a:r>
          </a:p>
        </p:txBody>
      </p:sp>
    </p:spTree>
    <p:extLst>
      <p:ext uri="{BB962C8B-B14F-4D97-AF65-F5344CB8AC3E}">
        <p14:creationId xmlns:p14="http://schemas.microsoft.com/office/powerpoint/2010/main" val="4256189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b="1"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lnSpcReduction="10000"/>
          </a:bodyPr>
          <a:lstStyle/>
          <a:p>
            <a:r>
              <a:rPr lang="en-US" dirty="0"/>
              <a:t>Commercial Appeal: Which Is More Effective, the Central or Peripheral Route?</a:t>
            </a:r>
          </a:p>
          <a:p>
            <a:r>
              <a:rPr lang="en-US" dirty="0"/>
              <a:t>Break into small groups and have each member search YouTube for a commercial advertising something that you have or would like to buy.</a:t>
            </a:r>
          </a:p>
          <a:p>
            <a:pPr marL="457200" indent="-457200">
              <a:buFont typeface="Arial" panose="020B0604020202020204" pitchFamily="34" charset="0"/>
              <a:buChar char="•"/>
            </a:pPr>
            <a:r>
              <a:rPr lang="en-US" dirty="0"/>
              <a:t>After examining the commercial, consider what type of persuasion is being utilized. Is the commercial appealing to logic and evidence, or does it appeal on a more emotional level?</a:t>
            </a:r>
          </a:p>
          <a:p>
            <a:pPr marL="457200" indent="-457200">
              <a:buFont typeface="Arial" panose="020B0604020202020204" pitchFamily="34" charset="0"/>
              <a:buChar char="•"/>
            </a:pPr>
            <a:r>
              <a:rPr lang="en-US" dirty="0"/>
              <a:t>Which route do you think is more effective? Why?</a:t>
            </a:r>
          </a:p>
        </p:txBody>
      </p:sp>
    </p:spTree>
    <p:extLst>
      <p:ext uri="{BB962C8B-B14F-4D97-AF65-F5344CB8AC3E}">
        <p14:creationId xmlns:p14="http://schemas.microsoft.com/office/powerpoint/2010/main" val="2069639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DF78-7B38-DB4E-B958-0BC2266E6BA0}"/>
              </a:ext>
            </a:extLst>
          </p:cNvPr>
          <p:cNvSpPr>
            <a:spLocks noGrp="1"/>
          </p:cNvSpPr>
          <p:nvPr>
            <p:ph type="title"/>
          </p:nvPr>
        </p:nvSpPr>
        <p:spPr/>
        <p:txBody>
          <a:bodyPr/>
          <a:lstStyle/>
          <a:p>
            <a:r>
              <a:rPr lang="en-US" dirty="0"/>
              <a:t>Peripheral Route</a:t>
            </a:r>
          </a:p>
        </p:txBody>
      </p:sp>
      <p:pic>
        <p:nvPicPr>
          <p:cNvPr id="6" name="Content Placeholder 6" descr="A photograph shows Halle Berry.">
            <a:extLst>
              <a:ext uri="{FF2B5EF4-FFF2-40B4-BE49-F238E27FC236}">
                <a16:creationId xmlns:a16="http://schemas.microsoft.com/office/drawing/2014/main" id="{E8A76570-7FF6-3FB7-4160-22E106375E6D}"/>
              </a:ext>
            </a:extLst>
          </p:cNvPr>
          <p:cNvPicPr>
            <a:picLocks noChangeAspect="1"/>
          </p:cNvPicPr>
          <p:nvPr/>
        </p:nvPicPr>
        <p:blipFill rotWithShape="1">
          <a:blip r:embed="rId2"/>
          <a:srcRect l="27778" r="27778" b="1235"/>
          <a:stretch/>
        </p:blipFill>
        <p:spPr>
          <a:xfrm>
            <a:off x="339500" y="2087880"/>
            <a:ext cx="2145792" cy="2682240"/>
          </a:xfrm>
          <a:prstGeom prst="rect">
            <a:avLst/>
          </a:prstGeom>
          <a:noFill/>
        </p:spPr>
      </p:pic>
      <p:sp>
        <p:nvSpPr>
          <p:cNvPr id="5" name="TextBox 4">
            <a:extLst>
              <a:ext uri="{FF2B5EF4-FFF2-40B4-BE49-F238E27FC236}">
                <a16:creationId xmlns:a16="http://schemas.microsoft.com/office/drawing/2014/main" id="{AD82455C-BDD1-C452-EB46-CD6D28A4F3B6}"/>
              </a:ext>
            </a:extLst>
          </p:cNvPr>
          <p:cNvSpPr txBox="1"/>
          <p:nvPr/>
        </p:nvSpPr>
        <p:spPr>
          <a:xfrm>
            <a:off x="1099650" y="4770957"/>
            <a:ext cx="625492" cy="253916"/>
          </a:xfrm>
          <a:prstGeom prst="rect">
            <a:avLst/>
          </a:prstGeom>
          <a:noFill/>
        </p:spPr>
        <p:txBody>
          <a:bodyPr wrap="none" rtlCol="0">
            <a:spAutoFit/>
          </a:bodyPr>
          <a:lstStyle/>
          <a:p>
            <a:r>
              <a:rPr lang="en-US" sz="1050" dirty="0">
                <a:solidFill>
                  <a:srgbClr val="182F58"/>
                </a:solidFill>
              </a:rPr>
              <a:t>Figure 9</a:t>
            </a:r>
          </a:p>
        </p:txBody>
      </p:sp>
      <p:sp>
        <p:nvSpPr>
          <p:cNvPr id="3" name="Content Placeholder 2">
            <a:extLst>
              <a:ext uri="{FF2B5EF4-FFF2-40B4-BE49-F238E27FC236}">
                <a16:creationId xmlns:a16="http://schemas.microsoft.com/office/drawing/2014/main" id="{2AC403D9-A8B2-02D3-B491-570511AEB69C}"/>
              </a:ext>
            </a:extLst>
          </p:cNvPr>
          <p:cNvSpPr>
            <a:spLocks noGrp="1"/>
          </p:cNvSpPr>
          <p:nvPr>
            <p:ph idx="1"/>
          </p:nvPr>
        </p:nvSpPr>
        <p:spPr>
          <a:xfrm>
            <a:off x="2514600" y="1280160"/>
            <a:ext cx="6172200" cy="4572000"/>
          </a:xfrm>
        </p:spPr>
        <p:txBody>
          <a:bodyPr>
            <a:normAutofit fontScale="70000" lnSpcReduction="20000"/>
          </a:bodyPr>
          <a:lstStyle/>
          <a:p>
            <a:r>
              <a:rPr lang="en-US" dirty="0"/>
              <a:t>The </a:t>
            </a:r>
            <a:r>
              <a:rPr lang="en-US" b="1" dirty="0"/>
              <a:t>peripheral route </a:t>
            </a:r>
            <a:r>
              <a:rPr lang="en-US" dirty="0"/>
              <a:t>is an indirect route that uses peripheral cues to associate positivity with the message (Petty &amp; Cacioppo, 1986). </a:t>
            </a:r>
          </a:p>
          <a:p>
            <a:r>
              <a:rPr lang="en-US" dirty="0"/>
              <a:t>The peripheral route relies on association with positive characteristics, such as positive emotions and celebrity endorsement. </a:t>
            </a:r>
          </a:p>
          <a:p>
            <a:pPr lvl="1"/>
            <a:r>
              <a:rPr lang="en-US" u="sng" dirty="0"/>
              <a:t>Example</a:t>
            </a:r>
            <a:r>
              <a:rPr lang="en-US" dirty="0"/>
              <a:t>: having a popular athlete advertise athletic shoes is a common method used to encourage individuals to purchase the shoes</a:t>
            </a:r>
          </a:p>
          <a:p>
            <a:r>
              <a:rPr lang="en-US" dirty="0"/>
              <a:t>This route to attitude change does not require much effort or information processing. </a:t>
            </a:r>
          </a:p>
          <a:p>
            <a:r>
              <a:rPr lang="en-US" dirty="0"/>
              <a:t>This method of persuasion may promote positivity toward the message or product, but it typically results in a less permanent attitude or behavior change. </a:t>
            </a:r>
          </a:p>
          <a:p>
            <a:r>
              <a:rPr lang="en-US" dirty="0"/>
              <a:t>The audience does not need to be analytical or motivated to process the message. </a:t>
            </a:r>
          </a:p>
        </p:txBody>
      </p:sp>
    </p:spTree>
    <p:extLst>
      <p:ext uri="{BB962C8B-B14F-4D97-AF65-F5344CB8AC3E}">
        <p14:creationId xmlns:p14="http://schemas.microsoft.com/office/powerpoint/2010/main" val="2239987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4729-9338-97D1-EB25-881B445D2763}"/>
              </a:ext>
            </a:extLst>
          </p:cNvPr>
          <p:cNvSpPr>
            <a:spLocks noGrp="1"/>
          </p:cNvSpPr>
          <p:nvPr>
            <p:ph type="title"/>
          </p:nvPr>
        </p:nvSpPr>
        <p:spPr/>
        <p:txBody>
          <a:bodyPr/>
          <a:lstStyle/>
          <a:p>
            <a:r>
              <a:rPr lang="en-US" dirty="0"/>
              <a:t>Foot-In-The-Door Technique</a:t>
            </a:r>
            <a:endParaRPr lang="en-US" baseline="-25000" dirty="0"/>
          </a:p>
        </p:txBody>
      </p:sp>
      <p:sp>
        <p:nvSpPr>
          <p:cNvPr id="3" name="Content Placeholder 2">
            <a:extLst>
              <a:ext uri="{FF2B5EF4-FFF2-40B4-BE49-F238E27FC236}">
                <a16:creationId xmlns:a16="http://schemas.microsoft.com/office/drawing/2014/main" id="{1AD70E72-280A-86D8-F50E-07E6A77540A2}"/>
              </a:ext>
            </a:extLst>
          </p:cNvPr>
          <p:cNvSpPr>
            <a:spLocks noGrp="1"/>
          </p:cNvSpPr>
          <p:nvPr>
            <p:ph idx="1"/>
          </p:nvPr>
        </p:nvSpPr>
        <p:spPr>
          <a:xfrm>
            <a:off x="152400" y="1219200"/>
            <a:ext cx="6705600" cy="5105400"/>
          </a:xfrm>
        </p:spPr>
        <p:txBody>
          <a:bodyPr>
            <a:normAutofit fontScale="77500" lnSpcReduction="20000"/>
          </a:bodyPr>
          <a:lstStyle/>
          <a:p>
            <a:r>
              <a:rPr lang="en-US" dirty="0"/>
              <a:t>Using the </a:t>
            </a:r>
            <a:r>
              <a:rPr lang="en-US" b="1" dirty="0"/>
              <a:t>foot-in-the-door technique</a:t>
            </a:r>
            <a:r>
              <a:rPr lang="en-US" dirty="0"/>
              <a:t>, the persuader gets a person to agree to a small favor or to buy a small item, only to later request a larger favor or purchase of a bigger item. </a:t>
            </a:r>
          </a:p>
          <a:p>
            <a:r>
              <a:rPr lang="en-US" dirty="0"/>
              <a:t>The foot-in-the-door technique was demonstrated in a study by Freedman and Fraser (1966) in which participants who agreed to post a small sign in their yard or sign a petition were more likely to agree to put a large sign in their yard than people who declined the first request (Figure 10). </a:t>
            </a:r>
          </a:p>
          <a:p>
            <a:r>
              <a:rPr lang="en-US" dirty="0"/>
              <a:t>Research on this technique also illustrates the principle of consistency (Cialdini, 2001).</a:t>
            </a:r>
          </a:p>
          <a:p>
            <a:pPr lvl="1"/>
            <a:r>
              <a:rPr lang="en-US" dirty="0"/>
              <a:t>Our past behavior often directs our future behavior, and we have a desire to maintain consistency once we have a committed to a behavior.</a:t>
            </a:r>
          </a:p>
        </p:txBody>
      </p:sp>
      <p:sp>
        <p:nvSpPr>
          <p:cNvPr id="5" name="TextBox 4">
            <a:extLst>
              <a:ext uri="{FF2B5EF4-FFF2-40B4-BE49-F238E27FC236}">
                <a16:creationId xmlns:a16="http://schemas.microsoft.com/office/drawing/2014/main" id="{FF605B20-4322-C2CD-5F1A-63E90DE6FDFE}"/>
              </a:ext>
            </a:extLst>
          </p:cNvPr>
          <p:cNvSpPr txBox="1"/>
          <p:nvPr/>
        </p:nvSpPr>
        <p:spPr>
          <a:xfrm>
            <a:off x="7427940" y="5811921"/>
            <a:ext cx="694421" cy="253916"/>
          </a:xfrm>
          <a:prstGeom prst="rect">
            <a:avLst/>
          </a:prstGeom>
          <a:noFill/>
        </p:spPr>
        <p:txBody>
          <a:bodyPr wrap="none" rtlCol="0">
            <a:spAutoFit/>
          </a:bodyPr>
          <a:lstStyle/>
          <a:p>
            <a:r>
              <a:rPr lang="en-US" sz="1050" dirty="0">
                <a:solidFill>
                  <a:srgbClr val="182F58"/>
                </a:solidFill>
              </a:rPr>
              <a:t>Figure 10</a:t>
            </a:r>
          </a:p>
        </p:txBody>
      </p:sp>
      <p:pic>
        <p:nvPicPr>
          <p:cNvPr id="6" name="Content Placeholder 6" descr="A graphic shows a button that says 'VOTE.'">
            <a:extLst>
              <a:ext uri="{FF2B5EF4-FFF2-40B4-BE49-F238E27FC236}">
                <a16:creationId xmlns:a16="http://schemas.microsoft.com/office/drawing/2014/main" id="{D5AABF58-F51E-30A8-24C1-23230972331B}"/>
              </a:ext>
            </a:extLst>
          </p:cNvPr>
          <p:cNvPicPr>
            <a:picLocks noChangeAspect="1"/>
          </p:cNvPicPr>
          <p:nvPr/>
        </p:nvPicPr>
        <p:blipFill rotWithShape="1">
          <a:blip r:embed="rId2"/>
          <a:srcRect l="23750" r="23750"/>
          <a:stretch/>
        </p:blipFill>
        <p:spPr>
          <a:xfrm>
            <a:off x="6558703" y="3200400"/>
            <a:ext cx="2432897" cy="2606675"/>
          </a:xfrm>
          <a:prstGeom prst="rect">
            <a:avLst/>
          </a:prstGeom>
          <a:noFill/>
        </p:spPr>
      </p:pic>
    </p:spTree>
    <p:extLst>
      <p:ext uri="{BB962C8B-B14F-4D97-AF65-F5344CB8AC3E}">
        <p14:creationId xmlns:p14="http://schemas.microsoft.com/office/powerpoint/2010/main" val="3598380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4729-9338-97D1-EB25-881B445D2763}"/>
              </a:ext>
            </a:extLst>
          </p:cNvPr>
          <p:cNvSpPr>
            <a:spLocks noGrp="1"/>
          </p:cNvSpPr>
          <p:nvPr>
            <p:ph type="title"/>
          </p:nvPr>
        </p:nvSpPr>
        <p:spPr/>
        <p:txBody>
          <a:bodyPr/>
          <a:lstStyle/>
          <a:p>
            <a:r>
              <a:rPr lang="en-US" dirty="0"/>
              <a:t>Foot-In-The-Door Technique Example</a:t>
            </a:r>
            <a:endParaRPr lang="en-US" baseline="-25000" dirty="0"/>
          </a:p>
        </p:txBody>
      </p:sp>
      <p:pic>
        <p:nvPicPr>
          <p:cNvPr id="6" name="Content Placeholder 6" descr="A photograph shows a mouse eating a cookie.">
            <a:extLst>
              <a:ext uri="{FF2B5EF4-FFF2-40B4-BE49-F238E27FC236}">
                <a16:creationId xmlns:a16="http://schemas.microsoft.com/office/drawing/2014/main" id="{613BF290-8756-A648-6179-5D2BDA779544}"/>
              </a:ext>
            </a:extLst>
          </p:cNvPr>
          <p:cNvPicPr>
            <a:picLocks noChangeAspect="1"/>
          </p:cNvPicPr>
          <p:nvPr/>
        </p:nvPicPr>
        <p:blipFill rotWithShape="1">
          <a:blip r:embed="rId2"/>
          <a:srcRect l="10185" t="1235" r="10185"/>
          <a:stretch/>
        </p:blipFill>
        <p:spPr>
          <a:xfrm>
            <a:off x="228600" y="2567940"/>
            <a:ext cx="2861564" cy="1996440"/>
          </a:xfrm>
          <a:prstGeom prst="rect">
            <a:avLst/>
          </a:prstGeom>
          <a:noFill/>
        </p:spPr>
      </p:pic>
      <p:sp>
        <p:nvSpPr>
          <p:cNvPr id="5" name="TextBox 4">
            <a:extLst>
              <a:ext uri="{FF2B5EF4-FFF2-40B4-BE49-F238E27FC236}">
                <a16:creationId xmlns:a16="http://schemas.microsoft.com/office/drawing/2014/main" id="{38F4137A-0A6B-ADCD-FBEE-115A03A41E58}"/>
              </a:ext>
            </a:extLst>
          </p:cNvPr>
          <p:cNvSpPr txBox="1"/>
          <p:nvPr/>
        </p:nvSpPr>
        <p:spPr>
          <a:xfrm>
            <a:off x="1312171" y="4579453"/>
            <a:ext cx="694421" cy="253916"/>
          </a:xfrm>
          <a:prstGeom prst="rect">
            <a:avLst/>
          </a:prstGeom>
          <a:noFill/>
        </p:spPr>
        <p:txBody>
          <a:bodyPr wrap="none" rtlCol="0">
            <a:spAutoFit/>
          </a:bodyPr>
          <a:lstStyle/>
          <a:p>
            <a:r>
              <a:rPr lang="en-US" sz="1050" dirty="0">
                <a:solidFill>
                  <a:srgbClr val="182F58"/>
                </a:solidFill>
              </a:rPr>
              <a:t>Figure 11</a:t>
            </a:r>
          </a:p>
        </p:txBody>
      </p:sp>
      <p:sp>
        <p:nvSpPr>
          <p:cNvPr id="3" name="Content Placeholder 2">
            <a:extLst>
              <a:ext uri="{FF2B5EF4-FFF2-40B4-BE49-F238E27FC236}">
                <a16:creationId xmlns:a16="http://schemas.microsoft.com/office/drawing/2014/main" id="{1AD70E72-280A-86D8-F50E-07E6A77540A2}"/>
              </a:ext>
            </a:extLst>
          </p:cNvPr>
          <p:cNvSpPr>
            <a:spLocks noGrp="1"/>
          </p:cNvSpPr>
          <p:nvPr>
            <p:ph idx="1"/>
          </p:nvPr>
        </p:nvSpPr>
        <p:spPr>
          <a:xfrm>
            <a:off x="2743200" y="1280160"/>
            <a:ext cx="5943600" cy="4572000"/>
          </a:xfrm>
        </p:spPr>
        <p:txBody>
          <a:bodyPr>
            <a:normAutofit fontScale="85000" lnSpcReduction="20000"/>
          </a:bodyPr>
          <a:lstStyle/>
          <a:p>
            <a:r>
              <a:rPr lang="en-US" dirty="0"/>
              <a:t>How would a store owner use the foot-in-the-door technique to sell you an expensive product? </a:t>
            </a:r>
          </a:p>
          <a:p>
            <a:pPr lvl="1"/>
            <a:r>
              <a:rPr lang="en-US" u="sng" dirty="0"/>
              <a:t>Example</a:t>
            </a:r>
            <a:r>
              <a:rPr lang="en-US" dirty="0"/>
              <a:t>: Say that you are buying the latest model smartphone, and the salesperson suggests you purchase the best data plan. </a:t>
            </a:r>
          </a:p>
          <a:p>
            <a:pPr lvl="1"/>
            <a:r>
              <a:rPr lang="en-US" dirty="0"/>
              <a:t>You agree to this. </a:t>
            </a:r>
          </a:p>
          <a:p>
            <a:pPr lvl="1"/>
            <a:r>
              <a:rPr lang="en-US" dirty="0"/>
              <a:t>The salesperson then suggests a bigger purchase—the 3-year extended warranty. </a:t>
            </a:r>
          </a:p>
          <a:p>
            <a:pPr lvl="1"/>
            <a:r>
              <a:rPr lang="en-US" dirty="0"/>
              <a:t>After agreeing to the smaller request, you are more likely to also agree to the larger request. </a:t>
            </a:r>
          </a:p>
        </p:txBody>
      </p:sp>
    </p:spTree>
    <p:extLst>
      <p:ext uri="{BB962C8B-B14F-4D97-AF65-F5344CB8AC3E}">
        <p14:creationId xmlns:p14="http://schemas.microsoft.com/office/powerpoint/2010/main" val="2475127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Attitude</a:t>
            </a:r>
            <a:r>
              <a:rPr lang="en-US" baseline="-25000" dirty="0"/>
              <a:t>1</a:t>
            </a:r>
            <a:endParaRPr lang="en-US" b="1"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144379" y="1069206"/>
            <a:ext cx="6332621" cy="4953000"/>
          </a:xfrm>
        </p:spPr>
        <p:txBody>
          <a:bodyPr>
            <a:normAutofit fontScale="85000" lnSpcReduction="20000"/>
          </a:bodyPr>
          <a:lstStyle/>
          <a:p>
            <a:r>
              <a:rPr lang="en-US" b="1" dirty="0"/>
              <a:t>Attitude</a:t>
            </a:r>
            <a:r>
              <a:rPr lang="en-US" dirty="0"/>
              <a:t> is our evaluation of a person, an idea, or an object. We have attitudes for many things ranging from products that we might pick up in the supermarket to important social issues. </a:t>
            </a:r>
          </a:p>
          <a:p>
            <a:r>
              <a:rPr lang="en-US" dirty="0"/>
              <a:t>Typically, attitudes are favorable or unfavorable: positive or negative (Eagly &amp; Chaiken, 1993).</a:t>
            </a:r>
          </a:p>
          <a:p>
            <a:r>
              <a:rPr lang="en-US" dirty="0"/>
              <a:t>Attitudes have three components:</a:t>
            </a:r>
          </a:p>
          <a:p>
            <a:pPr lvl="1"/>
            <a:r>
              <a:rPr lang="en-US" dirty="0"/>
              <a:t>An affective component (feelings)</a:t>
            </a:r>
          </a:p>
          <a:p>
            <a:pPr lvl="1"/>
            <a:r>
              <a:rPr lang="en-US" dirty="0"/>
              <a:t>A behavioral component (the effect of the attitude on behavior)</a:t>
            </a:r>
          </a:p>
          <a:p>
            <a:pPr lvl="1"/>
            <a:r>
              <a:rPr lang="en-US" dirty="0"/>
              <a:t>A cognitive component (belief and knowledge) </a:t>
            </a:r>
          </a:p>
          <a:p>
            <a:pPr lvl="1"/>
            <a:r>
              <a:rPr lang="en-US" dirty="0"/>
              <a:t>(Rosenberg &amp; Hovland, 1960).</a:t>
            </a:r>
          </a:p>
        </p:txBody>
      </p:sp>
      <p:sp>
        <p:nvSpPr>
          <p:cNvPr id="5" name="TextBox 4">
            <a:extLst>
              <a:ext uri="{FF2B5EF4-FFF2-40B4-BE49-F238E27FC236}">
                <a16:creationId xmlns:a16="http://schemas.microsoft.com/office/drawing/2014/main" id="{627F93F2-60E8-746A-A160-29676F182E2A}"/>
              </a:ext>
            </a:extLst>
          </p:cNvPr>
          <p:cNvSpPr txBox="1"/>
          <p:nvPr/>
        </p:nvSpPr>
        <p:spPr>
          <a:xfrm>
            <a:off x="7141428" y="4076700"/>
            <a:ext cx="625492" cy="253916"/>
          </a:xfrm>
          <a:prstGeom prst="rect">
            <a:avLst/>
          </a:prstGeom>
          <a:noFill/>
        </p:spPr>
        <p:txBody>
          <a:bodyPr wrap="none" rtlCol="0">
            <a:spAutoFit/>
          </a:bodyPr>
          <a:lstStyle/>
          <a:p>
            <a:r>
              <a:rPr lang="en-US" sz="1050" dirty="0">
                <a:solidFill>
                  <a:srgbClr val="182F58"/>
                </a:solidFill>
              </a:rPr>
              <a:t>Figure 1</a:t>
            </a:r>
          </a:p>
        </p:txBody>
      </p:sp>
      <p:pic>
        <p:nvPicPr>
          <p:cNvPr id="6" name="Content Placeholder 6" descr="A photograph of a person placing a bottle into a recycling bin">
            <a:extLst>
              <a:ext uri="{FF2B5EF4-FFF2-40B4-BE49-F238E27FC236}">
                <a16:creationId xmlns:a16="http://schemas.microsoft.com/office/drawing/2014/main" id="{11DEB4CA-EBCF-2B26-1508-1E42E74307C1}"/>
              </a:ext>
            </a:extLst>
          </p:cNvPr>
          <p:cNvPicPr>
            <a:picLocks noChangeAspect="1"/>
          </p:cNvPicPr>
          <p:nvPr/>
        </p:nvPicPr>
        <p:blipFill rotWithShape="1">
          <a:blip r:embed="rId2"/>
          <a:srcRect l="6181" r="3679" b="1235"/>
          <a:stretch/>
        </p:blipFill>
        <p:spPr>
          <a:xfrm>
            <a:off x="5908727" y="2171700"/>
            <a:ext cx="3090894" cy="1905000"/>
          </a:xfrm>
          <a:prstGeom prst="rect">
            <a:avLst/>
          </a:prstGeom>
          <a:noFill/>
        </p:spPr>
      </p:pic>
    </p:spTree>
    <p:extLst>
      <p:ext uri="{BB962C8B-B14F-4D97-AF65-F5344CB8AC3E}">
        <p14:creationId xmlns:p14="http://schemas.microsoft.com/office/powerpoint/2010/main" val="211473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5FC6F-8B36-EB46-BA58-62CA8C57084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9720DCA-8271-8492-0C08-54B46C5F81C1}"/>
              </a:ext>
            </a:extLst>
          </p:cNvPr>
          <p:cNvSpPr>
            <a:spLocks noGrp="1"/>
          </p:cNvSpPr>
          <p:nvPr>
            <p:ph idx="1"/>
          </p:nvPr>
        </p:nvSpPr>
        <p:spPr>
          <a:xfrm>
            <a:off x="304800" y="1097280"/>
            <a:ext cx="8458200" cy="4998720"/>
          </a:xfrm>
        </p:spPr>
        <p:txBody>
          <a:bodyPr>
            <a:normAutofit fontScale="85000" lnSpcReduction="20000"/>
          </a:bodyPr>
          <a:lstStyle/>
          <a:p>
            <a:r>
              <a:rPr lang="en-US" dirty="0"/>
              <a:t>Attitudes are our evaluations or feelings toward a person, idea, or object and typically are positive or negative. </a:t>
            </a:r>
          </a:p>
          <a:p>
            <a:pPr lvl="1"/>
            <a:r>
              <a:rPr lang="en-US" dirty="0"/>
              <a:t>Attitudes and beliefs are influenced by external forces and internal influences that we control. </a:t>
            </a:r>
          </a:p>
          <a:p>
            <a:r>
              <a:rPr lang="en-US" dirty="0"/>
              <a:t>An internal form of attitude change is cognitive dissonance or the tension we experience when our thoughts, feelings, and behaviors are in conflict. </a:t>
            </a:r>
          </a:p>
          <a:p>
            <a:r>
              <a:rPr lang="en-US" dirty="0"/>
              <a:t>External forces of persuasion include advertising; the features of advertising that influence our behaviors include the source, message, and audience. </a:t>
            </a:r>
          </a:p>
          <a:p>
            <a:r>
              <a:rPr lang="en-US" dirty="0"/>
              <a:t>There are two primary routes to persuasion. </a:t>
            </a:r>
          </a:p>
          <a:p>
            <a:pPr lvl="1"/>
            <a:r>
              <a:rPr lang="en-US" dirty="0"/>
              <a:t>The central route to persuasion uses facts and information to persuade potential consumers. </a:t>
            </a:r>
          </a:p>
          <a:p>
            <a:pPr lvl="1"/>
            <a:r>
              <a:rPr lang="en-US" dirty="0"/>
              <a:t>The peripheral route uses positive association with cues such as beauty, fame, and positive emotions.</a:t>
            </a:r>
          </a:p>
        </p:txBody>
      </p:sp>
    </p:spTree>
    <p:extLst>
      <p:ext uri="{BB962C8B-B14F-4D97-AF65-F5344CB8AC3E}">
        <p14:creationId xmlns:p14="http://schemas.microsoft.com/office/powerpoint/2010/main" val="2862894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614487" y="-994172"/>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Attitude</a:t>
            </a:r>
            <a:r>
              <a:rPr lang="en-US" baseline="-25000" dirty="0"/>
              <a:t>2</a:t>
            </a:r>
            <a:endParaRPr lang="en-US" b="1"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645694" y="1147813"/>
            <a:ext cx="7852611" cy="4567187"/>
          </a:xfrm>
        </p:spPr>
        <p:txBody>
          <a:bodyPr>
            <a:normAutofit/>
          </a:bodyPr>
          <a:lstStyle/>
          <a:p>
            <a:r>
              <a:rPr lang="en-US" dirty="0"/>
              <a:t>Our attitudes and beliefs are influenced by external forces and internal influences that we control. </a:t>
            </a:r>
          </a:p>
          <a:p>
            <a:r>
              <a:rPr lang="en-US" dirty="0"/>
              <a:t>Our attitudes and thoughts are not always changed by situational pressures, but they can be consciously changed by our own free will.</a:t>
            </a:r>
          </a:p>
        </p:txBody>
      </p:sp>
    </p:spTree>
    <p:extLst>
      <p:ext uri="{BB962C8B-B14F-4D97-AF65-F5344CB8AC3E}">
        <p14:creationId xmlns:p14="http://schemas.microsoft.com/office/powerpoint/2010/main" val="2448140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CEE45-69A8-8246-7BBC-ECC8B65D9EA6}"/>
              </a:ext>
            </a:extLst>
          </p:cNvPr>
          <p:cNvSpPr>
            <a:spLocks noGrp="1"/>
          </p:cNvSpPr>
          <p:nvPr>
            <p:ph type="title"/>
          </p:nvPr>
        </p:nvSpPr>
        <p:spPr/>
        <p:txBody>
          <a:bodyPr/>
          <a:lstStyle/>
          <a:p>
            <a:r>
              <a:rPr lang="en-US" dirty="0"/>
              <a:t>Cognitive Dissonance</a:t>
            </a:r>
            <a:r>
              <a:rPr lang="en-US" baseline="-25000" dirty="0"/>
              <a:t>1</a:t>
            </a:r>
            <a:endParaRPr lang="en-US" dirty="0"/>
          </a:p>
        </p:txBody>
      </p:sp>
      <p:pic>
        <p:nvPicPr>
          <p:cNvPr id="6" name="Content Placeholder 6" descr="A photograph of a small set of scales with a man in the background">
            <a:extLst>
              <a:ext uri="{FF2B5EF4-FFF2-40B4-BE49-F238E27FC236}">
                <a16:creationId xmlns:a16="http://schemas.microsoft.com/office/drawing/2014/main" id="{084CD0DF-F1C2-4FB8-FFB2-073F290CEB6A}"/>
              </a:ext>
            </a:extLst>
          </p:cNvPr>
          <p:cNvPicPr>
            <a:picLocks noChangeAspect="1"/>
          </p:cNvPicPr>
          <p:nvPr/>
        </p:nvPicPr>
        <p:blipFill rotWithShape="1">
          <a:blip r:embed="rId2"/>
          <a:srcRect l="10625" r="10641"/>
          <a:stretch/>
        </p:blipFill>
        <p:spPr>
          <a:xfrm>
            <a:off x="152400" y="2209800"/>
            <a:ext cx="2986454" cy="2133600"/>
          </a:xfrm>
          <a:prstGeom prst="rect">
            <a:avLst/>
          </a:prstGeom>
          <a:noFill/>
        </p:spPr>
      </p:pic>
      <p:sp>
        <p:nvSpPr>
          <p:cNvPr id="5" name="TextBox 4">
            <a:extLst>
              <a:ext uri="{FF2B5EF4-FFF2-40B4-BE49-F238E27FC236}">
                <a16:creationId xmlns:a16="http://schemas.microsoft.com/office/drawing/2014/main" id="{45166C88-6597-FE9B-0A9D-A37C31B06AA9}"/>
              </a:ext>
            </a:extLst>
          </p:cNvPr>
          <p:cNvSpPr txBox="1"/>
          <p:nvPr/>
        </p:nvSpPr>
        <p:spPr>
          <a:xfrm>
            <a:off x="1332881" y="4343400"/>
            <a:ext cx="625492" cy="253916"/>
          </a:xfrm>
          <a:prstGeom prst="rect">
            <a:avLst/>
          </a:prstGeom>
          <a:noFill/>
        </p:spPr>
        <p:txBody>
          <a:bodyPr wrap="none" rtlCol="0">
            <a:spAutoFit/>
          </a:bodyPr>
          <a:lstStyle/>
          <a:p>
            <a:r>
              <a:rPr lang="en-US" sz="1050" dirty="0">
                <a:solidFill>
                  <a:srgbClr val="182F58"/>
                </a:solidFill>
              </a:rPr>
              <a:t>Figure 2</a:t>
            </a:r>
          </a:p>
        </p:txBody>
      </p:sp>
      <p:sp>
        <p:nvSpPr>
          <p:cNvPr id="3" name="Content Placeholder 2">
            <a:extLst>
              <a:ext uri="{FF2B5EF4-FFF2-40B4-BE49-F238E27FC236}">
                <a16:creationId xmlns:a16="http://schemas.microsoft.com/office/drawing/2014/main" id="{FECDFE88-50AD-2CEA-F698-2998ADD49A17}"/>
              </a:ext>
            </a:extLst>
          </p:cNvPr>
          <p:cNvSpPr>
            <a:spLocks noGrp="1"/>
          </p:cNvSpPr>
          <p:nvPr>
            <p:ph idx="1"/>
          </p:nvPr>
        </p:nvSpPr>
        <p:spPr>
          <a:xfrm>
            <a:off x="3200400" y="1295400"/>
            <a:ext cx="5791200" cy="4572000"/>
          </a:xfrm>
        </p:spPr>
        <p:txBody>
          <a:bodyPr>
            <a:normAutofit fontScale="77500" lnSpcReduction="20000"/>
          </a:bodyPr>
          <a:lstStyle/>
          <a:p>
            <a:r>
              <a:rPr lang="en-US" dirty="0"/>
              <a:t>Our behavior, attitudes, and beliefs are affected when we experience a threat to our self-esteem or positive self-image. </a:t>
            </a:r>
          </a:p>
          <a:p>
            <a:r>
              <a:rPr lang="en-US" dirty="0"/>
              <a:t>Psychologist Leon Festinger (1957) defined cognitive dissonance as psychological discomfort arising from holding two or more inconsistent attitudes, behaviors, or cognitions (thoughts, beliefs, or opinions).</a:t>
            </a:r>
          </a:p>
          <a:p>
            <a:r>
              <a:rPr lang="en-US" dirty="0"/>
              <a:t>His theory of cognitive dissonance states that when we experience a conflict in our behaviors, attitudes, or beliefs that runs counter to our positive self-perceptions, we experience psychological discomfort (dissonance).</a:t>
            </a:r>
          </a:p>
          <a:p>
            <a:endParaRPr lang="en-US" dirty="0"/>
          </a:p>
        </p:txBody>
      </p:sp>
    </p:spTree>
    <p:extLst>
      <p:ext uri="{BB962C8B-B14F-4D97-AF65-F5344CB8AC3E}">
        <p14:creationId xmlns:p14="http://schemas.microsoft.com/office/powerpoint/2010/main" val="812231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D5F92-242C-18A9-AF34-97A1E5D4F81A}"/>
              </a:ext>
            </a:extLst>
          </p:cNvPr>
          <p:cNvSpPr>
            <a:spLocks noGrp="1"/>
          </p:cNvSpPr>
          <p:nvPr>
            <p:ph type="title"/>
          </p:nvPr>
        </p:nvSpPr>
        <p:spPr/>
        <p:txBody>
          <a:bodyPr/>
          <a:lstStyle/>
          <a:p>
            <a:r>
              <a:rPr lang="en-US" dirty="0"/>
              <a:t>Lesson 12.3 Figure 3</a:t>
            </a:r>
          </a:p>
        </p:txBody>
      </p:sp>
      <p:sp>
        <p:nvSpPr>
          <p:cNvPr id="3" name="Content Placeholder 2">
            <a:extLst>
              <a:ext uri="{FF2B5EF4-FFF2-40B4-BE49-F238E27FC236}">
                <a16:creationId xmlns:a16="http://schemas.microsoft.com/office/drawing/2014/main" id="{738E5156-2322-63A3-553D-F3F435521C55}"/>
              </a:ext>
            </a:extLst>
          </p:cNvPr>
          <p:cNvSpPr>
            <a:spLocks noGrp="1"/>
          </p:cNvSpPr>
          <p:nvPr>
            <p:ph idx="1"/>
          </p:nvPr>
        </p:nvSpPr>
        <p:spPr>
          <a:xfrm>
            <a:off x="457200" y="5257800"/>
            <a:ext cx="8229600" cy="975360"/>
          </a:xfrm>
        </p:spPr>
        <p:txBody>
          <a:bodyPr>
            <a:normAutofit fontScale="55000" lnSpcReduction="20000"/>
          </a:bodyPr>
          <a:lstStyle/>
          <a:p>
            <a:pPr marL="0" indent="0">
              <a:buNone/>
            </a:pPr>
            <a:r>
              <a:rPr lang="en-US" dirty="0"/>
              <a:t>Caption: Cognitive dissonance is aroused by inconsistent beliefs and behaviors. Believing cigarettes are bad for your health but smoking cigarettes anyway can cause cognitive dissonance. To reduce cognitive dissonance, individuals can change their behavior, as in quitting smoking, or change their belief, such as discounting the evidence that smoking is harmful.</a:t>
            </a:r>
          </a:p>
        </p:txBody>
      </p:sp>
      <p:pic>
        <p:nvPicPr>
          <p:cNvPr id="4" name="Content Placeholder 6" descr="An illustration shows the relationship between 'Belief,' 'Cognitive dissonance,' and 'Action.'">
            <a:extLst>
              <a:ext uri="{FF2B5EF4-FFF2-40B4-BE49-F238E27FC236}">
                <a16:creationId xmlns:a16="http://schemas.microsoft.com/office/drawing/2014/main" id="{C5637C11-B168-A22A-4F8E-ED9D33A63A3C}"/>
              </a:ext>
            </a:extLst>
          </p:cNvPr>
          <p:cNvPicPr>
            <a:picLocks noChangeAspect="1"/>
          </p:cNvPicPr>
          <p:nvPr/>
        </p:nvPicPr>
        <p:blipFill>
          <a:blip r:embed="rId2"/>
          <a:stretch>
            <a:fillRect/>
          </a:stretch>
        </p:blipFill>
        <p:spPr>
          <a:xfrm>
            <a:off x="990600" y="1097280"/>
            <a:ext cx="7366000" cy="4143375"/>
          </a:xfrm>
          <a:prstGeom prst="rect">
            <a:avLst/>
          </a:prstGeom>
          <a:noFill/>
        </p:spPr>
      </p:pic>
    </p:spTree>
    <p:extLst>
      <p:ext uri="{BB962C8B-B14F-4D97-AF65-F5344CB8AC3E}">
        <p14:creationId xmlns:p14="http://schemas.microsoft.com/office/powerpoint/2010/main" val="926371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CEE45-69A8-8246-7BBC-ECC8B65D9EA6}"/>
              </a:ext>
            </a:extLst>
          </p:cNvPr>
          <p:cNvSpPr>
            <a:spLocks noGrp="1"/>
          </p:cNvSpPr>
          <p:nvPr>
            <p:ph type="title"/>
          </p:nvPr>
        </p:nvSpPr>
        <p:spPr/>
        <p:txBody>
          <a:bodyPr/>
          <a:lstStyle/>
          <a:p>
            <a:r>
              <a:rPr lang="en-US" dirty="0"/>
              <a:t>Cognitive Dissonance</a:t>
            </a:r>
            <a:r>
              <a:rPr lang="en-US" baseline="-25000" dirty="0"/>
              <a:t>2</a:t>
            </a:r>
            <a:endParaRPr lang="en-US" dirty="0"/>
          </a:p>
        </p:txBody>
      </p:sp>
      <p:sp>
        <p:nvSpPr>
          <p:cNvPr id="3" name="Content Placeholder 2">
            <a:extLst>
              <a:ext uri="{FF2B5EF4-FFF2-40B4-BE49-F238E27FC236}">
                <a16:creationId xmlns:a16="http://schemas.microsoft.com/office/drawing/2014/main" id="{FECDFE88-50AD-2CEA-F698-2998ADD49A17}"/>
              </a:ext>
            </a:extLst>
          </p:cNvPr>
          <p:cNvSpPr>
            <a:spLocks noGrp="1"/>
          </p:cNvSpPr>
          <p:nvPr>
            <p:ph idx="1"/>
          </p:nvPr>
        </p:nvSpPr>
        <p:spPr>
          <a:xfrm>
            <a:off x="152400" y="1097280"/>
            <a:ext cx="6019800" cy="5151120"/>
          </a:xfrm>
        </p:spPr>
        <p:txBody>
          <a:bodyPr>
            <a:normAutofit fontScale="85000" lnSpcReduction="20000"/>
          </a:bodyPr>
          <a:lstStyle/>
          <a:p>
            <a:r>
              <a:rPr lang="en-US" dirty="0"/>
              <a:t>We can reduce cognitive dissonance by bringing our cognitions, attitudes, and behaviors in line—that is, making them harmonious.</a:t>
            </a:r>
          </a:p>
          <a:p>
            <a:r>
              <a:rPr lang="en-US" dirty="0"/>
              <a:t>This can be done in different ways, such as:</a:t>
            </a:r>
          </a:p>
          <a:p>
            <a:pPr lvl="1"/>
            <a:r>
              <a:rPr lang="en-US" dirty="0"/>
              <a:t>Changing our discrepant behavior (e.g., stop smoking)</a:t>
            </a:r>
          </a:p>
          <a:p>
            <a:pPr lvl="1"/>
            <a:r>
              <a:rPr lang="en-US" dirty="0"/>
              <a:t>Changing our cognitions through rationalization or denial (e.g., telling ourselves that health risks can be reduced by smoking filtered cigarettes)</a:t>
            </a:r>
          </a:p>
          <a:p>
            <a:pPr lvl="1"/>
            <a:r>
              <a:rPr lang="en-US" dirty="0"/>
              <a:t>Adding a new cognition (e.g., "Smoking suppresses my appetite, so I don't become overweight, which is good for my health.")</a:t>
            </a:r>
          </a:p>
        </p:txBody>
      </p:sp>
      <p:sp>
        <p:nvSpPr>
          <p:cNvPr id="4" name="TextBox 3">
            <a:extLst>
              <a:ext uri="{FF2B5EF4-FFF2-40B4-BE49-F238E27FC236}">
                <a16:creationId xmlns:a16="http://schemas.microsoft.com/office/drawing/2014/main" id="{712A6153-A078-1093-547E-5B9ACC5FF694}"/>
              </a:ext>
            </a:extLst>
          </p:cNvPr>
          <p:cNvSpPr txBox="1"/>
          <p:nvPr/>
        </p:nvSpPr>
        <p:spPr>
          <a:xfrm>
            <a:off x="7269154" y="4836774"/>
            <a:ext cx="625492" cy="253916"/>
          </a:xfrm>
          <a:prstGeom prst="rect">
            <a:avLst/>
          </a:prstGeom>
          <a:noFill/>
        </p:spPr>
        <p:txBody>
          <a:bodyPr wrap="none" rtlCol="0">
            <a:spAutoFit/>
          </a:bodyPr>
          <a:lstStyle/>
          <a:p>
            <a:r>
              <a:rPr lang="en-US" sz="1050" dirty="0">
                <a:solidFill>
                  <a:srgbClr val="182F58"/>
                </a:solidFill>
              </a:rPr>
              <a:t>Figure 4</a:t>
            </a:r>
          </a:p>
        </p:txBody>
      </p:sp>
      <p:pic>
        <p:nvPicPr>
          <p:cNvPr id="6" name="Content Placeholder 6" descr="A photograph of military training">
            <a:extLst>
              <a:ext uri="{FF2B5EF4-FFF2-40B4-BE49-F238E27FC236}">
                <a16:creationId xmlns:a16="http://schemas.microsoft.com/office/drawing/2014/main" id="{83C6B150-EE9D-8C18-FBCC-84CDD0840B71}"/>
              </a:ext>
            </a:extLst>
          </p:cNvPr>
          <p:cNvPicPr>
            <a:picLocks noChangeAspect="1"/>
          </p:cNvPicPr>
          <p:nvPr/>
        </p:nvPicPr>
        <p:blipFill rotWithShape="1">
          <a:blip r:embed="rId2"/>
          <a:srcRect l="9259" r="9259" b="1235"/>
          <a:stretch/>
        </p:blipFill>
        <p:spPr>
          <a:xfrm>
            <a:off x="5951728" y="2743200"/>
            <a:ext cx="3039872" cy="2072640"/>
          </a:xfrm>
          <a:prstGeom prst="rect">
            <a:avLst/>
          </a:prstGeom>
          <a:noFill/>
        </p:spPr>
      </p:pic>
    </p:spTree>
    <p:extLst>
      <p:ext uri="{BB962C8B-B14F-4D97-AF65-F5344CB8AC3E}">
        <p14:creationId xmlns:p14="http://schemas.microsoft.com/office/powerpoint/2010/main" val="2208146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8A3BC-34CE-BF1E-530B-0DE6C5411C44}"/>
              </a:ext>
            </a:extLst>
          </p:cNvPr>
          <p:cNvSpPr>
            <a:spLocks noGrp="1"/>
          </p:cNvSpPr>
          <p:nvPr>
            <p:ph type="title"/>
          </p:nvPr>
        </p:nvSpPr>
        <p:spPr/>
        <p:txBody>
          <a:bodyPr/>
          <a:lstStyle/>
          <a:p>
            <a:r>
              <a:rPr lang="en-US" dirty="0"/>
              <a:t>The Effect Of Initiation</a:t>
            </a:r>
          </a:p>
        </p:txBody>
      </p:sp>
      <p:sp>
        <p:nvSpPr>
          <p:cNvPr id="3" name="Content Placeholder 2">
            <a:extLst>
              <a:ext uri="{FF2B5EF4-FFF2-40B4-BE49-F238E27FC236}">
                <a16:creationId xmlns:a16="http://schemas.microsoft.com/office/drawing/2014/main" id="{BF4772F4-D8D4-2FF0-2B44-4B93FF183595}"/>
              </a:ext>
            </a:extLst>
          </p:cNvPr>
          <p:cNvSpPr>
            <a:spLocks noGrp="1"/>
          </p:cNvSpPr>
          <p:nvPr>
            <p:ph idx="1"/>
          </p:nvPr>
        </p:nvSpPr>
        <p:spPr/>
        <p:txBody>
          <a:bodyPr>
            <a:normAutofit fontScale="85000" lnSpcReduction="20000"/>
          </a:bodyPr>
          <a:lstStyle/>
          <a:p>
            <a:r>
              <a:rPr lang="en-US" dirty="0"/>
              <a:t>A classic experiment by Aronson and Mills (1959) demonstrated this justification of effort effect. </a:t>
            </a:r>
          </a:p>
          <a:p>
            <a:pPr lvl="1"/>
            <a:r>
              <a:rPr lang="en-US" dirty="0"/>
              <a:t>College students volunteered to join a campus group that would meet regularly to discuss the psychology of sex.</a:t>
            </a:r>
          </a:p>
          <a:p>
            <a:pPr lvl="1"/>
            <a:r>
              <a:rPr lang="en-US" dirty="0"/>
              <a:t>Participants were randomly assigned to one of three conditions: no initiation, an easy initiation, and a difficult initiation into the group. </a:t>
            </a:r>
          </a:p>
          <a:p>
            <a:r>
              <a:rPr lang="en-US" dirty="0"/>
              <a:t>After participating in the first discussion, which was deliberately made very boring, participants rated how much they liked the group. </a:t>
            </a:r>
          </a:p>
          <a:p>
            <a:r>
              <a:rPr lang="en-US" dirty="0"/>
              <a:t>Participants who underwent a difficult initiation process to join the group rated the group more favorably than did participants with an easy initiation or no initiation (Figure 5).</a:t>
            </a:r>
          </a:p>
        </p:txBody>
      </p:sp>
    </p:spTree>
    <p:extLst>
      <p:ext uri="{BB962C8B-B14F-4D97-AF65-F5344CB8AC3E}">
        <p14:creationId xmlns:p14="http://schemas.microsoft.com/office/powerpoint/2010/main" val="994086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05A5A-1F4B-F4D2-C391-C92C36E16646}"/>
              </a:ext>
            </a:extLst>
          </p:cNvPr>
          <p:cNvSpPr>
            <a:spLocks noGrp="1"/>
          </p:cNvSpPr>
          <p:nvPr>
            <p:ph type="title"/>
          </p:nvPr>
        </p:nvSpPr>
        <p:spPr/>
        <p:txBody>
          <a:bodyPr/>
          <a:lstStyle/>
          <a:p>
            <a:r>
              <a:rPr lang="en-US" dirty="0"/>
              <a:t>Lesson 12.3 Figure 5</a:t>
            </a:r>
          </a:p>
        </p:txBody>
      </p:sp>
      <p:sp>
        <p:nvSpPr>
          <p:cNvPr id="3" name="Content Placeholder 2">
            <a:extLst>
              <a:ext uri="{FF2B5EF4-FFF2-40B4-BE49-F238E27FC236}">
                <a16:creationId xmlns:a16="http://schemas.microsoft.com/office/drawing/2014/main" id="{8E9487F6-890D-2662-BE5B-963B66BA7503}"/>
              </a:ext>
            </a:extLst>
          </p:cNvPr>
          <p:cNvSpPr>
            <a:spLocks noGrp="1"/>
          </p:cNvSpPr>
          <p:nvPr>
            <p:ph idx="1"/>
          </p:nvPr>
        </p:nvSpPr>
        <p:spPr>
          <a:xfrm>
            <a:off x="457200" y="5029200"/>
            <a:ext cx="8229600" cy="822960"/>
          </a:xfrm>
        </p:spPr>
        <p:txBody>
          <a:bodyPr>
            <a:normAutofit fontScale="62500" lnSpcReduction="20000"/>
          </a:bodyPr>
          <a:lstStyle/>
          <a:p>
            <a:pPr marL="0" indent="0">
              <a:buNone/>
            </a:pPr>
            <a:r>
              <a:rPr lang="en-US" dirty="0"/>
              <a:t>Caption: Justification of effort has a distinct effect on a person liking a group. Students in the difficult initiation condition liked the group more than students in other conditions due to the justification of effort effect.</a:t>
            </a:r>
          </a:p>
        </p:txBody>
      </p:sp>
      <p:pic>
        <p:nvPicPr>
          <p:cNvPr id="4" name="Content Placeholder 6" descr="A bar graph showing the results of the previously mentioned experiment">
            <a:extLst>
              <a:ext uri="{FF2B5EF4-FFF2-40B4-BE49-F238E27FC236}">
                <a16:creationId xmlns:a16="http://schemas.microsoft.com/office/drawing/2014/main" id="{4A3F49FC-CD59-05EC-FE1D-5CCAAFA9F285}"/>
              </a:ext>
            </a:extLst>
          </p:cNvPr>
          <p:cNvPicPr>
            <a:picLocks noChangeAspect="1"/>
          </p:cNvPicPr>
          <p:nvPr/>
        </p:nvPicPr>
        <p:blipFill>
          <a:blip r:embed="rId2"/>
          <a:stretch>
            <a:fillRect/>
          </a:stretch>
        </p:blipFill>
        <p:spPr>
          <a:xfrm>
            <a:off x="1295400" y="1114425"/>
            <a:ext cx="6959600" cy="3914775"/>
          </a:xfrm>
          <a:prstGeom prst="rect">
            <a:avLst/>
          </a:prstGeom>
          <a:noFill/>
        </p:spPr>
      </p:pic>
    </p:spTree>
    <p:extLst>
      <p:ext uri="{BB962C8B-B14F-4D97-AF65-F5344CB8AC3E}">
        <p14:creationId xmlns:p14="http://schemas.microsoft.com/office/powerpoint/2010/main" val="4289602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95400"/>
            <a:ext cx="8229600" cy="4572001"/>
          </a:xfrm>
        </p:spPr>
        <p:txBody>
          <a:bodyPr>
            <a:normAutofit fontScale="92500" lnSpcReduction="10000"/>
          </a:bodyPr>
          <a:lstStyle/>
          <a:p>
            <a:r>
              <a:rPr lang="en-US" dirty="0"/>
              <a:t>There has been at least one hazing-related death in the U.S. every year since the early 1960s.</a:t>
            </a:r>
          </a:p>
          <a:p>
            <a:endParaRPr lang="en-US" dirty="0"/>
          </a:p>
          <a:p>
            <a:r>
              <a:rPr lang="en-US" dirty="0"/>
              <a:t>Research hazing deaths in the United States. Evaluate any one story and consider the following:</a:t>
            </a:r>
          </a:p>
          <a:p>
            <a:endParaRPr lang="en-US" dirty="0"/>
          </a:p>
          <a:p>
            <a:pPr marL="457200" indent="-457200">
              <a:buFont typeface="Arial" panose="020B0604020202020204" pitchFamily="34" charset="0"/>
              <a:buChar char="•"/>
            </a:pPr>
            <a:r>
              <a:rPr lang="en-US" dirty="0"/>
              <a:t>Why would an individual allow themselves to be hazed, even to the point of death?</a:t>
            </a:r>
          </a:p>
          <a:p>
            <a:pPr marL="457200" indent="-457200">
              <a:buFont typeface="Arial" panose="020B0604020202020204" pitchFamily="34" charset="0"/>
              <a:buChar char="•"/>
            </a:pPr>
            <a:r>
              <a:rPr lang="en-US" dirty="0"/>
              <a:t>How is hazing a form of cognitive dissonance?</a:t>
            </a:r>
          </a:p>
          <a:p>
            <a:pPr marL="457200" indent="-457200">
              <a:buFont typeface="Arial" panose="020B0604020202020204" pitchFamily="34" charset="0"/>
              <a:buChar char="•"/>
            </a:pPr>
            <a:r>
              <a:rPr lang="en-US" dirty="0"/>
              <a:t>What social groups utilize hazing (or other forms of cognitive dissonance) to increase group cohesion?</a:t>
            </a:r>
          </a:p>
        </p:txBody>
      </p:sp>
    </p:spTree>
    <p:extLst>
      <p:ext uri="{BB962C8B-B14F-4D97-AF65-F5344CB8AC3E}">
        <p14:creationId xmlns:p14="http://schemas.microsoft.com/office/powerpoint/2010/main" val="3029162902"/>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1558</TotalTime>
  <Words>1634</Words>
  <Application>Microsoft Office PowerPoint</Application>
  <PresentationFormat>On-screen Show (4:3)</PresentationFormat>
  <Paragraphs>109</Paragraphs>
  <Slides>21</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Aptos</vt:lpstr>
      <vt:lpstr>Century Gothic</vt:lpstr>
      <vt:lpstr>Aptos Display</vt:lpstr>
      <vt:lpstr>Office Theme</vt:lpstr>
      <vt:lpstr>1_Office Theme</vt:lpstr>
      <vt:lpstr>Lesson 12.3</vt:lpstr>
      <vt:lpstr>Attitude1</vt:lpstr>
      <vt:lpstr>Attitude2</vt:lpstr>
      <vt:lpstr>Cognitive Dissonance1</vt:lpstr>
      <vt:lpstr>Lesson 12.3 Figure 3</vt:lpstr>
      <vt:lpstr>Cognitive Dissonance2</vt:lpstr>
      <vt:lpstr>The Effect Of Initiation</vt:lpstr>
      <vt:lpstr>Lesson 12.3 Figure 5</vt:lpstr>
      <vt:lpstr>Reflection Question</vt:lpstr>
      <vt:lpstr>Persuasion</vt:lpstr>
      <vt:lpstr>Yale Attitude Change Approach-Case Study1</vt:lpstr>
      <vt:lpstr>Yale Attitude Change Approach-Case Study2</vt:lpstr>
      <vt:lpstr>Elaboration Likelihood Model</vt:lpstr>
      <vt:lpstr>Lesson 12.3 Figure 8</vt:lpstr>
      <vt:lpstr>Central Route</vt:lpstr>
      <vt:lpstr>Group Activity</vt:lpstr>
      <vt:lpstr>Peripheral Route</vt:lpstr>
      <vt:lpstr>Foot-In-The-Door Technique</vt:lpstr>
      <vt:lpstr>Foot-In-The-Door Technique Example</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12.3 Attitudes and Persuasion</dc:title>
  <dc:creator>Hawkes Learning</dc:creator>
  <cp:keywords>Psychology</cp:keywords>
  <cp:lastModifiedBy>Talissa Nahass</cp:lastModifiedBy>
  <cp:revision>184</cp:revision>
  <dcterms:created xsi:type="dcterms:W3CDTF">2013-04-26T14:43:13Z</dcterms:created>
  <dcterms:modified xsi:type="dcterms:W3CDTF">2024-07-23T21:30:56Z</dcterms:modified>
  <cp:category>Psychology</cp:category>
</cp:coreProperties>
</file>