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9"/>
  </p:notesMasterIdLst>
  <p:handoutMasterIdLst>
    <p:handoutMasterId r:id="rId30"/>
  </p:handoutMasterIdLst>
  <p:sldIdLst>
    <p:sldId id="272" r:id="rId3"/>
    <p:sldId id="275" r:id="rId4"/>
    <p:sldId id="273" r:id="rId5"/>
    <p:sldId id="270" r:id="rId6"/>
    <p:sldId id="274" r:id="rId7"/>
    <p:sldId id="276" r:id="rId8"/>
    <p:sldId id="267" r:id="rId9"/>
    <p:sldId id="277" r:id="rId10"/>
    <p:sldId id="288" r:id="rId11"/>
    <p:sldId id="289" r:id="rId12"/>
    <p:sldId id="278" r:id="rId13"/>
    <p:sldId id="280" r:id="rId14"/>
    <p:sldId id="291" r:id="rId15"/>
    <p:sldId id="290" r:id="rId16"/>
    <p:sldId id="292" r:id="rId17"/>
    <p:sldId id="281" r:id="rId18"/>
    <p:sldId id="282" r:id="rId19"/>
    <p:sldId id="294" r:id="rId20"/>
    <p:sldId id="293" r:id="rId21"/>
    <p:sldId id="283" r:id="rId22"/>
    <p:sldId id="279" r:id="rId23"/>
    <p:sldId id="284" r:id="rId24"/>
    <p:sldId id="285" r:id="rId25"/>
    <p:sldId id="286" r:id="rId26"/>
    <p:sldId id="287" r:id="rId27"/>
    <p:sldId id="318" r:id="rId28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B7799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9" autoAdjust="0"/>
    <p:restoredTop sz="86410" autoAdjust="0"/>
  </p:normalViewPr>
  <p:slideViewPr>
    <p:cSldViewPr>
      <p:cViewPr varScale="1">
        <p:scale>
          <a:sx n="54" d="100"/>
          <a:sy n="54" d="100"/>
        </p:scale>
        <p:origin x="9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2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ADD259DB-0A08-AFCD-E427-A46878C2B9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73" y="327411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12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90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12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50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02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5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18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31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39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10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01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51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2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12.4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Conformity, Compliance, and Obedience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B7ED6-DA78-3D04-8B0A-E19D9BE64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12.4 Figure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0DEF6-C70F-3517-9652-A5F7CBC22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5943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Caption: Many people around the world wore masks, kept their distance from other people, and stayed inside during the pandemic. What influences were there on those behaviors?</a:t>
            </a:r>
          </a:p>
        </p:txBody>
      </p:sp>
      <p:pic>
        <p:nvPicPr>
          <p:cNvPr id="4" name="Content Placeholder 6" descr="A photograph of a woman, looking at her phone, wearing a mask over her nose and mouth.">
            <a:extLst>
              <a:ext uri="{FF2B5EF4-FFF2-40B4-BE49-F238E27FC236}">
                <a16:creationId xmlns:a16="http://schemas.microsoft.com/office/drawing/2014/main" id="{B78506DE-E1AE-0DC4-4140-D47D79C8B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" b="917"/>
          <a:stretch/>
        </p:blipFill>
        <p:spPr>
          <a:xfrm>
            <a:off x="1059180" y="1219200"/>
            <a:ext cx="7025640" cy="3903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486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60B21-C97B-E3E2-1DC7-FD74DBE7B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Stanley Milgram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Experiment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57DC2-0582-C6D2-B665-A00233B5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97280"/>
            <a:ext cx="8686800" cy="499872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Obedience is the change of an individual's behavior to comply with a demand by an authority figure. </a:t>
            </a:r>
          </a:p>
          <a:p>
            <a:r>
              <a:rPr lang="en-US" dirty="0"/>
              <a:t>People often comply with the request because they are concerned about a consequence if they do not comply.</a:t>
            </a:r>
          </a:p>
          <a:p>
            <a:r>
              <a:rPr lang="en-US" dirty="0"/>
              <a:t>Stanley Milgram was a social psychology professor at Yale.</a:t>
            </a:r>
          </a:p>
          <a:p>
            <a:pPr lvl="1"/>
            <a:r>
              <a:rPr lang="en-US" dirty="0"/>
              <a:t>Was influenced by the trial of Adolf Eichmann, a Nazi war criminal </a:t>
            </a:r>
          </a:p>
          <a:p>
            <a:pPr lvl="1"/>
            <a:r>
              <a:rPr lang="en-US" dirty="0"/>
              <a:t>Eichmann's defense for the atrocities he committed was that he was "just following orders."</a:t>
            </a:r>
          </a:p>
          <a:p>
            <a:r>
              <a:rPr lang="en-US" dirty="0"/>
              <a:t>Milgram designed an experiment and initially recruited 40 men for his experiment. </a:t>
            </a:r>
          </a:p>
          <a:p>
            <a:r>
              <a:rPr lang="en-US" dirty="0"/>
              <a:t>The participants were led to believe that they were participating in a study to improve learning and memory, and were instructed to deliver electric shocks of increasing intensity to "learners" (who were actually confederates) when they answered questions incorrectly.</a:t>
            </a:r>
          </a:p>
          <a:p>
            <a:r>
              <a:rPr lang="en-US" dirty="0"/>
              <a:t>The participants did not know that the learners were confederates and that the confederates did not actually receive shocks.</a:t>
            </a:r>
          </a:p>
        </p:txBody>
      </p:sp>
    </p:spTree>
    <p:extLst>
      <p:ext uri="{BB962C8B-B14F-4D97-AF65-F5344CB8AC3E}">
        <p14:creationId xmlns:p14="http://schemas.microsoft.com/office/powerpoint/2010/main" val="3792540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0722-DA87-FBD7-5F07-242AFCCD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Stanley Milgram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Experiment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CF8E-C919-3D1E-FD69-7B5E61050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Participants obediently and repeatedly shocked learners for incorrect answers. </a:t>
            </a:r>
          </a:p>
          <a:p>
            <a:r>
              <a:rPr lang="en-US" dirty="0"/>
              <a:t>The confederate learners cried out for help, begged the participant teachers to stop, and even complained of heart trouble. </a:t>
            </a:r>
          </a:p>
          <a:p>
            <a:r>
              <a:rPr lang="en-US" dirty="0"/>
              <a:t>When the researcher told the participant-teachers to continue the shock, 65% of the participants continued the shock to the maximum voltage and to the point that the learner became unresponsive (Figure 7).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27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C07-FCD0-9CD6-C004-709F33463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12.4 Figure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94F4E-1841-591B-C3E0-165937237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5181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Caption: The Milgram experiment showed the surprising degree to which people obey authority. Two out of three (65%) participants continued to administer shocks to an unresponsive learner.</a:t>
            </a:r>
          </a:p>
        </p:txBody>
      </p:sp>
      <p:pic>
        <p:nvPicPr>
          <p:cNvPr id="4" name="Content Placeholder 6" descr="A graph shows the results of the Milgram study.">
            <a:extLst>
              <a:ext uri="{FF2B5EF4-FFF2-40B4-BE49-F238E27FC236}">
                <a16:creationId xmlns:a16="http://schemas.microsoft.com/office/drawing/2014/main" id="{115F6608-9F26-50A2-EA09-06F9EECF6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926" y="1134124"/>
            <a:ext cx="7354147" cy="4136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0803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3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234441"/>
          </a:xfrm>
        </p:spPr>
        <p:txBody>
          <a:bodyPr/>
          <a:lstStyle/>
          <a:p>
            <a:r>
              <a:rPr lang="en-US" dirty="0"/>
              <a:t>What do you think makes someone obey authority to the point of causing serious harm to another person?</a:t>
            </a:r>
          </a:p>
        </p:txBody>
      </p:sp>
    </p:spTree>
    <p:extLst>
      <p:ext uri="{BB962C8B-B14F-4D97-AF65-F5344CB8AC3E}">
        <p14:creationId xmlns:p14="http://schemas.microsoft.com/office/powerpoint/2010/main" val="3857556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0722-DA87-FBD7-5F07-242AFCCD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12.4 Figure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0CF8E-C919-3D1E-FD69-7B5E61050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5943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Caption: What do you think about the tagline of this World War II poster? What if the command goes against the soldier's morals or beliefs? Should they still obey?</a:t>
            </a:r>
          </a:p>
        </p:txBody>
      </p:sp>
      <p:pic>
        <p:nvPicPr>
          <p:cNvPr id="4" name="Content Placeholder 6" descr="A World War II poster">
            <a:extLst>
              <a:ext uri="{FF2B5EF4-FFF2-40B4-BE49-F238E27FC236}">
                <a16:creationId xmlns:a16="http://schemas.microsoft.com/office/drawing/2014/main" id="{F0D21230-6F6A-8385-B949-0EBA9E639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85557"/>
            <a:ext cx="7200900" cy="4050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5753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56DBD-687F-B57D-4BBA-7D5388A1F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Groupthink</a:t>
            </a:r>
            <a:r>
              <a:rPr lang="en-US" baseline="-25000" dirty="0"/>
              <a:t>1</a:t>
            </a:r>
            <a:endParaRPr lang="en-US" dirty="0"/>
          </a:p>
        </p:txBody>
      </p:sp>
      <p:pic>
        <p:nvPicPr>
          <p:cNvPr id="6" name="Content Placeholder 6" descr="Several arrows point to the right. One red arrow points to the left.">
            <a:extLst>
              <a:ext uri="{FF2B5EF4-FFF2-40B4-BE49-F238E27FC236}">
                <a16:creationId xmlns:a16="http://schemas.microsoft.com/office/drawing/2014/main" id="{4DD63EFF-A4C6-E6BB-AAFC-4EFE73AE9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7" r="20937"/>
          <a:stretch/>
        </p:blipFill>
        <p:spPr>
          <a:xfrm>
            <a:off x="228600" y="1858962"/>
            <a:ext cx="3244744" cy="314007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9B0E7-8516-67D5-542B-133DAEEDD28D}"/>
              </a:ext>
            </a:extLst>
          </p:cNvPr>
          <p:cNvSpPr txBox="1"/>
          <p:nvPr/>
        </p:nvSpPr>
        <p:spPr>
          <a:xfrm>
            <a:off x="1538226" y="499820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155C6-F63C-B202-BE06-514B540FE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1280160"/>
            <a:ext cx="5334000" cy="48158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When in group settings, we are often influenced by the thoughts, feelings, and behaviors around us. </a:t>
            </a:r>
          </a:p>
          <a:p>
            <a:r>
              <a:rPr lang="en-US" b="1" dirty="0"/>
              <a:t>Groupthink</a:t>
            </a:r>
            <a:r>
              <a:rPr lang="en-US" dirty="0"/>
              <a:t> is the modification of the opinions of members of a group to align with what they believe is the group consensus (Janis, 1972). </a:t>
            </a:r>
          </a:p>
          <a:p>
            <a:r>
              <a:rPr lang="en-US" dirty="0"/>
              <a:t>In group situations, the group often takes action that individuals would not perform outside the group setting. </a:t>
            </a:r>
          </a:p>
          <a:p>
            <a:r>
              <a:rPr lang="en-US" dirty="0"/>
              <a:t>Groupthink can hinder opposing trains of thought. This elimination of diverse opinions contributes to faulty decision making.</a:t>
            </a:r>
          </a:p>
        </p:txBody>
      </p:sp>
    </p:spTree>
    <p:extLst>
      <p:ext uri="{BB962C8B-B14F-4D97-AF65-F5344CB8AC3E}">
        <p14:creationId xmlns:p14="http://schemas.microsoft.com/office/powerpoint/2010/main" val="2802141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BE327-D0B6-14E8-15CA-105918A2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 Deeper: Groupthink And The COVID-19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8FE04-9C16-C85D-487E-9533737DD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97280"/>
            <a:ext cx="8991600" cy="52273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While many people around the world wore masks, practiced social distancing, limited their social engagements, and received the COVID-19 vaccine, there are a number of people who did not conform to these recommendations. </a:t>
            </a:r>
          </a:p>
          <a:p>
            <a:r>
              <a:rPr lang="en-US" dirty="0"/>
              <a:t>While studying individuals' decision-making, researchers found that isolation, high levels of stress, and strong pressure greatly influenced one's decision to conform (Forsyth, 2020). </a:t>
            </a:r>
          </a:p>
          <a:p>
            <a:r>
              <a:rPr lang="en-US" dirty="0"/>
              <a:t>With so many unknowns, social isolation, and stress being at an all-time high around the world, leaders both for and against mask mandates had the ideal combination of factors to promote their views. </a:t>
            </a:r>
          </a:p>
          <a:p>
            <a:r>
              <a:rPr lang="en-US" dirty="0"/>
              <a:t>Those factors, paired with announcements and affirmations, such as, "We're all in this together," increased the effectiveness of the groups' messages.</a:t>
            </a:r>
          </a:p>
          <a:p>
            <a:r>
              <a:rPr lang="en-US" dirty="0"/>
              <a:t>Do you see evidence of groupthink?</a:t>
            </a:r>
          </a:p>
        </p:txBody>
      </p:sp>
    </p:spTree>
    <p:extLst>
      <p:ext uri="{BB962C8B-B14F-4D97-AF65-F5344CB8AC3E}">
        <p14:creationId xmlns:p14="http://schemas.microsoft.com/office/powerpoint/2010/main" val="527493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22391-3602-BFA7-15A3-B83D46C7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Symptoms Of Groupthink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7D850-0A74-3A12-0CC0-466D716BC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Perceiving the group as invulnerable or invincible or that it can do no wrong</a:t>
            </a:r>
          </a:p>
          <a:p>
            <a:r>
              <a:rPr lang="en-US" dirty="0"/>
              <a:t>Believing the group is morally correct</a:t>
            </a:r>
          </a:p>
          <a:p>
            <a:r>
              <a:rPr lang="en-US" dirty="0"/>
              <a:t>Group members withholding information to avoid disrupting the group consensus</a:t>
            </a:r>
          </a:p>
          <a:p>
            <a:r>
              <a:rPr lang="en-US" dirty="0"/>
              <a:t>The squashing of dissenting group members' opinions</a:t>
            </a:r>
          </a:p>
          <a:p>
            <a:r>
              <a:rPr lang="en-US" dirty="0"/>
              <a:t>The shielding of the group leader from dissenting views</a:t>
            </a:r>
          </a:p>
          <a:p>
            <a:r>
              <a:rPr lang="en-US" dirty="0"/>
              <a:t>Perceiving an illusion of unanimity among group members</a:t>
            </a:r>
          </a:p>
          <a:p>
            <a:r>
              <a:rPr lang="en-US" dirty="0"/>
              <a:t>Holding stereotypes or negative attitudes toward the out-group or others' with differing viewpoints (Janis, 1972)</a:t>
            </a:r>
          </a:p>
        </p:txBody>
      </p:sp>
    </p:spTree>
    <p:extLst>
      <p:ext uri="{BB962C8B-B14F-4D97-AF65-F5344CB8AC3E}">
        <p14:creationId xmlns:p14="http://schemas.microsoft.com/office/powerpoint/2010/main" val="3750893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56DBD-687F-B57D-4BBA-7D5388A1F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Groupthink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155C6-F63C-B202-BE06-514B540FE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80160"/>
            <a:ext cx="8229600" cy="48158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are several strategies that can improve group decision making including</a:t>
            </a:r>
          </a:p>
          <a:p>
            <a:pPr lvl="1"/>
            <a:r>
              <a:rPr lang="en-US" dirty="0"/>
              <a:t>Seeking outside opinions</a:t>
            </a:r>
          </a:p>
          <a:p>
            <a:pPr lvl="1"/>
            <a:r>
              <a:rPr lang="en-US" dirty="0"/>
              <a:t>Voting in private</a:t>
            </a:r>
          </a:p>
          <a:p>
            <a:pPr lvl="1"/>
            <a:r>
              <a:rPr lang="en-US" dirty="0"/>
              <a:t>Having a leader withhold position statements until all group members have voiced their views </a:t>
            </a:r>
          </a:p>
          <a:p>
            <a:pPr lvl="1"/>
            <a:r>
              <a:rPr lang="en-US" dirty="0"/>
              <a:t>Conducting research on all viewpoints</a:t>
            </a:r>
          </a:p>
          <a:p>
            <a:pPr lvl="1"/>
            <a:r>
              <a:rPr lang="en-US" dirty="0"/>
              <a:t>Weighing the costs and benefits of all options</a:t>
            </a:r>
          </a:p>
          <a:p>
            <a:pPr lvl="1"/>
            <a:r>
              <a:rPr lang="en-US" dirty="0"/>
              <a:t>Developing a contingency plan </a:t>
            </a:r>
          </a:p>
          <a:p>
            <a:pPr lvl="1"/>
            <a:r>
              <a:rPr lang="en-US" dirty="0"/>
              <a:t>(Janis, 1972; Mitchell &amp; Eckstein, 2009)</a:t>
            </a:r>
          </a:p>
        </p:txBody>
      </p:sp>
    </p:spTree>
    <p:extLst>
      <p:ext uri="{BB962C8B-B14F-4D97-AF65-F5344CB8AC3E}">
        <p14:creationId xmlns:p14="http://schemas.microsoft.com/office/powerpoint/2010/main" val="172200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71CFC-5773-CB61-7842-284CE2E98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Confederates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379FC-2EC5-C68C-261D-3FA60D8B9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8991600" cy="3124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</a:t>
            </a:r>
            <a:r>
              <a:rPr lang="en-US" b="1" dirty="0"/>
              <a:t>confederate</a:t>
            </a:r>
            <a:r>
              <a:rPr lang="en-US" dirty="0"/>
              <a:t> is a person who works or a researcher and is aware of the experiment, but who acts as a participant.</a:t>
            </a:r>
          </a:p>
          <a:p>
            <a:pPr lvl="1"/>
            <a:r>
              <a:rPr lang="en-US" dirty="0"/>
              <a:t>Used to manipulate social situations as part of the research design</a:t>
            </a:r>
          </a:p>
          <a:p>
            <a:r>
              <a:rPr lang="en-US" dirty="0"/>
              <a:t>Solomon Asch conducted several experiments in the 1950s to determine how people are affected by the thoughts and behaviors of other people.</a:t>
            </a:r>
          </a:p>
          <a:p>
            <a:r>
              <a:rPr lang="en-US" dirty="0"/>
              <a:t>In the classroom, the participants were asked to judge which of three line segments was closest in length to line segment x (Figure 1).</a:t>
            </a:r>
          </a:p>
          <a:p>
            <a:pPr lvl="1"/>
            <a:r>
              <a:rPr lang="en-US" dirty="0"/>
              <a:t>In Asch's study, the confederates identified a line segment that was obviously shorter than the target line—a wrong answer. </a:t>
            </a:r>
          </a:p>
          <a:p>
            <a:pPr lvl="1"/>
            <a:r>
              <a:rPr lang="en-US" dirty="0"/>
              <a:t>The naïve participant then had to identify aloud the line segment that best matched the target line segment.</a:t>
            </a:r>
          </a:p>
          <a:p>
            <a:endParaRPr lang="en-US" dirty="0"/>
          </a:p>
        </p:txBody>
      </p:sp>
      <p:pic>
        <p:nvPicPr>
          <p:cNvPr id="6" name="Content Placeholder 6" descr="A drawing of four lines labeled 'x,' 'a,' 'b,' and 'c.'">
            <a:extLst>
              <a:ext uri="{FF2B5EF4-FFF2-40B4-BE49-F238E27FC236}">
                <a16:creationId xmlns:a16="http://schemas.microsoft.com/office/drawing/2014/main" id="{BDC4AA4D-A048-C2A0-0995-2E9161D65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114800"/>
            <a:ext cx="2844799" cy="160019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E9CDFA-0893-FAA4-A0A9-EBE9A5ADD31C}"/>
              </a:ext>
            </a:extLst>
          </p:cNvPr>
          <p:cNvSpPr txBox="1"/>
          <p:nvPr/>
        </p:nvSpPr>
        <p:spPr>
          <a:xfrm>
            <a:off x="6138853" y="5714999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2090637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6C39C-612C-EDA4-D4E3-60F3FC0D1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Polarization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85961-8E34-76FF-E670-B79986731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Group polarization </a:t>
            </a:r>
            <a:r>
              <a:rPr lang="en-US" dirty="0"/>
              <a:t>(Teger &amp; Pruitt, 1967) is the strengthening of an original group attitude after the discussion of views within a group. </a:t>
            </a:r>
          </a:p>
          <a:p>
            <a:r>
              <a:rPr lang="en-US" dirty="0"/>
              <a:t>It explains many actions taken by groups that would not be undertaken by individuals. </a:t>
            </a:r>
          </a:p>
          <a:p>
            <a:r>
              <a:rPr lang="en-US" dirty="0"/>
              <a:t>It can be observed at political conventions, when platforms of the party are supported by individuals who, when not in a group, would decline to support them. 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a group's discussion of how attractive someone is</a:t>
            </a:r>
          </a:p>
          <a:p>
            <a:pPr lvl="1"/>
            <a:r>
              <a:rPr lang="en-US" dirty="0"/>
              <a:t>Does your opinion change if you find someone attractive, but your friends do not agree? </a:t>
            </a:r>
          </a:p>
          <a:p>
            <a:pPr lvl="1"/>
            <a:r>
              <a:rPr lang="en-US" dirty="0"/>
              <a:t>If your friends agree, might you then find this person even more attractive?</a:t>
            </a:r>
          </a:p>
        </p:txBody>
      </p:sp>
    </p:spTree>
    <p:extLst>
      <p:ext uri="{BB962C8B-B14F-4D97-AF65-F5344CB8AC3E}">
        <p14:creationId xmlns:p14="http://schemas.microsoft.com/office/powerpoint/2010/main" val="1775777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aseline="-25000" dirty="0"/>
              <a:t>4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463041"/>
          </a:xfrm>
        </p:spPr>
        <p:txBody>
          <a:bodyPr/>
          <a:lstStyle/>
          <a:p>
            <a:r>
              <a:rPr lang="en-US" dirty="0"/>
              <a:t>Describe a time when your opinion of something changed because of a group discussion. What was the opinion, and why do you think you changed it?</a:t>
            </a:r>
          </a:p>
        </p:txBody>
      </p:sp>
    </p:spTree>
    <p:extLst>
      <p:ext uri="{BB962C8B-B14F-4D97-AF65-F5344CB8AC3E}">
        <p14:creationId xmlns:p14="http://schemas.microsoft.com/office/powerpoint/2010/main" val="3316393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B86B6-3FBF-E5CC-30C2-D9E7DA968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Facilitation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D7019-2284-F856-CEC3-561B2C8C9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5" y="1143000"/>
            <a:ext cx="6096000" cy="4572000"/>
          </a:xfrm>
        </p:spPr>
        <p:txBody>
          <a:bodyPr/>
          <a:lstStyle/>
          <a:p>
            <a:r>
              <a:rPr lang="en-US" b="1" dirty="0"/>
              <a:t>Social facilitation </a:t>
            </a:r>
            <a:r>
              <a:rPr lang="en-US" dirty="0"/>
              <a:t>occurs when an individual performs better when an audience is watching than when the individual performs the behavior alone.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skilled basketball players will be more likely to make a free throw basket when surrounded by a cheering audience than when playing alone in the gym (Figure 10)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83344-4E1A-80B2-6D70-4DC5C09A7ACF}"/>
              </a:ext>
            </a:extLst>
          </p:cNvPr>
          <p:cNvSpPr txBox="1"/>
          <p:nvPr/>
        </p:nvSpPr>
        <p:spPr>
          <a:xfrm>
            <a:off x="7185599" y="4267200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10</a:t>
            </a:r>
          </a:p>
        </p:txBody>
      </p:sp>
      <p:pic>
        <p:nvPicPr>
          <p:cNvPr id="6" name="Content Placeholder 6" descr="A photograph of Shericka Jackson, the gold medalist in the women's 200m race in the 2022 olympics.">
            <a:extLst>
              <a:ext uri="{FF2B5EF4-FFF2-40B4-BE49-F238E27FC236}">
                <a16:creationId xmlns:a16="http://schemas.microsoft.com/office/drawing/2014/main" id="{2A15CF0E-DAF9-97B6-67D7-19CDE750F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59" t="1235" r="10185"/>
          <a:stretch/>
        </p:blipFill>
        <p:spPr>
          <a:xfrm>
            <a:off x="5984585" y="2286000"/>
            <a:ext cx="2872740" cy="198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4341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5AD8A-A1D9-0C8F-4AFD-BA905545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Loafing</a:t>
            </a:r>
          </a:p>
        </p:txBody>
      </p:sp>
      <p:pic>
        <p:nvPicPr>
          <p:cNvPr id="6" name="Content Placeholder 6" descr="A photograph shows three girls working on a project in the background, while a boy sits looking at his phone.">
            <a:extLst>
              <a:ext uri="{FF2B5EF4-FFF2-40B4-BE49-F238E27FC236}">
                <a16:creationId xmlns:a16="http://schemas.microsoft.com/office/drawing/2014/main" id="{4601A486-CFC1-8A97-192B-04E258BDE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r="30313"/>
          <a:stretch/>
        </p:blipFill>
        <p:spPr>
          <a:xfrm>
            <a:off x="437941" y="1700546"/>
            <a:ext cx="2571433" cy="367347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18C2D2-483F-D980-7C05-87521E04FAF5}"/>
              </a:ext>
            </a:extLst>
          </p:cNvPr>
          <p:cNvSpPr txBox="1"/>
          <p:nvPr/>
        </p:nvSpPr>
        <p:spPr>
          <a:xfrm>
            <a:off x="1376446" y="5374021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E8FC9-7FFB-7434-1200-FCEF289DC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0" y="1129364"/>
            <a:ext cx="5943600" cy="481584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Social loafing </a:t>
            </a:r>
            <a:r>
              <a:rPr lang="en-US" dirty="0"/>
              <a:t>is the exertion of less effort by a person working together with a group. </a:t>
            </a:r>
          </a:p>
          <a:p>
            <a:r>
              <a:rPr lang="en-US" dirty="0"/>
              <a:t>It occurs when our individual performance cannot be evaluated separately from the group. </a:t>
            </a:r>
          </a:p>
          <a:p>
            <a:r>
              <a:rPr lang="en-US" dirty="0"/>
              <a:t>Group performance declines on easy tasks (Karau &amp; Williams, 1993).</a:t>
            </a:r>
          </a:p>
          <a:p>
            <a:r>
              <a:rPr lang="en-US" dirty="0"/>
              <a:t>Because each individual's efforts cannot be evaluated, individuals become less motivated to perform well. 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Within a group of people cooperating to clean litter from the roadside, some will exert a great amount of effort, but others will exert little effort. </a:t>
            </a:r>
          </a:p>
          <a:p>
            <a:pPr lvl="1"/>
            <a:r>
              <a:rPr lang="en-US" dirty="0"/>
              <a:t>The entire job gets done, and it may not be obvious who worked hard and who didn't.</a:t>
            </a:r>
          </a:p>
        </p:txBody>
      </p:sp>
    </p:spTree>
    <p:extLst>
      <p:ext uri="{BB962C8B-B14F-4D97-AF65-F5344CB8AC3E}">
        <p14:creationId xmlns:p14="http://schemas.microsoft.com/office/powerpoint/2010/main" val="94999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5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you've worked on a group project, have you had to contribute more than your fair share because your group members weren't putting in the work? </a:t>
            </a:r>
          </a:p>
          <a:p>
            <a:endParaRPr lang="en-US" dirty="0"/>
          </a:p>
          <a:p>
            <a:r>
              <a:rPr lang="en-US" dirty="0"/>
              <a:t>Have you exerted less effort on a project because you knew that you were graded as a group? </a:t>
            </a:r>
          </a:p>
          <a:p>
            <a:endParaRPr lang="en-US" dirty="0"/>
          </a:p>
          <a:p>
            <a:r>
              <a:rPr lang="en-US" dirty="0"/>
              <a:t>Describe what your experience was like.</a:t>
            </a:r>
          </a:p>
        </p:txBody>
      </p:sp>
    </p:spTree>
    <p:extLst>
      <p:ext uri="{BB962C8B-B14F-4D97-AF65-F5344CB8AC3E}">
        <p14:creationId xmlns:p14="http://schemas.microsoft.com/office/powerpoint/2010/main" val="1002136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8415-D6DF-698F-EDC9-16D9889E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633F2-FE4B-C1FB-9807-1FE1439AB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Conformity to group norms is driven by two motivations: the desire to fit in and be liked and the desire to be accurate and gain information from the group.</a:t>
            </a:r>
          </a:p>
          <a:p>
            <a:r>
              <a:rPr lang="en-US" dirty="0"/>
              <a:t>Authority figures also have influence over our behaviors, and many people become obedient and follow orders even if the orders are contrary to their personal values.</a:t>
            </a:r>
          </a:p>
          <a:p>
            <a:r>
              <a:rPr lang="en-US" dirty="0"/>
              <a:t>Conformity to group pressures can also result in groupthink.</a:t>
            </a:r>
          </a:p>
          <a:p>
            <a:r>
              <a:rPr lang="en-US" dirty="0"/>
              <a:t>Group situations can improve human behavior through facilitating performance on easy tasks but inhibiting performance on difficult tasks. </a:t>
            </a:r>
          </a:p>
          <a:p>
            <a:r>
              <a:rPr lang="en-US" dirty="0"/>
              <a:t>The presence of others can also lead to social loafing when individual efforts cannot be evaluated.</a:t>
            </a:r>
          </a:p>
        </p:txBody>
      </p:sp>
    </p:spTree>
    <p:extLst>
      <p:ext uri="{BB962C8B-B14F-4D97-AF65-F5344CB8AC3E}">
        <p14:creationId xmlns:p14="http://schemas.microsoft.com/office/powerpoint/2010/main" val="551926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4487" y="-979937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Conformity</a:t>
            </a:r>
          </a:p>
        </p:txBody>
      </p:sp>
      <p:pic>
        <p:nvPicPr>
          <p:cNvPr id="6" name="Content Placeholder 6" descr="A graphic of white paper man cutouts surrounding a red paper man cutout">
            <a:extLst>
              <a:ext uri="{FF2B5EF4-FFF2-40B4-BE49-F238E27FC236}">
                <a16:creationId xmlns:a16="http://schemas.microsoft.com/office/drawing/2014/main" id="{A2E18C61-6A3A-10F8-118A-1DA098038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50" r="17187"/>
          <a:stretch/>
        </p:blipFill>
        <p:spPr>
          <a:xfrm>
            <a:off x="457200" y="2057400"/>
            <a:ext cx="2994395" cy="253047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30FD97-998E-ADCE-EED4-64CFE70D04C0}"/>
              </a:ext>
            </a:extLst>
          </p:cNvPr>
          <p:cNvSpPr txBox="1"/>
          <p:nvPr/>
        </p:nvSpPr>
        <p:spPr>
          <a:xfrm>
            <a:off x="1676400" y="4587875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1280160"/>
            <a:ext cx="50292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Conformity</a:t>
            </a:r>
            <a:r>
              <a:rPr lang="en-US" dirty="0"/>
              <a:t> is the change in a person's behavior to go along with the group, even if they do not agree with the group.</a:t>
            </a:r>
          </a:p>
          <a:p>
            <a:r>
              <a:rPr lang="en-US" dirty="0"/>
              <a:t>Asch (1955) found that 76% of participants conformed to group pressure at least once by indicating the incorrect line.</a:t>
            </a:r>
          </a:p>
          <a:p>
            <a:r>
              <a:rPr lang="en-US" dirty="0"/>
              <a:t>The </a:t>
            </a:r>
            <a:r>
              <a:rPr lang="en-US" b="1" dirty="0"/>
              <a:t>Asch effect </a:t>
            </a:r>
            <a:r>
              <a:rPr lang="en-US" dirty="0"/>
              <a:t>is the influence of the group majority on an individual's judgment.</a:t>
            </a: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1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310641"/>
          </a:xfrm>
        </p:spPr>
        <p:txBody>
          <a:bodyPr/>
          <a:lstStyle/>
          <a:p>
            <a:r>
              <a:rPr lang="en-US" dirty="0"/>
              <a:t>What factors do you think make a person more likely to yield to group pressure?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Asch Effect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05" y="1143000"/>
            <a:ext cx="6021312" cy="4953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Research shows that the size of the majority, the presence of another dissenter, and the public or relatively private nature of responses are key influences on conformity.</a:t>
            </a:r>
          </a:p>
          <a:p>
            <a:r>
              <a:rPr lang="en-US" dirty="0"/>
              <a:t>Compliance can be a form of conformity.</a:t>
            </a:r>
          </a:p>
          <a:p>
            <a:r>
              <a:rPr lang="en-US" dirty="0"/>
              <a:t>Compliance refers to going along with a request or demand, even if you do not agree with the request. </a:t>
            </a:r>
          </a:p>
          <a:p>
            <a:pPr lvl="1"/>
            <a:r>
              <a:rPr lang="en-US" dirty="0"/>
              <a:t>In Asch's studies, the participants complied by giving the wrong answers but privately did not accept that the obvious wrong answers were correct.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370D4-305A-BAEA-F938-2AB3E2F76F34}"/>
              </a:ext>
            </a:extLst>
          </p:cNvPr>
          <p:cNvSpPr txBox="1"/>
          <p:nvPr/>
        </p:nvSpPr>
        <p:spPr>
          <a:xfrm>
            <a:off x="7180740" y="405384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  <p:pic>
        <p:nvPicPr>
          <p:cNvPr id="6" name="Content Placeholder 6" descr="A photograph shows a row of curtained voting booths occupied by people.">
            <a:extLst>
              <a:ext uri="{FF2B5EF4-FFF2-40B4-BE49-F238E27FC236}">
                <a16:creationId xmlns:a16="http://schemas.microsoft.com/office/drawing/2014/main" id="{FAE2C762-BD59-9C1C-5F6C-6151B87CA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8" t="1235" r="9259"/>
          <a:stretch/>
        </p:blipFill>
        <p:spPr>
          <a:xfrm>
            <a:off x="5854696" y="2057400"/>
            <a:ext cx="2994660" cy="1996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9966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aseline="-25000" dirty="0"/>
              <a:t>2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234441"/>
          </a:xfrm>
        </p:spPr>
        <p:txBody>
          <a:bodyPr/>
          <a:lstStyle/>
          <a:p>
            <a:r>
              <a:rPr lang="en-US" dirty="0"/>
              <a:t>How do you think you would have responded if you were in Asch's study?</a:t>
            </a:r>
          </a:p>
        </p:txBody>
      </p:sp>
    </p:spTree>
    <p:extLst>
      <p:ext uri="{BB962C8B-B14F-4D97-AF65-F5344CB8AC3E}">
        <p14:creationId xmlns:p14="http://schemas.microsoft.com/office/powerpoint/2010/main" val="2152426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Normative Social Influence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tabLst>
                <a:tab pos="461963" algn="l"/>
              </a:tabLst>
            </a:pPr>
            <a:r>
              <a:rPr lang="en-US" b="1" i="0" dirty="0"/>
              <a:t>Normative social influence: </a:t>
            </a:r>
            <a:r>
              <a:rPr lang="en-US" i="0" dirty="0"/>
              <a:t>conformity to a grou</a:t>
            </a:r>
            <a:r>
              <a:rPr lang="en-US" dirty="0"/>
              <a:t>p norm to fit in, feel good, and be accepted by the group</a:t>
            </a:r>
            <a:endParaRPr lang="en-US" i="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A9F96-727C-1518-CB9F-CE2A896F6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Informational Social Influence</a:t>
            </a:r>
          </a:p>
        </p:txBody>
      </p:sp>
      <p:pic>
        <p:nvPicPr>
          <p:cNvPr id="6" name="Content Placeholder 6" descr="A photograph of someone crowd surfing at a concert">
            <a:extLst>
              <a:ext uri="{FF2B5EF4-FFF2-40B4-BE49-F238E27FC236}">
                <a16:creationId xmlns:a16="http://schemas.microsoft.com/office/drawing/2014/main" id="{B65E3DC2-46C3-66C3-B5B8-24D10E144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5"/>
          <a:stretch/>
        </p:blipFill>
        <p:spPr>
          <a:xfrm>
            <a:off x="152400" y="2590800"/>
            <a:ext cx="2743200" cy="1524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035633-FFB9-28B9-A97B-5F765D923B55}"/>
              </a:ext>
            </a:extLst>
          </p:cNvPr>
          <p:cNvSpPr txBox="1"/>
          <p:nvPr/>
        </p:nvSpPr>
        <p:spPr>
          <a:xfrm>
            <a:off x="1211254" y="411480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AC79E-C193-0C72-ACA1-C029F6587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1280160"/>
            <a:ext cx="6172200" cy="45720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Informational social influence: </a:t>
            </a:r>
            <a:r>
              <a:rPr lang="en-US" dirty="0"/>
              <a:t>conformity to a group norm prompted by the belief that the group is competent and has the correct information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Imagine that you are in a movie theater watching a film and what seems to be smoke comes in the theater from under the emergency exit door. </a:t>
            </a:r>
          </a:p>
          <a:p>
            <a:pPr lvl="1"/>
            <a:r>
              <a:rPr lang="en-US" dirty="0"/>
              <a:t>You are not certain that it is smoke; it might be a special effect for the movie, such as a fog machine. </a:t>
            </a:r>
          </a:p>
          <a:p>
            <a:pPr lvl="1"/>
            <a:r>
              <a:rPr lang="en-US" dirty="0"/>
              <a:t>When you are uncertain, you will tend to look at the behavior of others in the theater. </a:t>
            </a:r>
          </a:p>
          <a:p>
            <a:pPr lvl="1"/>
            <a:r>
              <a:rPr lang="en-US" dirty="0"/>
              <a:t>If other people show concern and get up to leave, you are likely to do the same. </a:t>
            </a:r>
          </a:p>
          <a:p>
            <a:pPr lvl="1"/>
            <a:r>
              <a:rPr lang="en-US" dirty="0"/>
              <a:t>If others seem unconcerned, you are likely to stay put and continue watching the movie (Figure 4).</a:t>
            </a:r>
          </a:p>
        </p:txBody>
      </p:sp>
    </p:spTree>
    <p:extLst>
      <p:ext uri="{BB962C8B-B14F-4D97-AF65-F5344CB8AC3E}">
        <p14:creationId xmlns:p14="http://schemas.microsoft.com/office/powerpoint/2010/main" val="1544987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4F14-9146-9A59-A19D-B3F493C99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12.4 Figure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ECF5-371A-5981-4CF9-7821EA56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5482590"/>
            <a:ext cx="8229600" cy="5943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Caption: The term influencer now refers to individuals with a large social media platform and/or follower base. How does this newly coined term relate to conformity and compliance?</a:t>
            </a:r>
          </a:p>
        </p:txBody>
      </p:sp>
      <p:pic>
        <p:nvPicPr>
          <p:cNvPr id="4" name="Content Placeholder 6" descr="A photograph of a woman in a hat and glasses taking a selfie">
            <a:extLst>
              <a:ext uri="{FF2B5EF4-FFF2-40B4-BE49-F238E27FC236}">
                <a16:creationId xmlns:a16="http://schemas.microsoft.com/office/drawing/2014/main" id="{9FA3F211-C2D2-A136-8DFC-3C22640A0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78230"/>
            <a:ext cx="7416800" cy="4171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2189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1747</Words>
  <Application>Microsoft Office PowerPoint</Application>
  <PresentationFormat>On-screen Show (4:3)</PresentationFormat>
  <Paragraphs>121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12.4</vt:lpstr>
      <vt:lpstr>Confederates</vt:lpstr>
      <vt:lpstr>Conformity</vt:lpstr>
      <vt:lpstr>Reflection Question1</vt:lpstr>
      <vt:lpstr>Asch Effect</vt:lpstr>
      <vt:lpstr>Reflection Question2</vt:lpstr>
      <vt:lpstr>Normative Social Influence</vt:lpstr>
      <vt:lpstr>Informational Social Influence</vt:lpstr>
      <vt:lpstr>Lesson 12.4 Figure 5</vt:lpstr>
      <vt:lpstr>Lesson 12.4 Figure 6</vt:lpstr>
      <vt:lpstr>Stanley Milgram's Experiment1</vt:lpstr>
      <vt:lpstr>Stanley Milgram's Experiment2</vt:lpstr>
      <vt:lpstr>Lesson 12.4 Figure 7</vt:lpstr>
      <vt:lpstr>Reflection Question3</vt:lpstr>
      <vt:lpstr>Lesson 12.4 Figure 8</vt:lpstr>
      <vt:lpstr>Groupthink1</vt:lpstr>
      <vt:lpstr>Dig Deeper: Groupthink And The COVID-19 Pandemic</vt:lpstr>
      <vt:lpstr>Symptoms Of Groupthink</vt:lpstr>
      <vt:lpstr>Groupthink2</vt:lpstr>
      <vt:lpstr>Group Polarization</vt:lpstr>
      <vt:lpstr>Reflection Question4</vt:lpstr>
      <vt:lpstr>Social Facilitation</vt:lpstr>
      <vt:lpstr>Social Loafing</vt:lpstr>
      <vt:lpstr>Reflection Question5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12.4 Conformity, Compliance, and Obedience</dc:title>
  <dc:creator>Hawkes Learning</dc:creator>
  <cp:keywords>Psychology</cp:keywords>
  <cp:lastModifiedBy>Talissa Nahass</cp:lastModifiedBy>
  <cp:revision>180</cp:revision>
  <dcterms:created xsi:type="dcterms:W3CDTF">2013-04-26T14:43:13Z</dcterms:created>
  <dcterms:modified xsi:type="dcterms:W3CDTF">2024-07-23T21:36:12Z</dcterms:modified>
  <cp:category>Psychology</cp:category>
</cp:coreProperties>
</file>