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32"/>
  </p:notesMasterIdLst>
  <p:handoutMasterIdLst>
    <p:handoutMasterId r:id="rId33"/>
  </p:handoutMasterIdLst>
  <p:sldIdLst>
    <p:sldId id="272" r:id="rId3"/>
    <p:sldId id="273" r:id="rId4"/>
    <p:sldId id="274" r:id="rId5"/>
    <p:sldId id="271" r:id="rId6"/>
    <p:sldId id="275" r:id="rId7"/>
    <p:sldId id="276" r:id="rId8"/>
    <p:sldId id="277" r:id="rId9"/>
    <p:sldId id="270" r:id="rId10"/>
    <p:sldId id="278" r:id="rId11"/>
    <p:sldId id="279" r:id="rId12"/>
    <p:sldId id="267" r:id="rId13"/>
    <p:sldId id="280" r:id="rId14"/>
    <p:sldId id="297" r:id="rId15"/>
    <p:sldId id="282" r:id="rId16"/>
    <p:sldId id="281" r:id="rId17"/>
    <p:sldId id="284" r:id="rId18"/>
    <p:sldId id="283" r:id="rId19"/>
    <p:sldId id="285" r:id="rId20"/>
    <p:sldId id="286" r:id="rId21"/>
    <p:sldId id="287" r:id="rId22"/>
    <p:sldId id="289" r:id="rId23"/>
    <p:sldId id="288" r:id="rId24"/>
    <p:sldId id="291" r:id="rId25"/>
    <p:sldId id="290" r:id="rId26"/>
    <p:sldId id="292" r:id="rId27"/>
    <p:sldId id="294" r:id="rId28"/>
    <p:sldId id="295" r:id="rId29"/>
    <p:sldId id="296" r:id="rId30"/>
    <p:sldId id="318" r:id="rId31"/>
  </p:sldIdLst>
  <p:sldSz cx="9144000" cy="6858000" type="screen4x3"/>
  <p:notesSz cx="6858000" cy="9144000"/>
  <p:embeddedFontLst>
    <p:embeddedFont>
      <p:font typeface="Century Gothic" panose="020B050202020202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1139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an On Your Own</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7AA6CDC6-3809-99A3-90C3-339DD6E86A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325974"/>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956968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03308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241852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494882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84687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34341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705061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160093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075613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153520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688885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37885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39399147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12.5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Prejudice and Discrimination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2</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158241"/>
          </a:xfrm>
        </p:spPr>
        <p:txBody>
          <a:bodyPr/>
          <a:lstStyle/>
          <a:p>
            <a:r>
              <a:rPr lang="en-US" dirty="0"/>
              <a:t>Have you ever been the target of discrimination? If so, how did this negative treatment make you feel?</a:t>
            </a:r>
          </a:p>
        </p:txBody>
      </p:sp>
    </p:spTree>
    <p:extLst>
      <p:ext uri="{BB962C8B-B14F-4D97-AF65-F5344CB8AC3E}">
        <p14:creationId xmlns:p14="http://schemas.microsoft.com/office/powerpoint/2010/main" val="3613038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Racism</a:t>
            </a:r>
            <a:endParaRPr lang="en-US" sz="3200" b="1" dirty="0">
              <a:solidFill>
                <a:schemeClr val="accent1"/>
              </a:solidFill>
            </a:endParaRPr>
          </a:p>
        </p:txBody>
      </p:sp>
      <p:pic>
        <p:nvPicPr>
          <p:cNvPr id="4" name="Content Placeholder 6" descr="A photograph of Senator Tim Scott speaking">
            <a:extLst>
              <a:ext uri="{FF2B5EF4-FFF2-40B4-BE49-F238E27FC236}">
                <a16:creationId xmlns:a16="http://schemas.microsoft.com/office/drawing/2014/main" id="{3AD0E638-8680-492B-81FE-FBAB54091D54}"/>
              </a:ext>
            </a:extLst>
          </p:cNvPr>
          <p:cNvPicPr>
            <a:picLocks noChangeAspect="1"/>
          </p:cNvPicPr>
          <p:nvPr/>
        </p:nvPicPr>
        <p:blipFill rotWithShape="1">
          <a:blip r:embed="rId2"/>
          <a:srcRect l="10625" r="10625"/>
          <a:stretch/>
        </p:blipFill>
        <p:spPr>
          <a:xfrm>
            <a:off x="381000" y="3048000"/>
            <a:ext cx="2913278" cy="2080913"/>
          </a:xfrm>
          <a:prstGeom prst="rect">
            <a:avLst/>
          </a:prstGeom>
          <a:noFill/>
        </p:spPr>
      </p:pic>
      <p:sp>
        <p:nvSpPr>
          <p:cNvPr id="3" name="TextBox 2">
            <a:extLst>
              <a:ext uri="{FF2B5EF4-FFF2-40B4-BE49-F238E27FC236}">
                <a16:creationId xmlns:a16="http://schemas.microsoft.com/office/drawing/2014/main" id="{F011221E-2E52-4D85-3320-542B172BF85A}"/>
              </a:ext>
            </a:extLst>
          </p:cNvPr>
          <p:cNvSpPr txBox="1"/>
          <p:nvPr/>
        </p:nvSpPr>
        <p:spPr>
          <a:xfrm>
            <a:off x="1600200" y="5128913"/>
            <a:ext cx="625492" cy="253916"/>
          </a:xfrm>
          <a:prstGeom prst="rect">
            <a:avLst/>
          </a:prstGeom>
          <a:noFill/>
        </p:spPr>
        <p:txBody>
          <a:bodyPr wrap="none" rtlCol="0">
            <a:spAutoFit/>
          </a:bodyPr>
          <a:lstStyle/>
          <a:p>
            <a:r>
              <a:rPr lang="en-US" sz="1050" dirty="0">
                <a:solidFill>
                  <a:srgbClr val="182F58"/>
                </a:solidFill>
              </a:rPr>
              <a:t>Figure 4</a:t>
            </a:r>
          </a:p>
        </p:txBody>
      </p:sp>
      <p:sp>
        <p:nvSpPr>
          <p:cNvPr id="13315" name="Rectangle 3"/>
          <p:cNvSpPr>
            <a:spLocks noGrp="1"/>
          </p:cNvSpPr>
          <p:nvPr>
            <p:ph idx="1"/>
          </p:nvPr>
        </p:nvSpPr>
        <p:spPr>
          <a:xfrm>
            <a:off x="2971800" y="1097280"/>
            <a:ext cx="6104021" cy="5257800"/>
          </a:xfrm>
          <a:prstGeom prst="rect">
            <a:avLst/>
          </a:prstGeom>
        </p:spPr>
        <p:txBody>
          <a:bodyPr>
            <a:normAutofit fontScale="85000" lnSpcReduction="10000"/>
          </a:bodyPr>
          <a:lstStyle/>
          <a:p>
            <a:pPr>
              <a:tabLst>
                <a:tab pos="461963" algn="l"/>
              </a:tabLst>
            </a:pPr>
            <a:r>
              <a:rPr lang="en-US" b="1" i="0" dirty="0"/>
              <a:t>Racism</a:t>
            </a:r>
            <a:r>
              <a:rPr lang="en-US" i="0" dirty="0"/>
              <a:t> is prejudice and discrimination against an individual based solely on one's membership in a specific racial group.</a:t>
            </a:r>
          </a:p>
          <a:p>
            <a:pPr>
              <a:tabLst>
                <a:tab pos="461963" algn="l"/>
              </a:tabLst>
            </a:pPr>
            <a:r>
              <a:rPr lang="en-US" dirty="0"/>
              <a:t>It </a:t>
            </a:r>
            <a:r>
              <a:rPr lang="en-US" i="0" dirty="0"/>
              <a:t>exists for many racial and ethnic groups. </a:t>
            </a:r>
          </a:p>
          <a:p>
            <a:pPr>
              <a:tabLst>
                <a:tab pos="461963" algn="l"/>
              </a:tabLst>
            </a:pPr>
            <a:r>
              <a:rPr lang="en-US" i="0" dirty="0"/>
              <a:t>One reason modern forms of racism, and prejudice in general, are hard to detect is related to the dual attitudes model (Wilson et al., 2000). </a:t>
            </a:r>
          </a:p>
          <a:p>
            <a:pPr lvl="1">
              <a:tabLst>
                <a:tab pos="461963" algn="l"/>
              </a:tabLst>
            </a:pPr>
            <a:r>
              <a:rPr lang="en-US" i="0" dirty="0"/>
              <a:t>Humans have two forms of attitudes: explicit attitudes, which are conscious and controllable, and implicit attitudes, which are unconscious and uncontrollable (Devine, 1989; Olson &amp; Fazio, 2003).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D3C6-8190-7748-C6E7-0329D1828728}"/>
              </a:ext>
            </a:extLst>
          </p:cNvPr>
          <p:cNvSpPr>
            <a:spLocks noGrp="1"/>
          </p:cNvSpPr>
          <p:nvPr>
            <p:ph type="title"/>
          </p:nvPr>
        </p:nvSpPr>
        <p:spPr/>
        <p:txBody>
          <a:bodyPr/>
          <a:lstStyle/>
          <a:p>
            <a:r>
              <a:rPr lang="en-US" dirty="0"/>
              <a:t>Sexism</a:t>
            </a:r>
          </a:p>
        </p:txBody>
      </p:sp>
      <p:sp>
        <p:nvSpPr>
          <p:cNvPr id="3" name="Content Placeholder 2">
            <a:extLst>
              <a:ext uri="{FF2B5EF4-FFF2-40B4-BE49-F238E27FC236}">
                <a16:creationId xmlns:a16="http://schemas.microsoft.com/office/drawing/2014/main" id="{790EFE9A-F0F3-C088-6216-3AF2E4587895}"/>
              </a:ext>
            </a:extLst>
          </p:cNvPr>
          <p:cNvSpPr>
            <a:spLocks noGrp="1"/>
          </p:cNvSpPr>
          <p:nvPr>
            <p:ph idx="1"/>
          </p:nvPr>
        </p:nvSpPr>
        <p:spPr>
          <a:xfrm>
            <a:off x="304800" y="1295400"/>
            <a:ext cx="5410200" cy="4572000"/>
          </a:xfrm>
        </p:spPr>
        <p:txBody>
          <a:bodyPr>
            <a:normAutofit fontScale="92500" lnSpcReduction="20000"/>
          </a:bodyPr>
          <a:lstStyle/>
          <a:p>
            <a:r>
              <a:rPr lang="en-US" b="1" dirty="0"/>
              <a:t>Sexism</a:t>
            </a:r>
            <a:r>
              <a:rPr lang="en-US" dirty="0"/>
              <a:t> is prejudice and discrimination toward individuals based on their gender or sex. </a:t>
            </a:r>
          </a:p>
          <a:p>
            <a:r>
              <a:rPr lang="en-US" dirty="0"/>
              <a:t>It may be overt or subtle and difficult to detect. </a:t>
            </a:r>
          </a:p>
          <a:p>
            <a:r>
              <a:rPr lang="en-US" dirty="0"/>
              <a:t>Common forms of sexism in modern society include gender role expectations, such as expecting women to be the caretakers of the household. </a:t>
            </a:r>
          </a:p>
          <a:p>
            <a:r>
              <a:rPr lang="en-US" dirty="0"/>
              <a:t>It also includes people's expectations for how members of a gender group should behave. </a:t>
            </a:r>
          </a:p>
        </p:txBody>
      </p:sp>
      <p:sp>
        <p:nvSpPr>
          <p:cNvPr id="5" name="TextBox 4">
            <a:extLst>
              <a:ext uri="{FF2B5EF4-FFF2-40B4-BE49-F238E27FC236}">
                <a16:creationId xmlns:a16="http://schemas.microsoft.com/office/drawing/2014/main" id="{D7929C49-45EF-5514-7458-A4276C787F3D}"/>
              </a:ext>
            </a:extLst>
          </p:cNvPr>
          <p:cNvSpPr txBox="1"/>
          <p:nvPr/>
        </p:nvSpPr>
        <p:spPr>
          <a:xfrm>
            <a:off x="7051931" y="4435475"/>
            <a:ext cx="625492" cy="253916"/>
          </a:xfrm>
          <a:prstGeom prst="rect">
            <a:avLst/>
          </a:prstGeom>
          <a:noFill/>
        </p:spPr>
        <p:txBody>
          <a:bodyPr wrap="none" rtlCol="0">
            <a:spAutoFit/>
          </a:bodyPr>
          <a:lstStyle/>
          <a:p>
            <a:r>
              <a:rPr lang="en-US" sz="1050" dirty="0">
                <a:solidFill>
                  <a:srgbClr val="182F58"/>
                </a:solidFill>
              </a:rPr>
              <a:t>Figure 5</a:t>
            </a:r>
          </a:p>
        </p:txBody>
      </p:sp>
      <p:pic>
        <p:nvPicPr>
          <p:cNvPr id="6" name="Content Placeholder 6" descr="A photo of two women in an office. One is pointing at a white board while the other watches.">
            <a:extLst>
              <a:ext uri="{FF2B5EF4-FFF2-40B4-BE49-F238E27FC236}">
                <a16:creationId xmlns:a16="http://schemas.microsoft.com/office/drawing/2014/main" id="{3EB5D0B7-6C95-46F4-20F2-44B372E094D8}"/>
              </a:ext>
            </a:extLst>
          </p:cNvPr>
          <p:cNvPicPr>
            <a:picLocks noChangeAspect="1"/>
          </p:cNvPicPr>
          <p:nvPr/>
        </p:nvPicPr>
        <p:blipFill rotWithShape="1">
          <a:blip r:embed="rId2"/>
          <a:srcRect l="9687" r="9687"/>
          <a:stretch/>
        </p:blipFill>
        <p:spPr>
          <a:xfrm>
            <a:off x="5715000" y="2133600"/>
            <a:ext cx="3299354" cy="2301875"/>
          </a:xfrm>
          <a:prstGeom prst="rect">
            <a:avLst/>
          </a:prstGeom>
          <a:noFill/>
        </p:spPr>
      </p:pic>
    </p:spTree>
    <p:extLst>
      <p:ext uri="{BB962C8B-B14F-4D97-AF65-F5344CB8AC3E}">
        <p14:creationId xmlns:p14="http://schemas.microsoft.com/office/powerpoint/2010/main" val="2651151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280C-25AC-1DFA-2EB3-0C3DE653927A}"/>
              </a:ext>
            </a:extLst>
          </p:cNvPr>
          <p:cNvSpPr>
            <a:spLocks noGrp="1"/>
          </p:cNvSpPr>
          <p:nvPr>
            <p:ph type="title"/>
          </p:nvPr>
        </p:nvSpPr>
        <p:spPr/>
        <p:txBody>
          <a:bodyPr/>
          <a:lstStyle/>
          <a:p>
            <a:r>
              <a:rPr lang="en-US" dirty="0"/>
              <a:t>Lesson 12.5 Figure 6</a:t>
            </a:r>
          </a:p>
        </p:txBody>
      </p:sp>
      <p:sp>
        <p:nvSpPr>
          <p:cNvPr id="3" name="Content Placeholder 2">
            <a:extLst>
              <a:ext uri="{FF2B5EF4-FFF2-40B4-BE49-F238E27FC236}">
                <a16:creationId xmlns:a16="http://schemas.microsoft.com/office/drawing/2014/main" id="{CFAB67A5-D94E-7878-1BD3-E346483D9364}"/>
              </a:ext>
            </a:extLst>
          </p:cNvPr>
          <p:cNvSpPr>
            <a:spLocks noGrp="1"/>
          </p:cNvSpPr>
          <p:nvPr>
            <p:ph idx="1"/>
          </p:nvPr>
        </p:nvSpPr>
        <p:spPr>
          <a:xfrm>
            <a:off x="736600" y="5067551"/>
            <a:ext cx="8229600" cy="914400"/>
          </a:xfrm>
        </p:spPr>
        <p:txBody>
          <a:bodyPr>
            <a:normAutofit fontScale="55000" lnSpcReduction="20000"/>
          </a:bodyPr>
          <a:lstStyle/>
          <a:p>
            <a:pPr marL="0" indent="0">
              <a:buNone/>
            </a:pPr>
            <a:r>
              <a:rPr lang="en-US" dirty="0"/>
              <a:t>Caption: In 2016, five women of the U.S. women's national soccer team filed a law suit against the U.S. Soccer Federation on the basis of wage discrimination. The women's team, despite more wins and higher viewer ratings, receives lower compensation than the men's team for friendly and non-friendly matches, base salary, World Cup wins, and Olympic wins.</a:t>
            </a:r>
          </a:p>
        </p:txBody>
      </p:sp>
      <p:pic>
        <p:nvPicPr>
          <p:cNvPr id="4" name="Content Placeholder 6" descr="A photograph of a women's soccer team celebrating by jumping on each other">
            <a:extLst>
              <a:ext uri="{FF2B5EF4-FFF2-40B4-BE49-F238E27FC236}">
                <a16:creationId xmlns:a16="http://schemas.microsoft.com/office/drawing/2014/main" id="{83C0A061-A76F-3032-9928-BF1E343CBACD}"/>
              </a:ext>
            </a:extLst>
          </p:cNvPr>
          <p:cNvPicPr>
            <a:picLocks noChangeAspect="1"/>
          </p:cNvPicPr>
          <p:nvPr/>
        </p:nvPicPr>
        <p:blipFill>
          <a:blip r:embed="rId2"/>
          <a:stretch>
            <a:fillRect/>
          </a:stretch>
        </p:blipFill>
        <p:spPr>
          <a:xfrm>
            <a:off x="1143000" y="1060395"/>
            <a:ext cx="7112000" cy="4000500"/>
          </a:xfrm>
          <a:prstGeom prst="rect">
            <a:avLst/>
          </a:prstGeom>
          <a:noFill/>
        </p:spPr>
      </p:pic>
    </p:spTree>
    <p:extLst>
      <p:ext uri="{BB962C8B-B14F-4D97-AF65-F5344CB8AC3E}">
        <p14:creationId xmlns:p14="http://schemas.microsoft.com/office/powerpoint/2010/main" val="2052381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539241"/>
          </a:xfrm>
        </p:spPr>
        <p:txBody>
          <a:bodyPr/>
          <a:lstStyle/>
          <a:p>
            <a:r>
              <a:rPr lang="en-US" dirty="0"/>
              <a:t>Have you ever experienced or witnessed sexism? Why do you think there are perceptions about certain jobs as being more male- or female-oriented?</a:t>
            </a:r>
          </a:p>
        </p:txBody>
      </p:sp>
    </p:spTree>
    <p:extLst>
      <p:ext uri="{BB962C8B-B14F-4D97-AF65-F5344CB8AC3E}">
        <p14:creationId xmlns:p14="http://schemas.microsoft.com/office/powerpoint/2010/main" val="3258107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10A8-42F1-608D-FFD8-FD56810591C2}"/>
              </a:ext>
            </a:extLst>
          </p:cNvPr>
          <p:cNvSpPr>
            <a:spLocks noGrp="1"/>
          </p:cNvSpPr>
          <p:nvPr>
            <p:ph type="title"/>
          </p:nvPr>
        </p:nvSpPr>
        <p:spPr/>
        <p:txBody>
          <a:bodyPr/>
          <a:lstStyle/>
          <a:p>
            <a:r>
              <a:rPr lang="en-US" dirty="0"/>
              <a:t>Ageism</a:t>
            </a:r>
          </a:p>
        </p:txBody>
      </p:sp>
      <p:sp>
        <p:nvSpPr>
          <p:cNvPr id="3" name="Content Placeholder 2">
            <a:extLst>
              <a:ext uri="{FF2B5EF4-FFF2-40B4-BE49-F238E27FC236}">
                <a16:creationId xmlns:a16="http://schemas.microsoft.com/office/drawing/2014/main" id="{C3D718AA-3B8C-DC89-66AF-61A62A249668}"/>
              </a:ext>
            </a:extLst>
          </p:cNvPr>
          <p:cNvSpPr>
            <a:spLocks noGrp="1"/>
          </p:cNvSpPr>
          <p:nvPr>
            <p:ph idx="1"/>
          </p:nvPr>
        </p:nvSpPr>
        <p:spPr/>
        <p:txBody>
          <a:bodyPr/>
          <a:lstStyle/>
          <a:p>
            <a:r>
              <a:rPr lang="en-US" dirty="0"/>
              <a:t>People often form judgments and hold expectations about people based on their age.</a:t>
            </a:r>
          </a:p>
          <a:p>
            <a:pPr lvl="1"/>
            <a:r>
              <a:rPr lang="en-US" b="1" dirty="0"/>
              <a:t>Ageism:</a:t>
            </a:r>
            <a:r>
              <a:rPr lang="en-US" dirty="0"/>
              <a:t> prejudice and discrimination toward individuals based solely on their age</a:t>
            </a:r>
          </a:p>
          <a:p>
            <a:r>
              <a:rPr lang="en-US" dirty="0"/>
              <a:t>Typically, ageism occurs against older adults, but ageism also can occur toward younger adults.</a:t>
            </a:r>
          </a:p>
          <a:p>
            <a:r>
              <a:rPr lang="en-US" dirty="0"/>
              <a:t>Ageism is widespread in U.S. culture (Nosek, 2005).</a:t>
            </a:r>
          </a:p>
        </p:txBody>
      </p:sp>
    </p:spTree>
    <p:extLst>
      <p:ext uri="{BB962C8B-B14F-4D97-AF65-F5344CB8AC3E}">
        <p14:creationId xmlns:p14="http://schemas.microsoft.com/office/powerpoint/2010/main" val="590261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4</a:t>
            </a:r>
            <a:endParaRPr lang="en-US" b="1" baseline="-25000"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234441"/>
          </a:xfrm>
        </p:spPr>
        <p:txBody>
          <a:bodyPr/>
          <a:lstStyle/>
          <a:p>
            <a:r>
              <a:rPr lang="en-US" dirty="0"/>
              <a:t>Have you ever experienced ageism? How did it impact you?</a:t>
            </a:r>
          </a:p>
        </p:txBody>
      </p:sp>
    </p:spTree>
    <p:extLst>
      <p:ext uri="{BB962C8B-B14F-4D97-AF65-F5344CB8AC3E}">
        <p14:creationId xmlns:p14="http://schemas.microsoft.com/office/powerpoint/2010/main" val="2470207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06C2-3B51-591E-0F4C-B2EC269F6CD7}"/>
              </a:ext>
            </a:extLst>
          </p:cNvPr>
          <p:cNvSpPr>
            <a:spLocks noGrp="1"/>
          </p:cNvSpPr>
          <p:nvPr>
            <p:ph type="title"/>
          </p:nvPr>
        </p:nvSpPr>
        <p:spPr/>
        <p:txBody>
          <a:bodyPr/>
          <a:lstStyle/>
          <a:p>
            <a:r>
              <a:rPr lang="en-US" dirty="0"/>
              <a:t>Homophobia</a:t>
            </a:r>
          </a:p>
        </p:txBody>
      </p:sp>
      <p:sp>
        <p:nvSpPr>
          <p:cNvPr id="3" name="Content Placeholder 2">
            <a:extLst>
              <a:ext uri="{FF2B5EF4-FFF2-40B4-BE49-F238E27FC236}">
                <a16:creationId xmlns:a16="http://schemas.microsoft.com/office/drawing/2014/main" id="{AAFA6963-3FCE-B880-3C13-6045354CB4AC}"/>
              </a:ext>
            </a:extLst>
          </p:cNvPr>
          <p:cNvSpPr>
            <a:spLocks noGrp="1"/>
          </p:cNvSpPr>
          <p:nvPr>
            <p:ph idx="1"/>
          </p:nvPr>
        </p:nvSpPr>
        <p:spPr>
          <a:xfrm>
            <a:off x="457200" y="1280160"/>
            <a:ext cx="6096000" cy="4572000"/>
          </a:xfrm>
        </p:spPr>
        <p:txBody>
          <a:bodyPr/>
          <a:lstStyle/>
          <a:p>
            <a:r>
              <a:rPr lang="en-US" b="1" dirty="0"/>
              <a:t>Homophobia</a:t>
            </a:r>
            <a:r>
              <a:rPr lang="en-US" dirty="0"/>
              <a:t> is an umbrella term referring to prejudice and discrimination of individuals based solely on their sexual orientation, which is often applied to bisexual, lesbian, gay, and other nonheterosexual people.</a:t>
            </a:r>
          </a:p>
        </p:txBody>
      </p:sp>
      <p:sp>
        <p:nvSpPr>
          <p:cNvPr id="5" name="TextBox 4">
            <a:extLst>
              <a:ext uri="{FF2B5EF4-FFF2-40B4-BE49-F238E27FC236}">
                <a16:creationId xmlns:a16="http://schemas.microsoft.com/office/drawing/2014/main" id="{37CB87CB-CA66-BAF6-7AEC-21F0B691536E}"/>
              </a:ext>
            </a:extLst>
          </p:cNvPr>
          <p:cNvSpPr txBox="1"/>
          <p:nvPr/>
        </p:nvSpPr>
        <p:spPr>
          <a:xfrm>
            <a:off x="7086600" y="4941779"/>
            <a:ext cx="625492" cy="253916"/>
          </a:xfrm>
          <a:prstGeom prst="rect">
            <a:avLst/>
          </a:prstGeom>
          <a:noFill/>
        </p:spPr>
        <p:txBody>
          <a:bodyPr wrap="none" rtlCol="0">
            <a:spAutoFit/>
          </a:bodyPr>
          <a:lstStyle/>
          <a:p>
            <a:r>
              <a:rPr lang="en-US" sz="1050" dirty="0">
                <a:solidFill>
                  <a:srgbClr val="182F58"/>
                </a:solidFill>
              </a:rPr>
              <a:t>Figure 7</a:t>
            </a:r>
          </a:p>
        </p:txBody>
      </p:sp>
      <p:pic>
        <p:nvPicPr>
          <p:cNvPr id="6" name="Content Placeholder 6" descr="A photo shows people marching during a pride parade in Seattle.">
            <a:extLst>
              <a:ext uri="{FF2B5EF4-FFF2-40B4-BE49-F238E27FC236}">
                <a16:creationId xmlns:a16="http://schemas.microsoft.com/office/drawing/2014/main" id="{EFC07917-505C-D950-64C3-4C6E4D51CD18}"/>
              </a:ext>
            </a:extLst>
          </p:cNvPr>
          <p:cNvPicPr>
            <a:picLocks noChangeAspect="1"/>
          </p:cNvPicPr>
          <p:nvPr/>
        </p:nvPicPr>
        <p:blipFill rotWithShape="1">
          <a:blip r:embed="rId2"/>
          <a:srcRect l="31482" t="1235" r="32407"/>
          <a:stretch/>
        </p:blipFill>
        <p:spPr>
          <a:xfrm>
            <a:off x="6171057" y="1431890"/>
            <a:ext cx="2288286" cy="3520440"/>
          </a:xfrm>
          <a:prstGeom prst="rect">
            <a:avLst/>
          </a:prstGeom>
          <a:noFill/>
        </p:spPr>
      </p:pic>
    </p:spTree>
    <p:extLst>
      <p:ext uri="{BB962C8B-B14F-4D97-AF65-F5344CB8AC3E}">
        <p14:creationId xmlns:p14="http://schemas.microsoft.com/office/powerpoint/2010/main" val="2017887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DCBD-26D3-A73E-4F4C-7B179CB3E2D9}"/>
              </a:ext>
            </a:extLst>
          </p:cNvPr>
          <p:cNvSpPr>
            <a:spLocks noGrp="1"/>
          </p:cNvSpPr>
          <p:nvPr>
            <p:ph type="title"/>
          </p:nvPr>
        </p:nvSpPr>
        <p:spPr/>
        <p:txBody>
          <a:bodyPr/>
          <a:lstStyle/>
          <a:p>
            <a:r>
              <a:rPr lang="en-US" dirty="0"/>
              <a:t>Transphobia</a:t>
            </a:r>
          </a:p>
        </p:txBody>
      </p:sp>
      <p:sp>
        <p:nvSpPr>
          <p:cNvPr id="3" name="Content Placeholder 2">
            <a:extLst>
              <a:ext uri="{FF2B5EF4-FFF2-40B4-BE49-F238E27FC236}">
                <a16:creationId xmlns:a16="http://schemas.microsoft.com/office/drawing/2014/main" id="{0AF09A6F-69D8-AC19-9877-95F0C7DFDD5B}"/>
              </a:ext>
            </a:extLst>
          </p:cNvPr>
          <p:cNvSpPr>
            <a:spLocks noGrp="1"/>
          </p:cNvSpPr>
          <p:nvPr>
            <p:ph idx="1"/>
          </p:nvPr>
        </p:nvSpPr>
        <p:spPr>
          <a:xfrm>
            <a:off x="381000" y="1371600"/>
            <a:ext cx="8382000" cy="1828800"/>
          </a:xfrm>
        </p:spPr>
        <p:txBody>
          <a:bodyPr/>
          <a:lstStyle/>
          <a:p>
            <a:r>
              <a:rPr lang="en-US" b="1" dirty="0"/>
              <a:t>Transphobia</a:t>
            </a:r>
            <a:r>
              <a:rPr lang="en-US" dirty="0"/>
              <a:t> is the hatred of those who are perceived to break or blur stereotypical gender roles, often expressed as stereotyping, discrimination, harassment, and/or violence. </a:t>
            </a:r>
          </a:p>
        </p:txBody>
      </p:sp>
      <p:pic>
        <p:nvPicPr>
          <p:cNvPr id="6" name="Content Placeholder 6" descr="An image of the progress pride flag">
            <a:extLst>
              <a:ext uri="{FF2B5EF4-FFF2-40B4-BE49-F238E27FC236}">
                <a16:creationId xmlns:a16="http://schemas.microsoft.com/office/drawing/2014/main" id="{E1F1B56F-A9A9-2A6D-3458-B3F417EACD81}"/>
              </a:ext>
            </a:extLst>
          </p:cNvPr>
          <p:cNvPicPr>
            <a:picLocks noChangeAspect="1"/>
          </p:cNvPicPr>
          <p:nvPr/>
        </p:nvPicPr>
        <p:blipFill>
          <a:blip r:embed="rId2"/>
          <a:stretch>
            <a:fillRect/>
          </a:stretch>
        </p:blipFill>
        <p:spPr>
          <a:xfrm>
            <a:off x="2235200" y="3124200"/>
            <a:ext cx="4673600" cy="2628900"/>
          </a:xfrm>
          <a:prstGeom prst="rect">
            <a:avLst/>
          </a:prstGeom>
          <a:noFill/>
        </p:spPr>
      </p:pic>
      <p:sp>
        <p:nvSpPr>
          <p:cNvPr id="5" name="TextBox 4">
            <a:extLst>
              <a:ext uri="{FF2B5EF4-FFF2-40B4-BE49-F238E27FC236}">
                <a16:creationId xmlns:a16="http://schemas.microsoft.com/office/drawing/2014/main" id="{AF2F3131-2424-66BE-49CC-6CBB2E281901}"/>
              </a:ext>
            </a:extLst>
          </p:cNvPr>
          <p:cNvSpPr txBox="1"/>
          <p:nvPr/>
        </p:nvSpPr>
        <p:spPr>
          <a:xfrm>
            <a:off x="4343400" y="5753100"/>
            <a:ext cx="625492" cy="253916"/>
          </a:xfrm>
          <a:prstGeom prst="rect">
            <a:avLst/>
          </a:prstGeom>
          <a:noFill/>
        </p:spPr>
        <p:txBody>
          <a:bodyPr wrap="none" rtlCol="0">
            <a:spAutoFit/>
          </a:bodyPr>
          <a:lstStyle/>
          <a:p>
            <a:r>
              <a:rPr lang="en-US" sz="1050" dirty="0">
                <a:solidFill>
                  <a:srgbClr val="182F58"/>
                </a:solidFill>
              </a:rPr>
              <a:t>Figure 8</a:t>
            </a:r>
          </a:p>
        </p:txBody>
      </p:sp>
    </p:spTree>
    <p:extLst>
      <p:ext uri="{BB962C8B-B14F-4D97-AF65-F5344CB8AC3E}">
        <p14:creationId xmlns:p14="http://schemas.microsoft.com/office/powerpoint/2010/main" val="2649189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5</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920241"/>
          </a:xfrm>
        </p:spPr>
        <p:txBody>
          <a:bodyPr/>
          <a:lstStyle/>
          <a:p>
            <a:r>
              <a:rPr lang="en-US" dirty="0"/>
              <a:t>Have you experienced or witnessed homophobia in real life? If not, have you witnessed it portrayed in media? What stereotypes, prejudiced attitudes, and discrimination were evident?</a:t>
            </a:r>
          </a:p>
        </p:txBody>
      </p:sp>
    </p:spTree>
    <p:extLst>
      <p:ext uri="{BB962C8B-B14F-4D97-AF65-F5344CB8AC3E}">
        <p14:creationId xmlns:p14="http://schemas.microsoft.com/office/powerpoint/2010/main" val="117322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Prejudice And Discrimination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Human conflict can result in crime, war, and mass murder, such as genocide. </a:t>
            </a:r>
          </a:p>
          <a:p>
            <a:r>
              <a:rPr lang="en-US" dirty="0"/>
              <a:t>Prejudice and discrimination can often be causes of human conflict.</a:t>
            </a:r>
          </a:p>
          <a:p>
            <a:r>
              <a:rPr lang="en-US" dirty="0"/>
              <a:t>Prejudice and discrimination affect everyone.</a:t>
            </a:r>
            <a:endParaRPr lang="en-US" dirty="0">
              <a:solidFill>
                <a:srgbClr val="2B7799"/>
              </a:solidFill>
            </a:endParaRP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F025A-6CCF-468C-873F-88E9DFE8942E}"/>
              </a:ext>
            </a:extLst>
          </p:cNvPr>
          <p:cNvSpPr>
            <a:spLocks noGrp="1"/>
          </p:cNvSpPr>
          <p:nvPr>
            <p:ph type="title"/>
          </p:nvPr>
        </p:nvSpPr>
        <p:spPr/>
        <p:txBody>
          <a:bodyPr/>
          <a:lstStyle/>
          <a:p>
            <a:r>
              <a:rPr lang="en-US" dirty="0"/>
              <a:t>Why Do Prejudice And Discrimination Exist?</a:t>
            </a:r>
          </a:p>
        </p:txBody>
      </p:sp>
      <p:sp>
        <p:nvSpPr>
          <p:cNvPr id="3" name="Content Placeholder 2">
            <a:extLst>
              <a:ext uri="{FF2B5EF4-FFF2-40B4-BE49-F238E27FC236}">
                <a16:creationId xmlns:a16="http://schemas.microsoft.com/office/drawing/2014/main" id="{9255B073-B9C5-8CF5-CA14-89065833A51E}"/>
              </a:ext>
            </a:extLst>
          </p:cNvPr>
          <p:cNvSpPr>
            <a:spLocks noGrp="1"/>
          </p:cNvSpPr>
          <p:nvPr>
            <p:ph idx="1"/>
          </p:nvPr>
        </p:nvSpPr>
        <p:spPr/>
        <p:txBody>
          <a:bodyPr/>
          <a:lstStyle/>
          <a:p>
            <a:r>
              <a:rPr lang="en-US" dirty="0"/>
              <a:t>Prejudice and discrimination persist in society due to social learning and conformity to social norms.</a:t>
            </a:r>
          </a:p>
          <a:p>
            <a:r>
              <a:rPr lang="en-US" dirty="0"/>
              <a:t>Children learn prejudiced attitudes and beliefs from society.</a:t>
            </a:r>
          </a:p>
          <a:p>
            <a:pPr lvl="1"/>
            <a:r>
              <a:rPr lang="en-US" dirty="0"/>
              <a:t>From their parents, teachers, friends, the media, and other sources of socialization, such as social media (O'Keeffe et al., 2011)</a:t>
            </a:r>
          </a:p>
        </p:txBody>
      </p:sp>
    </p:spTree>
    <p:extLst>
      <p:ext uri="{BB962C8B-B14F-4D97-AF65-F5344CB8AC3E}">
        <p14:creationId xmlns:p14="http://schemas.microsoft.com/office/powerpoint/2010/main" val="2443260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6</a:t>
            </a:r>
            <a:endParaRPr lang="en-US" b="1" baseline="-25000"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920241"/>
          </a:xfrm>
        </p:spPr>
        <p:txBody>
          <a:bodyPr/>
          <a:lstStyle/>
          <a:p>
            <a:r>
              <a:rPr lang="en-US" dirty="0"/>
              <a:t>If a child from a low-income family received a merit scholarship to attend a private school, what concerns might their parents have about their treatment by classmates?</a:t>
            </a:r>
          </a:p>
        </p:txBody>
      </p:sp>
    </p:spTree>
    <p:extLst>
      <p:ext uri="{BB962C8B-B14F-4D97-AF65-F5344CB8AC3E}">
        <p14:creationId xmlns:p14="http://schemas.microsoft.com/office/powerpoint/2010/main" val="2184643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33BE-F31D-1186-C963-ADB0644175A8}"/>
              </a:ext>
            </a:extLst>
          </p:cNvPr>
          <p:cNvSpPr>
            <a:spLocks noGrp="1"/>
          </p:cNvSpPr>
          <p:nvPr>
            <p:ph type="title"/>
          </p:nvPr>
        </p:nvSpPr>
        <p:spPr/>
        <p:txBody>
          <a:bodyPr/>
          <a:lstStyle/>
          <a:p>
            <a:r>
              <a:rPr lang="en-US" dirty="0"/>
              <a:t>Self-Fulfilling Prophecy</a:t>
            </a:r>
          </a:p>
        </p:txBody>
      </p:sp>
      <p:sp>
        <p:nvSpPr>
          <p:cNvPr id="3" name="Content Placeholder 2">
            <a:extLst>
              <a:ext uri="{FF2B5EF4-FFF2-40B4-BE49-F238E27FC236}">
                <a16:creationId xmlns:a16="http://schemas.microsoft.com/office/drawing/2014/main" id="{A7FB25EC-6504-E4C2-89D2-48FBB55C5D54}"/>
              </a:ext>
            </a:extLst>
          </p:cNvPr>
          <p:cNvSpPr>
            <a:spLocks noGrp="1"/>
          </p:cNvSpPr>
          <p:nvPr>
            <p:ph idx="1"/>
          </p:nvPr>
        </p:nvSpPr>
        <p:spPr/>
        <p:txBody>
          <a:bodyPr/>
          <a:lstStyle/>
          <a:p>
            <a:r>
              <a:rPr lang="en-US" dirty="0"/>
              <a:t>When we hold a stereotype about a person, we have expectations that they will fulfill that stereotype. </a:t>
            </a:r>
          </a:p>
          <a:p>
            <a:pPr lvl="1"/>
            <a:r>
              <a:rPr lang="en-US" dirty="0"/>
              <a:t>Self-fulfilling prophecy: treating stereotyped group members according to our biased expectations only to have this treatment influence the individual to act according to our stereotypic expectations, thus confirming our stereotypic beliefs</a:t>
            </a:r>
          </a:p>
        </p:txBody>
      </p:sp>
    </p:spTree>
    <p:extLst>
      <p:ext uri="{BB962C8B-B14F-4D97-AF65-F5344CB8AC3E}">
        <p14:creationId xmlns:p14="http://schemas.microsoft.com/office/powerpoint/2010/main" val="284612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7</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234441"/>
          </a:xfrm>
        </p:spPr>
        <p:txBody>
          <a:bodyPr/>
          <a:lstStyle/>
          <a:p>
            <a:r>
              <a:rPr lang="en-US" dirty="0"/>
              <a:t>Have you ever fallen prey to the self-fulfilling prophecy or confirmation bias? Were you the source or target?</a:t>
            </a:r>
          </a:p>
        </p:txBody>
      </p:sp>
    </p:spTree>
    <p:extLst>
      <p:ext uri="{BB962C8B-B14F-4D97-AF65-F5344CB8AC3E}">
        <p14:creationId xmlns:p14="http://schemas.microsoft.com/office/powerpoint/2010/main" val="475288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888D-EA74-A445-BB7F-92BEF860A6DB}"/>
              </a:ext>
            </a:extLst>
          </p:cNvPr>
          <p:cNvSpPr>
            <a:spLocks noGrp="1"/>
          </p:cNvSpPr>
          <p:nvPr>
            <p:ph type="title"/>
          </p:nvPr>
        </p:nvSpPr>
        <p:spPr/>
        <p:txBody>
          <a:bodyPr/>
          <a:lstStyle/>
          <a:p>
            <a:r>
              <a:rPr lang="en-US" dirty="0"/>
              <a:t>Confirmation Bias</a:t>
            </a:r>
          </a:p>
        </p:txBody>
      </p:sp>
      <p:sp>
        <p:nvSpPr>
          <p:cNvPr id="3" name="Content Placeholder 2">
            <a:extLst>
              <a:ext uri="{FF2B5EF4-FFF2-40B4-BE49-F238E27FC236}">
                <a16:creationId xmlns:a16="http://schemas.microsoft.com/office/drawing/2014/main" id="{B8D384E4-B3CA-8F72-2B53-C13B85EBE467}"/>
              </a:ext>
            </a:extLst>
          </p:cNvPr>
          <p:cNvSpPr>
            <a:spLocks noGrp="1"/>
          </p:cNvSpPr>
          <p:nvPr>
            <p:ph idx="1"/>
          </p:nvPr>
        </p:nvSpPr>
        <p:spPr>
          <a:xfrm>
            <a:off x="457200" y="1280160"/>
            <a:ext cx="5867400" cy="4572000"/>
          </a:xfrm>
        </p:spPr>
        <p:txBody>
          <a:bodyPr>
            <a:normAutofit fontScale="92500"/>
          </a:bodyPr>
          <a:lstStyle/>
          <a:p>
            <a:r>
              <a:rPr lang="en-US" dirty="0"/>
              <a:t>When interacting with the target of our prejudice, we tend to pay attention to information that is consistent with our stereotypic expectations and ignore information that is inconsistent with our expectations.</a:t>
            </a:r>
          </a:p>
          <a:p>
            <a:pPr lvl="1"/>
            <a:r>
              <a:rPr lang="en-US" dirty="0"/>
              <a:t>Confirmation bias: tendency to focus on information that supports our beliefs while ignoring or failing to seek contradictory evidence</a:t>
            </a:r>
          </a:p>
        </p:txBody>
      </p:sp>
      <p:sp>
        <p:nvSpPr>
          <p:cNvPr id="5" name="TextBox 4">
            <a:extLst>
              <a:ext uri="{FF2B5EF4-FFF2-40B4-BE49-F238E27FC236}">
                <a16:creationId xmlns:a16="http://schemas.microsoft.com/office/drawing/2014/main" id="{EC8A11BA-F93B-0BD7-A10D-0FEBC5F3F353}"/>
              </a:ext>
            </a:extLst>
          </p:cNvPr>
          <p:cNvSpPr txBox="1"/>
          <p:nvPr/>
        </p:nvSpPr>
        <p:spPr>
          <a:xfrm>
            <a:off x="7216237" y="4206875"/>
            <a:ext cx="625492" cy="253916"/>
          </a:xfrm>
          <a:prstGeom prst="rect">
            <a:avLst/>
          </a:prstGeom>
          <a:noFill/>
        </p:spPr>
        <p:txBody>
          <a:bodyPr wrap="none" rtlCol="0">
            <a:spAutoFit/>
          </a:bodyPr>
          <a:lstStyle/>
          <a:p>
            <a:r>
              <a:rPr lang="en-US" sz="1050" dirty="0">
                <a:solidFill>
                  <a:srgbClr val="182F58"/>
                </a:solidFill>
              </a:rPr>
              <a:t>Figure 9</a:t>
            </a:r>
          </a:p>
        </p:txBody>
      </p:sp>
      <p:pic>
        <p:nvPicPr>
          <p:cNvPr id="6" name="Content Placeholder 6" descr="A sticker that says, 'Hello, my name is Yes Man.'">
            <a:extLst>
              <a:ext uri="{FF2B5EF4-FFF2-40B4-BE49-F238E27FC236}">
                <a16:creationId xmlns:a16="http://schemas.microsoft.com/office/drawing/2014/main" id="{D415CC95-E6FD-2A28-6EAC-29A078B2B67B}"/>
              </a:ext>
            </a:extLst>
          </p:cNvPr>
          <p:cNvPicPr>
            <a:picLocks noChangeAspect="1"/>
          </p:cNvPicPr>
          <p:nvPr/>
        </p:nvPicPr>
        <p:blipFill rotWithShape="1">
          <a:blip r:embed="rId2"/>
          <a:srcRect l="12500" r="12500"/>
          <a:stretch/>
        </p:blipFill>
        <p:spPr>
          <a:xfrm>
            <a:off x="6096000" y="2057400"/>
            <a:ext cx="2865967" cy="2149475"/>
          </a:xfrm>
          <a:prstGeom prst="rect">
            <a:avLst/>
          </a:prstGeom>
          <a:noFill/>
        </p:spPr>
      </p:pic>
    </p:spTree>
    <p:extLst>
      <p:ext uri="{BB962C8B-B14F-4D97-AF65-F5344CB8AC3E}">
        <p14:creationId xmlns:p14="http://schemas.microsoft.com/office/powerpoint/2010/main" val="3230525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3DA2-69E3-1E70-E8F7-BBAA95B9C9C4}"/>
              </a:ext>
            </a:extLst>
          </p:cNvPr>
          <p:cNvSpPr>
            <a:spLocks noGrp="1"/>
          </p:cNvSpPr>
          <p:nvPr>
            <p:ph type="title"/>
          </p:nvPr>
        </p:nvSpPr>
        <p:spPr/>
        <p:txBody>
          <a:bodyPr/>
          <a:lstStyle/>
          <a:p>
            <a:r>
              <a:rPr lang="en-US" dirty="0"/>
              <a:t>In-Group Vs. Out-Group</a:t>
            </a:r>
          </a:p>
        </p:txBody>
      </p:sp>
      <p:pic>
        <p:nvPicPr>
          <p:cNvPr id="6" name="Content Placeholder 6" descr="A photograph of a girl with her arms folded outside a playground while the boys play inside">
            <a:extLst>
              <a:ext uri="{FF2B5EF4-FFF2-40B4-BE49-F238E27FC236}">
                <a16:creationId xmlns:a16="http://schemas.microsoft.com/office/drawing/2014/main" id="{8BB1777F-F656-2ABE-2903-01174589C3AB}"/>
              </a:ext>
            </a:extLst>
          </p:cNvPr>
          <p:cNvPicPr>
            <a:picLocks noChangeAspect="1"/>
          </p:cNvPicPr>
          <p:nvPr/>
        </p:nvPicPr>
        <p:blipFill rotWithShape="1">
          <a:blip r:embed="rId2"/>
          <a:srcRect b="1235"/>
          <a:stretch/>
        </p:blipFill>
        <p:spPr>
          <a:xfrm>
            <a:off x="152400" y="2476500"/>
            <a:ext cx="2880360" cy="1600200"/>
          </a:xfrm>
          <a:prstGeom prst="rect">
            <a:avLst/>
          </a:prstGeom>
          <a:noFill/>
        </p:spPr>
      </p:pic>
      <p:sp>
        <p:nvSpPr>
          <p:cNvPr id="5" name="TextBox 4">
            <a:extLst>
              <a:ext uri="{FF2B5EF4-FFF2-40B4-BE49-F238E27FC236}">
                <a16:creationId xmlns:a16="http://schemas.microsoft.com/office/drawing/2014/main" id="{D25FB122-DA80-A314-3CA6-364B572FEF85}"/>
              </a:ext>
            </a:extLst>
          </p:cNvPr>
          <p:cNvSpPr txBox="1"/>
          <p:nvPr/>
        </p:nvSpPr>
        <p:spPr>
          <a:xfrm>
            <a:off x="1245369" y="4077537"/>
            <a:ext cx="694421" cy="253916"/>
          </a:xfrm>
          <a:prstGeom prst="rect">
            <a:avLst/>
          </a:prstGeom>
          <a:noFill/>
        </p:spPr>
        <p:txBody>
          <a:bodyPr wrap="none" rtlCol="0">
            <a:spAutoFit/>
          </a:bodyPr>
          <a:lstStyle/>
          <a:p>
            <a:r>
              <a:rPr lang="en-US" sz="1050" dirty="0">
                <a:solidFill>
                  <a:srgbClr val="182F58"/>
                </a:solidFill>
              </a:rPr>
              <a:t>Figure 10</a:t>
            </a:r>
          </a:p>
        </p:txBody>
      </p:sp>
      <p:sp>
        <p:nvSpPr>
          <p:cNvPr id="3" name="Content Placeholder 2">
            <a:extLst>
              <a:ext uri="{FF2B5EF4-FFF2-40B4-BE49-F238E27FC236}">
                <a16:creationId xmlns:a16="http://schemas.microsoft.com/office/drawing/2014/main" id="{0DCB966B-460E-3278-13BF-1CB0457D2ABF}"/>
              </a:ext>
            </a:extLst>
          </p:cNvPr>
          <p:cNvSpPr>
            <a:spLocks noGrp="1"/>
          </p:cNvSpPr>
          <p:nvPr>
            <p:ph idx="1"/>
          </p:nvPr>
        </p:nvSpPr>
        <p:spPr>
          <a:xfrm>
            <a:off x="2743200" y="1280160"/>
            <a:ext cx="5943600" cy="4572000"/>
          </a:xfrm>
        </p:spPr>
        <p:txBody>
          <a:bodyPr>
            <a:normAutofit fontScale="85000" lnSpcReduction="20000"/>
          </a:bodyPr>
          <a:lstStyle/>
          <a:p>
            <a:r>
              <a:rPr lang="en-US" dirty="0"/>
              <a:t>An </a:t>
            </a:r>
            <a:r>
              <a:rPr lang="en-US" b="1" dirty="0"/>
              <a:t>in-group</a:t>
            </a:r>
            <a:r>
              <a:rPr lang="en-US" dirty="0"/>
              <a:t> is a group that we identify with or see ourselves as belonging to.</a:t>
            </a:r>
          </a:p>
          <a:p>
            <a:r>
              <a:rPr lang="en-US" dirty="0"/>
              <a:t>A group that we don't belong to, or an </a:t>
            </a:r>
            <a:r>
              <a:rPr lang="en-US" b="1" dirty="0"/>
              <a:t>out-group</a:t>
            </a:r>
            <a:r>
              <a:rPr lang="en-US" dirty="0"/>
              <a:t>, is a group that we view as fundamentally different from us.</a:t>
            </a:r>
          </a:p>
          <a:p>
            <a:pPr lvl="1"/>
            <a:r>
              <a:rPr lang="en-US" u="sng" dirty="0"/>
              <a:t>Example:</a:t>
            </a:r>
            <a:r>
              <a:rPr lang="en-US" dirty="0"/>
              <a:t> if you are female, your gender in-group includes all females, and your gender out-group includes all males (Figure 10)</a:t>
            </a:r>
          </a:p>
          <a:p>
            <a:r>
              <a:rPr lang="en-US" dirty="0"/>
              <a:t>People often view gender groups as being fundamentally different from each other in personality traits, characteristics, social roles, and interests. </a:t>
            </a:r>
          </a:p>
        </p:txBody>
      </p:sp>
    </p:spTree>
    <p:extLst>
      <p:ext uri="{BB962C8B-B14F-4D97-AF65-F5344CB8AC3E}">
        <p14:creationId xmlns:p14="http://schemas.microsoft.com/office/powerpoint/2010/main" val="2518338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6B0E-8778-BF48-FF04-BBD2F6B613FF}"/>
              </a:ext>
            </a:extLst>
          </p:cNvPr>
          <p:cNvSpPr>
            <a:spLocks noGrp="1"/>
          </p:cNvSpPr>
          <p:nvPr>
            <p:ph type="title"/>
          </p:nvPr>
        </p:nvSpPr>
        <p:spPr/>
        <p:txBody>
          <a:bodyPr/>
          <a:lstStyle/>
          <a:p>
            <a:r>
              <a:rPr lang="en-US" dirty="0"/>
              <a:t>In-Group Bias</a:t>
            </a:r>
          </a:p>
        </p:txBody>
      </p:sp>
      <p:sp>
        <p:nvSpPr>
          <p:cNvPr id="3" name="Content Placeholder 2">
            <a:extLst>
              <a:ext uri="{FF2B5EF4-FFF2-40B4-BE49-F238E27FC236}">
                <a16:creationId xmlns:a16="http://schemas.microsoft.com/office/drawing/2014/main" id="{E48E4D9F-725A-26C0-AE30-1AEC2431960E}"/>
              </a:ext>
            </a:extLst>
          </p:cNvPr>
          <p:cNvSpPr>
            <a:spLocks noGrp="1"/>
          </p:cNvSpPr>
          <p:nvPr>
            <p:ph idx="1"/>
          </p:nvPr>
        </p:nvSpPr>
        <p:spPr/>
        <p:txBody>
          <a:bodyPr/>
          <a:lstStyle/>
          <a:p>
            <a:r>
              <a:rPr lang="en-US" dirty="0"/>
              <a:t>We develop in-group bias: a preference for our own group over other groups.</a:t>
            </a:r>
          </a:p>
          <a:p>
            <a:r>
              <a:rPr lang="en-US" dirty="0"/>
              <a:t>This </a:t>
            </a:r>
            <a:r>
              <a:rPr lang="en-US" b="1" dirty="0"/>
              <a:t>in-group bias </a:t>
            </a:r>
            <a:r>
              <a:rPr lang="en-US" dirty="0"/>
              <a:t>can result in prejudice and discrimination because the out-group is perceived as different and is less preferred than our in-group.</a:t>
            </a:r>
          </a:p>
        </p:txBody>
      </p:sp>
    </p:spTree>
    <p:extLst>
      <p:ext uri="{BB962C8B-B14F-4D97-AF65-F5344CB8AC3E}">
        <p14:creationId xmlns:p14="http://schemas.microsoft.com/office/powerpoint/2010/main" val="2513611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74AA-081F-1075-7C06-610CD8D472D9}"/>
              </a:ext>
            </a:extLst>
          </p:cNvPr>
          <p:cNvSpPr>
            <a:spLocks noGrp="1"/>
          </p:cNvSpPr>
          <p:nvPr>
            <p:ph type="title"/>
          </p:nvPr>
        </p:nvSpPr>
        <p:spPr/>
        <p:txBody>
          <a:bodyPr/>
          <a:lstStyle/>
          <a:p>
            <a:r>
              <a:rPr lang="en-US" dirty="0"/>
              <a:t>Scapegoating</a:t>
            </a:r>
          </a:p>
        </p:txBody>
      </p:sp>
      <p:sp>
        <p:nvSpPr>
          <p:cNvPr id="3" name="Content Placeholder 2">
            <a:extLst>
              <a:ext uri="{FF2B5EF4-FFF2-40B4-BE49-F238E27FC236}">
                <a16:creationId xmlns:a16="http://schemas.microsoft.com/office/drawing/2014/main" id="{3C6ADFDA-BB09-2C26-A736-97986676ECA6}"/>
              </a:ext>
            </a:extLst>
          </p:cNvPr>
          <p:cNvSpPr>
            <a:spLocks noGrp="1"/>
          </p:cNvSpPr>
          <p:nvPr>
            <p:ph idx="1"/>
          </p:nvPr>
        </p:nvSpPr>
        <p:spPr/>
        <p:txBody>
          <a:bodyPr/>
          <a:lstStyle/>
          <a:p>
            <a:r>
              <a:rPr lang="en-US" dirty="0"/>
              <a:t>Scapegoating is the act of blaming an out-group when the in-group experiences frustration or is blocked from obtaining a goal (Allport, 1954).</a:t>
            </a:r>
          </a:p>
        </p:txBody>
      </p:sp>
    </p:spTree>
    <p:extLst>
      <p:ext uri="{BB962C8B-B14F-4D97-AF65-F5344CB8AC3E}">
        <p14:creationId xmlns:p14="http://schemas.microsoft.com/office/powerpoint/2010/main" val="660640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36AA-E5F7-25B6-54FB-505AA83BC00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A909164-E96E-553F-50F9-8BE3ED873CC9}"/>
              </a:ext>
            </a:extLst>
          </p:cNvPr>
          <p:cNvSpPr>
            <a:spLocks noGrp="1"/>
          </p:cNvSpPr>
          <p:nvPr>
            <p:ph idx="1"/>
          </p:nvPr>
        </p:nvSpPr>
        <p:spPr/>
        <p:txBody>
          <a:bodyPr>
            <a:normAutofit fontScale="92500" lnSpcReduction="10000"/>
          </a:bodyPr>
          <a:lstStyle/>
          <a:p>
            <a:r>
              <a:rPr lang="en-US" dirty="0"/>
              <a:t>Prejudice, or negative feelings and evaluations, is common when people are from a different social group (i.e., out-group). </a:t>
            </a:r>
          </a:p>
          <a:p>
            <a:r>
              <a:rPr lang="en-US" dirty="0"/>
              <a:t>Negative attitudes toward out-groups can lead to discrimination.</a:t>
            </a:r>
          </a:p>
          <a:p>
            <a:r>
              <a:rPr lang="en-US" dirty="0"/>
              <a:t>Prejudice and discrimination against others can be based on gender, race, ethnicity, social class, sexual orientation, or a variety of other social identities.</a:t>
            </a:r>
          </a:p>
          <a:p>
            <a:r>
              <a:rPr lang="en-US" dirty="0"/>
              <a:t>In-groups who feel threatened may blame the out-groups for their plight, thus using the out-group as a scapegoat for their frustration.</a:t>
            </a:r>
          </a:p>
        </p:txBody>
      </p:sp>
    </p:spTree>
    <p:extLst>
      <p:ext uri="{BB962C8B-B14F-4D97-AF65-F5344CB8AC3E}">
        <p14:creationId xmlns:p14="http://schemas.microsoft.com/office/powerpoint/2010/main" val="998084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752600" y="-1000034"/>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4ADC-6C80-2BF1-E083-E5274BF6F68C}"/>
              </a:ext>
            </a:extLst>
          </p:cNvPr>
          <p:cNvSpPr>
            <a:spLocks noGrp="1"/>
          </p:cNvSpPr>
          <p:nvPr>
            <p:ph type="title"/>
          </p:nvPr>
        </p:nvSpPr>
        <p:spPr/>
        <p:txBody>
          <a:bodyPr/>
          <a:lstStyle/>
          <a:p>
            <a:r>
              <a:rPr lang="en-US" dirty="0"/>
              <a:t>Lesson 12.5 Figure 1</a:t>
            </a:r>
          </a:p>
        </p:txBody>
      </p:sp>
      <p:sp>
        <p:nvSpPr>
          <p:cNvPr id="3" name="Content Placeholder 2">
            <a:extLst>
              <a:ext uri="{FF2B5EF4-FFF2-40B4-BE49-F238E27FC236}">
                <a16:creationId xmlns:a16="http://schemas.microsoft.com/office/drawing/2014/main" id="{EEB54819-8A4A-4A35-250F-AE12B2AB1287}"/>
              </a:ext>
            </a:extLst>
          </p:cNvPr>
          <p:cNvSpPr>
            <a:spLocks noGrp="1"/>
          </p:cNvSpPr>
          <p:nvPr>
            <p:ph idx="1"/>
          </p:nvPr>
        </p:nvSpPr>
        <p:spPr>
          <a:xfrm>
            <a:off x="457200" y="4937760"/>
            <a:ext cx="8229600" cy="914400"/>
          </a:xfrm>
        </p:spPr>
        <p:txBody>
          <a:bodyPr>
            <a:normAutofit fontScale="55000" lnSpcReduction="20000"/>
          </a:bodyPr>
          <a:lstStyle/>
          <a:p>
            <a:pPr marL="0" indent="0">
              <a:buNone/>
            </a:pPr>
            <a:r>
              <a:rPr lang="en-US" dirty="0"/>
              <a:t>Caption: Prejudice and discrimination still occur across the globe. (a) In February 2022, a Texas Company was found guilty of racial discrimination in employment practices, such as unequal pay, hostile work environments, and promotion denials, for their Black employees. (b) Members of the Westboro Baptist Church engage in discrimination based on religion and sexual orientation.</a:t>
            </a:r>
          </a:p>
        </p:txBody>
      </p:sp>
      <p:pic>
        <p:nvPicPr>
          <p:cNvPr id="4" name="Content Placeholder 6" descr="Two photographs: one is a gavel, the other shows people holding signs with hate messages">
            <a:extLst>
              <a:ext uri="{FF2B5EF4-FFF2-40B4-BE49-F238E27FC236}">
                <a16:creationId xmlns:a16="http://schemas.microsoft.com/office/drawing/2014/main" id="{E342597F-40F7-1830-E0E3-329736AE8283}"/>
              </a:ext>
            </a:extLst>
          </p:cNvPr>
          <p:cNvPicPr>
            <a:picLocks noChangeAspect="1"/>
          </p:cNvPicPr>
          <p:nvPr/>
        </p:nvPicPr>
        <p:blipFill rotWithShape="1">
          <a:blip r:embed="rId2"/>
          <a:srcRect t="12649" b="13571"/>
          <a:stretch/>
        </p:blipFill>
        <p:spPr>
          <a:xfrm>
            <a:off x="136424" y="1243232"/>
            <a:ext cx="8550376" cy="3548575"/>
          </a:xfrm>
          <a:prstGeom prst="rect">
            <a:avLst/>
          </a:prstGeom>
          <a:noFill/>
        </p:spPr>
      </p:pic>
    </p:spTree>
    <p:extLst>
      <p:ext uri="{BB962C8B-B14F-4D97-AF65-F5344CB8AC3E}">
        <p14:creationId xmlns:p14="http://schemas.microsoft.com/office/powerpoint/2010/main" val="376049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234440"/>
          </a:xfrm>
        </p:spPr>
        <p:txBody>
          <a:bodyPr/>
          <a:lstStyle/>
          <a:p>
            <a:r>
              <a:rPr lang="en-US" dirty="0"/>
              <a:t>Define prejudice, stereotype, and discrimination in your own words. </a:t>
            </a:r>
          </a:p>
        </p:txBody>
      </p:sp>
    </p:spTree>
    <p:extLst>
      <p:ext uri="{BB962C8B-B14F-4D97-AF65-F5344CB8AC3E}">
        <p14:creationId xmlns:p14="http://schemas.microsoft.com/office/powerpoint/2010/main" val="193357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FBD0-DDED-4815-2A33-3B261D52C3E5}"/>
              </a:ext>
            </a:extLst>
          </p:cNvPr>
          <p:cNvSpPr>
            <a:spLocks noGrp="1"/>
          </p:cNvSpPr>
          <p:nvPr>
            <p:ph type="title"/>
          </p:nvPr>
        </p:nvSpPr>
        <p:spPr/>
        <p:txBody>
          <a:bodyPr/>
          <a:lstStyle/>
          <a:p>
            <a:r>
              <a:rPr lang="en-US" dirty="0"/>
              <a:t>Prejudice</a:t>
            </a:r>
          </a:p>
        </p:txBody>
      </p:sp>
      <p:sp>
        <p:nvSpPr>
          <p:cNvPr id="3" name="Content Placeholder 2">
            <a:extLst>
              <a:ext uri="{FF2B5EF4-FFF2-40B4-BE49-F238E27FC236}">
                <a16:creationId xmlns:a16="http://schemas.microsoft.com/office/drawing/2014/main" id="{69E51EAF-7FF6-DB9B-5FDA-0544DAB4C69A}"/>
              </a:ext>
            </a:extLst>
          </p:cNvPr>
          <p:cNvSpPr>
            <a:spLocks noGrp="1"/>
          </p:cNvSpPr>
          <p:nvPr>
            <p:ph idx="1"/>
          </p:nvPr>
        </p:nvSpPr>
        <p:spPr/>
        <p:txBody>
          <a:bodyPr>
            <a:normAutofit lnSpcReduction="10000"/>
          </a:bodyPr>
          <a:lstStyle/>
          <a:p>
            <a:r>
              <a:rPr lang="en-US" b="1" dirty="0"/>
              <a:t>Prejudice</a:t>
            </a:r>
            <a:r>
              <a:rPr lang="en-US" dirty="0"/>
              <a:t> is a negative attitude and feeling toward an individual based solely on one's membership in a particular social group (Allport, 1954; Brown, 2010). </a:t>
            </a:r>
          </a:p>
          <a:p>
            <a:r>
              <a:rPr lang="en-US" dirty="0"/>
              <a:t>It is common against people who are members of an unfamiliar cultural group. </a:t>
            </a:r>
          </a:p>
          <a:p>
            <a:r>
              <a:rPr lang="en-US" dirty="0"/>
              <a:t>Social groups can include gender, race, ethnicity, nationality, social class, religion, sexual orientation, profession, and more.</a:t>
            </a:r>
          </a:p>
          <a:p>
            <a:r>
              <a:rPr lang="en-US" dirty="0"/>
              <a:t>You can simultaneously be a member of more than one social group.</a:t>
            </a:r>
          </a:p>
        </p:txBody>
      </p:sp>
    </p:spTree>
    <p:extLst>
      <p:ext uri="{BB962C8B-B14F-4D97-AF65-F5344CB8AC3E}">
        <p14:creationId xmlns:p14="http://schemas.microsoft.com/office/powerpoint/2010/main" val="104852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B72C-7610-A46F-A755-5769E00C4844}"/>
              </a:ext>
            </a:extLst>
          </p:cNvPr>
          <p:cNvSpPr>
            <a:spLocks noGrp="1"/>
          </p:cNvSpPr>
          <p:nvPr>
            <p:ph type="title"/>
          </p:nvPr>
        </p:nvSpPr>
        <p:spPr/>
        <p:txBody>
          <a:bodyPr/>
          <a:lstStyle/>
          <a:p>
            <a:r>
              <a:rPr lang="en-US" dirty="0"/>
              <a:t>Stereotype</a:t>
            </a:r>
          </a:p>
        </p:txBody>
      </p:sp>
      <p:sp>
        <p:nvSpPr>
          <p:cNvPr id="3" name="Content Placeholder 2">
            <a:extLst>
              <a:ext uri="{FF2B5EF4-FFF2-40B4-BE49-F238E27FC236}">
                <a16:creationId xmlns:a16="http://schemas.microsoft.com/office/drawing/2014/main" id="{B7151AE4-5674-497B-91E7-3BE0C61DDBC0}"/>
              </a:ext>
            </a:extLst>
          </p:cNvPr>
          <p:cNvSpPr>
            <a:spLocks noGrp="1"/>
          </p:cNvSpPr>
          <p:nvPr>
            <p:ph idx="1"/>
          </p:nvPr>
        </p:nvSpPr>
        <p:spPr/>
        <p:txBody>
          <a:bodyPr/>
          <a:lstStyle/>
          <a:p>
            <a:r>
              <a:rPr lang="en-US" dirty="0"/>
              <a:t>Prejudice often begins in the form of a stereotype.</a:t>
            </a:r>
          </a:p>
          <a:p>
            <a:pPr lvl="1"/>
            <a:r>
              <a:rPr lang="en-US" b="1" dirty="0"/>
              <a:t>Stereotype:</a:t>
            </a:r>
            <a:r>
              <a:rPr lang="en-US" dirty="0"/>
              <a:t> specific beliefs or assumptions about individuals based solely on their membership in a group, regardless of their individual characteristics</a:t>
            </a:r>
          </a:p>
          <a:p>
            <a:r>
              <a:rPr lang="en-US" dirty="0"/>
              <a:t>Stereotypes become overgeneralized and applied to all members of a group.</a:t>
            </a:r>
          </a:p>
        </p:txBody>
      </p:sp>
    </p:spTree>
    <p:extLst>
      <p:ext uri="{BB962C8B-B14F-4D97-AF65-F5344CB8AC3E}">
        <p14:creationId xmlns:p14="http://schemas.microsoft.com/office/powerpoint/2010/main" val="4268217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322E-EF39-8B45-9714-FABFF18B8178}"/>
              </a:ext>
            </a:extLst>
          </p:cNvPr>
          <p:cNvSpPr>
            <a:spLocks noGrp="1"/>
          </p:cNvSpPr>
          <p:nvPr>
            <p:ph type="title"/>
          </p:nvPr>
        </p:nvSpPr>
        <p:spPr/>
        <p:txBody>
          <a:bodyPr/>
          <a:lstStyle/>
          <a:p>
            <a:r>
              <a:rPr lang="en-US" dirty="0"/>
              <a:t>Lesson 12.5 Figure 2</a:t>
            </a:r>
          </a:p>
        </p:txBody>
      </p:sp>
      <p:sp>
        <p:nvSpPr>
          <p:cNvPr id="3" name="Content Placeholder 2">
            <a:extLst>
              <a:ext uri="{FF2B5EF4-FFF2-40B4-BE49-F238E27FC236}">
                <a16:creationId xmlns:a16="http://schemas.microsoft.com/office/drawing/2014/main" id="{B4B86E0F-07BF-5FEA-3C63-9561523C1864}"/>
              </a:ext>
            </a:extLst>
          </p:cNvPr>
          <p:cNvSpPr>
            <a:spLocks noGrp="1"/>
          </p:cNvSpPr>
          <p:nvPr>
            <p:ph idx="1"/>
          </p:nvPr>
        </p:nvSpPr>
        <p:spPr>
          <a:xfrm>
            <a:off x="457200" y="5193452"/>
            <a:ext cx="8229600" cy="811107"/>
          </a:xfrm>
        </p:spPr>
        <p:txBody>
          <a:bodyPr>
            <a:normAutofit fontScale="47500" lnSpcReduction="20000"/>
          </a:bodyPr>
          <a:lstStyle/>
          <a:p>
            <a:pPr marL="0" indent="0">
              <a:buNone/>
            </a:pPr>
            <a:r>
              <a:rPr lang="en-US" dirty="0"/>
              <a:t>Caption: This is a caricature based on a stereotype of Jewish stock-exchange speculators that appeared in the German satirical magazine Fliegende Blätter in 1851. The caption reads: "Herr Baron, that lad's stealing your handkerchief!" "Let him go, we once started small too." Widespread use and acceptance of stereotypes can directly contribute to dangerous social conditions and even be used to wrongly justify violence.</a:t>
            </a:r>
          </a:p>
        </p:txBody>
      </p:sp>
      <p:pic>
        <p:nvPicPr>
          <p:cNvPr id="4" name="Content Placeholder 6" descr="A caricature shows a group of Jewish stock-exchange speculators to imply the ingrained dishonesty in Jews.">
            <a:extLst>
              <a:ext uri="{FF2B5EF4-FFF2-40B4-BE49-F238E27FC236}">
                <a16:creationId xmlns:a16="http://schemas.microsoft.com/office/drawing/2014/main" id="{80F813BE-9E8B-909F-F1D9-940AFC08C33A}"/>
              </a:ext>
            </a:extLst>
          </p:cNvPr>
          <p:cNvPicPr>
            <a:picLocks noChangeAspect="1"/>
          </p:cNvPicPr>
          <p:nvPr/>
        </p:nvPicPr>
        <p:blipFill rotWithShape="1">
          <a:blip r:embed="rId2"/>
          <a:srcRect t="1235"/>
          <a:stretch/>
        </p:blipFill>
        <p:spPr>
          <a:xfrm>
            <a:off x="1104900" y="1219200"/>
            <a:ext cx="6934200" cy="3852333"/>
          </a:xfrm>
          <a:prstGeom prst="rect">
            <a:avLst/>
          </a:prstGeom>
          <a:noFill/>
        </p:spPr>
      </p:pic>
    </p:spTree>
    <p:extLst>
      <p:ext uri="{BB962C8B-B14F-4D97-AF65-F5344CB8AC3E}">
        <p14:creationId xmlns:p14="http://schemas.microsoft.com/office/powerpoint/2010/main" val="197978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920241"/>
          </a:xfrm>
        </p:spPr>
        <p:txBody>
          <a:bodyPr/>
          <a:lstStyle/>
          <a:p>
            <a:r>
              <a:rPr lang="en-US" dirty="0"/>
              <a:t>What are some stereotypes and prejudices that you hold about people who are from a race, gender, and age group different from your own? Have you been on the receiving end of stereotyping or prejudice?</a:t>
            </a:r>
          </a:p>
        </p:txBody>
      </p:sp>
    </p:spTree>
    <p:extLst>
      <p:ext uri="{BB962C8B-B14F-4D97-AF65-F5344CB8AC3E}">
        <p14:creationId xmlns:p14="http://schemas.microsoft.com/office/powerpoint/2010/main" val="302916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4D7E-4E0B-B8B9-5B87-95C28E015A14}"/>
              </a:ext>
            </a:extLst>
          </p:cNvPr>
          <p:cNvSpPr>
            <a:spLocks noGrp="1"/>
          </p:cNvSpPr>
          <p:nvPr>
            <p:ph type="title"/>
          </p:nvPr>
        </p:nvSpPr>
        <p:spPr/>
        <p:txBody>
          <a:bodyPr/>
          <a:lstStyle/>
          <a:p>
            <a:r>
              <a:rPr lang="en-US" dirty="0"/>
              <a:t>Discrimination</a:t>
            </a:r>
          </a:p>
        </p:txBody>
      </p:sp>
      <p:sp>
        <p:nvSpPr>
          <p:cNvPr id="3" name="Content Placeholder 2">
            <a:extLst>
              <a:ext uri="{FF2B5EF4-FFF2-40B4-BE49-F238E27FC236}">
                <a16:creationId xmlns:a16="http://schemas.microsoft.com/office/drawing/2014/main" id="{4AA6E725-3B68-EDBF-EB4B-84AFB1B8B6B9}"/>
              </a:ext>
            </a:extLst>
          </p:cNvPr>
          <p:cNvSpPr>
            <a:spLocks noGrp="1"/>
          </p:cNvSpPr>
          <p:nvPr>
            <p:ph idx="1"/>
          </p:nvPr>
        </p:nvSpPr>
        <p:spPr>
          <a:xfrm>
            <a:off x="457200" y="1280160"/>
            <a:ext cx="6019800" cy="4572000"/>
          </a:xfrm>
        </p:spPr>
        <p:txBody>
          <a:bodyPr>
            <a:normAutofit fontScale="92500" lnSpcReduction="20000"/>
          </a:bodyPr>
          <a:lstStyle/>
          <a:p>
            <a:r>
              <a:rPr lang="en-US" dirty="0"/>
              <a:t>Sometimes people will act on their prejudiced attitudes toward a group of people, and this behavior is known as discrimination.</a:t>
            </a:r>
          </a:p>
          <a:p>
            <a:pPr lvl="1"/>
            <a:r>
              <a:rPr lang="en-US" b="1" dirty="0"/>
              <a:t>Discrimination:</a:t>
            </a:r>
            <a:r>
              <a:rPr lang="en-US" dirty="0"/>
              <a:t> negative actions toward an individual or group of people as a result of their membership in a particular group</a:t>
            </a:r>
          </a:p>
          <a:p>
            <a:r>
              <a:rPr lang="en-US" dirty="0"/>
              <a:t>As a result of holding negative beliefs (stereotypes) and negative attitudes (prejudice) about a particular group, people often treat the target of prejudice poorly.</a:t>
            </a:r>
          </a:p>
        </p:txBody>
      </p:sp>
      <p:sp>
        <p:nvSpPr>
          <p:cNvPr id="5" name="TextBox 4">
            <a:extLst>
              <a:ext uri="{FF2B5EF4-FFF2-40B4-BE49-F238E27FC236}">
                <a16:creationId xmlns:a16="http://schemas.microsoft.com/office/drawing/2014/main" id="{C5D81E32-9256-1170-F7B4-A607A8984F83}"/>
              </a:ext>
            </a:extLst>
          </p:cNvPr>
          <p:cNvSpPr txBox="1"/>
          <p:nvPr/>
        </p:nvSpPr>
        <p:spPr>
          <a:xfrm>
            <a:off x="7467600" y="4390274"/>
            <a:ext cx="625492" cy="253916"/>
          </a:xfrm>
          <a:prstGeom prst="rect">
            <a:avLst/>
          </a:prstGeom>
          <a:noFill/>
        </p:spPr>
        <p:txBody>
          <a:bodyPr wrap="none" rtlCol="0">
            <a:spAutoFit/>
          </a:bodyPr>
          <a:lstStyle/>
          <a:p>
            <a:r>
              <a:rPr lang="en-US" sz="1050" dirty="0">
                <a:solidFill>
                  <a:srgbClr val="182F58"/>
                </a:solidFill>
              </a:rPr>
              <a:t>Figure 3</a:t>
            </a:r>
          </a:p>
        </p:txBody>
      </p:sp>
      <p:pic>
        <p:nvPicPr>
          <p:cNvPr id="6" name="Content Placeholder 6" descr="An illustration shows employment discrimination based on color, age, gender, physical ability, and race.">
            <a:extLst>
              <a:ext uri="{FF2B5EF4-FFF2-40B4-BE49-F238E27FC236}">
                <a16:creationId xmlns:a16="http://schemas.microsoft.com/office/drawing/2014/main" id="{35718E45-A13E-F14F-454A-B468A81FC453}"/>
              </a:ext>
            </a:extLst>
          </p:cNvPr>
          <p:cNvPicPr>
            <a:picLocks noChangeAspect="1"/>
          </p:cNvPicPr>
          <p:nvPr/>
        </p:nvPicPr>
        <p:blipFill rotWithShape="1">
          <a:blip r:embed="rId2"/>
          <a:srcRect l="14375" r="13438"/>
          <a:stretch/>
        </p:blipFill>
        <p:spPr>
          <a:xfrm>
            <a:off x="6395384" y="2468562"/>
            <a:ext cx="2465123" cy="1920875"/>
          </a:xfrm>
          <a:prstGeom prst="rect">
            <a:avLst/>
          </a:prstGeom>
          <a:noFill/>
        </p:spPr>
      </p:pic>
    </p:spTree>
    <p:extLst>
      <p:ext uri="{BB962C8B-B14F-4D97-AF65-F5344CB8AC3E}">
        <p14:creationId xmlns:p14="http://schemas.microsoft.com/office/powerpoint/2010/main" val="1258486778"/>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1576</TotalTime>
  <Words>1402</Words>
  <Application>Microsoft Office PowerPoint</Application>
  <PresentationFormat>On-screen Show (4:3)</PresentationFormat>
  <Paragraphs>95</Paragraphs>
  <Slides>29</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Aptos</vt:lpstr>
      <vt:lpstr>Century Gothic</vt:lpstr>
      <vt:lpstr>Aptos Display</vt:lpstr>
      <vt:lpstr>Office Theme</vt:lpstr>
      <vt:lpstr>1_Office Theme</vt:lpstr>
      <vt:lpstr>Lesson 12.5</vt:lpstr>
      <vt:lpstr>Prejudice And Discrimination</vt:lpstr>
      <vt:lpstr>Lesson 12.5 Figure 1</vt:lpstr>
      <vt:lpstr>On Your Own</vt:lpstr>
      <vt:lpstr>Prejudice</vt:lpstr>
      <vt:lpstr>Stereotype</vt:lpstr>
      <vt:lpstr>Lesson 12.5 Figure 2</vt:lpstr>
      <vt:lpstr>Reflection Question1</vt:lpstr>
      <vt:lpstr>Discrimination</vt:lpstr>
      <vt:lpstr>Reflection Question2</vt:lpstr>
      <vt:lpstr>Racism</vt:lpstr>
      <vt:lpstr>Sexism</vt:lpstr>
      <vt:lpstr>Lesson 12.5 Figure 6</vt:lpstr>
      <vt:lpstr>Reflection Question3</vt:lpstr>
      <vt:lpstr>Ageism</vt:lpstr>
      <vt:lpstr>Reflection Question4</vt:lpstr>
      <vt:lpstr>Homophobia</vt:lpstr>
      <vt:lpstr>Transphobia</vt:lpstr>
      <vt:lpstr>Reflection Question5</vt:lpstr>
      <vt:lpstr>Why Do Prejudice And Discrimination Exist?</vt:lpstr>
      <vt:lpstr>Reflection Question6</vt:lpstr>
      <vt:lpstr>Self-Fulfilling Prophecy</vt:lpstr>
      <vt:lpstr>Reflection Question7</vt:lpstr>
      <vt:lpstr>Confirmation Bias</vt:lpstr>
      <vt:lpstr>In-Group Vs. Out-Group</vt:lpstr>
      <vt:lpstr>In-Group Bias</vt:lpstr>
      <vt:lpstr>Scapegoating</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12.5 Prejudice and Discrimination</dc:title>
  <dc:creator>Hawkes Learning</dc:creator>
  <cp:keywords>Psychology</cp:keywords>
  <cp:lastModifiedBy>Talissa Nahass</cp:lastModifiedBy>
  <cp:revision>180</cp:revision>
  <dcterms:created xsi:type="dcterms:W3CDTF">2013-04-26T14:43:13Z</dcterms:created>
  <dcterms:modified xsi:type="dcterms:W3CDTF">2024-07-23T21:36:23Z</dcterms:modified>
  <cp:category>Psychology</cp:category>
</cp:coreProperties>
</file>