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2"/>
  </p:notesMasterIdLst>
  <p:handoutMasterIdLst>
    <p:handoutMasterId r:id="rId23"/>
  </p:handoutMasterIdLst>
  <p:sldIdLst>
    <p:sldId id="272" r:id="rId3"/>
    <p:sldId id="273" r:id="rId4"/>
    <p:sldId id="267" r:id="rId5"/>
    <p:sldId id="274" r:id="rId6"/>
    <p:sldId id="271" r:id="rId7"/>
    <p:sldId id="282" r:id="rId8"/>
    <p:sldId id="275" r:id="rId9"/>
    <p:sldId id="270" r:id="rId10"/>
    <p:sldId id="283" r:id="rId11"/>
    <p:sldId id="285" r:id="rId12"/>
    <p:sldId id="276" r:id="rId13"/>
    <p:sldId id="277" r:id="rId14"/>
    <p:sldId id="284" r:id="rId15"/>
    <p:sldId id="278" r:id="rId16"/>
    <p:sldId id="279" r:id="rId17"/>
    <p:sldId id="280" r:id="rId18"/>
    <p:sldId id="268" r:id="rId19"/>
    <p:sldId id="281" r:id="rId20"/>
    <p:sldId id="318" r:id="rId21"/>
  </p:sldIdLst>
  <p:sldSz cx="9144000" cy="6858000" type="screen4x3"/>
  <p:notesSz cx="6858000" cy="9144000"/>
  <p:embeddedFontLst>
    <p:embeddedFont>
      <p:font typeface="Century Gothic" panose="020B050202020202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410" autoAdjust="0"/>
  </p:normalViewPr>
  <p:slideViewPr>
    <p:cSldViewPr>
      <p:cViewPr varScale="1">
        <p:scale>
          <a:sx n="52" d="100"/>
          <a:sy n="52" d="100"/>
        </p:scale>
        <p:origin x="104" y="52"/>
      </p:cViewPr>
      <p:guideLst>
        <p:guide orient="horz" pos="2160"/>
        <p:guide pos="2880"/>
      </p:guideLst>
    </p:cSldViewPr>
  </p:slideViewPr>
  <p:outlineViewPr>
    <p:cViewPr>
      <p:scale>
        <a:sx n="33" d="100"/>
        <a:sy n="33" d="100"/>
      </p:scale>
      <p:origin x="0" y="-816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3342089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08DDA996-E57F-64EC-B613-823007F09C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42722" y="297219"/>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918395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57430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065378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948273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690580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378561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17779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961360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492056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804225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168115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485742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19794300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12.6</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Aggression</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9C297-7BB4-7BA1-3E35-4CC1D7AA1C05}"/>
              </a:ext>
            </a:extLst>
          </p:cNvPr>
          <p:cNvSpPr>
            <a:spLocks noGrp="1"/>
          </p:cNvSpPr>
          <p:nvPr>
            <p:ph type="title"/>
          </p:nvPr>
        </p:nvSpPr>
        <p:spPr/>
        <p:txBody>
          <a:bodyPr/>
          <a:lstStyle/>
          <a:p>
            <a:r>
              <a:rPr lang="en-US" dirty="0"/>
              <a:t>Bullying</a:t>
            </a:r>
            <a:r>
              <a:rPr lang="en-US" baseline="-25000" dirty="0"/>
              <a:t>3</a:t>
            </a:r>
            <a:endParaRPr lang="en-US" dirty="0"/>
          </a:p>
        </p:txBody>
      </p:sp>
      <p:sp>
        <p:nvSpPr>
          <p:cNvPr id="3" name="Content Placeholder 2">
            <a:extLst>
              <a:ext uri="{FF2B5EF4-FFF2-40B4-BE49-F238E27FC236}">
                <a16:creationId xmlns:a16="http://schemas.microsoft.com/office/drawing/2014/main" id="{E0C3F3EA-E681-A84B-3C5F-B7914FD3E2B7}"/>
              </a:ext>
            </a:extLst>
          </p:cNvPr>
          <p:cNvSpPr>
            <a:spLocks noGrp="1"/>
          </p:cNvSpPr>
          <p:nvPr>
            <p:ph idx="1"/>
          </p:nvPr>
        </p:nvSpPr>
        <p:spPr>
          <a:xfrm>
            <a:off x="762000" y="1097280"/>
            <a:ext cx="7924800" cy="5227320"/>
          </a:xfrm>
        </p:spPr>
        <p:txBody>
          <a:bodyPr>
            <a:normAutofit/>
          </a:bodyPr>
          <a:lstStyle/>
          <a:p>
            <a:r>
              <a:rPr lang="en-US" dirty="0"/>
              <a:t>Researchers have identified some patterns in children who are at a greater risk of being bullied (Olweus, 1993):</a:t>
            </a:r>
          </a:p>
          <a:p>
            <a:pPr lvl="1"/>
            <a:r>
              <a:rPr lang="en-US" dirty="0"/>
              <a:t>Children who are emotionally reactive are at a greater risk for being bullied. </a:t>
            </a:r>
          </a:p>
          <a:p>
            <a:pPr lvl="1"/>
            <a:r>
              <a:rPr lang="en-US" dirty="0"/>
              <a:t>Children who are different from others are likely to be targeted for bullying. </a:t>
            </a:r>
          </a:p>
          <a:p>
            <a:pPr lvl="1"/>
            <a:r>
              <a:rPr lang="en-US" dirty="0"/>
              <a:t>Gay, lesbian, bisexual, and transgender teens are at very high risk of being bullied.</a:t>
            </a:r>
          </a:p>
        </p:txBody>
      </p:sp>
    </p:spTree>
    <p:extLst>
      <p:ext uri="{BB962C8B-B14F-4D97-AF65-F5344CB8AC3E}">
        <p14:creationId xmlns:p14="http://schemas.microsoft.com/office/powerpoint/2010/main" val="3563671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87A7F-1B2B-B0D8-C587-4246AC8CCA94}"/>
              </a:ext>
            </a:extLst>
          </p:cNvPr>
          <p:cNvSpPr>
            <a:spLocks noGrp="1"/>
          </p:cNvSpPr>
          <p:nvPr>
            <p:ph type="title"/>
          </p:nvPr>
        </p:nvSpPr>
        <p:spPr/>
        <p:txBody>
          <a:bodyPr/>
          <a:lstStyle/>
          <a:p>
            <a:r>
              <a:rPr lang="en-US" dirty="0"/>
              <a:t>Cyberbullying</a:t>
            </a:r>
            <a:r>
              <a:rPr lang="en-US" baseline="-25000" dirty="0"/>
              <a:t>1</a:t>
            </a:r>
            <a:endParaRPr lang="en-US" dirty="0"/>
          </a:p>
        </p:txBody>
      </p:sp>
      <p:pic>
        <p:nvPicPr>
          <p:cNvPr id="6" name="Content Placeholder 8" descr="A photograph of a young person using a laptop">
            <a:extLst>
              <a:ext uri="{FF2B5EF4-FFF2-40B4-BE49-F238E27FC236}">
                <a16:creationId xmlns:a16="http://schemas.microsoft.com/office/drawing/2014/main" id="{3BD319C2-0BC2-5F48-92FE-95C288C9DC08}"/>
              </a:ext>
            </a:extLst>
          </p:cNvPr>
          <p:cNvPicPr>
            <a:picLocks noChangeAspect="1"/>
          </p:cNvPicPr>
          <p:nvPr/>
        </p:nvPicPr>
        <p:blipFill rotWithShape="1">
          <a:blip r:embed="rId2"/>
          <a:srcRect l="10625" r="10625"/>
          <a:stretch/>
        </p:blipFill>
        <p:spPr>
          <a:xfrm>
            <a:off x="228600" y="2209800"/>
            <a:ext cx="3009265" cy="2149475"/>
          </a:xfrm>
          <a:prstGeom prst="rect">
            <a:avLst/>
          </a:prstGeom>
          <a:noFill/>
        </p:spPr>
      </p:pic>
      <p:sp>
        <p:nvSpPr>
          <p:cNvPr id="4" name="TextBox 3">
            <a:extLst>
              <a:ext uri="{FF2B5EF4-FFF2-40B4-BE49-F238E27FC236}">
                <a16:creationId xmlns:a16="http://schemas.microsoft.com/office/drawing/2014/main" id="{485FC833-19F3-CC39-96DB-CFF5177AFD57}"/>
              </a:ext>
            </a:extLst>
          </p:cNvPr>
          <p:cNvSpPr txBox="1"/>
          <p:nvPr/>
        </p:nvSpPr>
        <p:spPr>
          <a:xfrm>
            <a:off x="1524000" y="4406502"/>
            <a:ext cx="625492" cy="253916"/>
          </a:xfrm>
          <a:prstGeom prst="rect">
            <a:avLst/>
          </a:prstGeom>
          <a:noFill/>
        </p:spPr>
        <p:txBody>
          <a:bodyPr wrap="none" rtlCol="0">
            <a:spAutoFit/>
          </a:bodyPr>
          <a:lstStyle/>
          <a:p>
            <a:r>
              <a:rPr lang="en-US" sz="1050" dirty="0">
                <a:solidFill>
                  <a:srgbClr val="182F58"/>
                </a:solidFill>
              </a:rPr>
              <a:t>Figure 4</a:t>
            </a:r>
          </a:p>
        </p:txBody>
      </p:sp>
      <p:sp>
        <p:nvSpPr>
          <p:cNvPr id="3" name="Content Placeholder 2">
            <a:extLst>
              <a:ext uri="{FF2B5EF4-FFF2-40B4-BE49-F238E27FC236}">
                <a16:creationId xmlns:a16="http://schemas.microsoft.com/office/drawing/2014/main" id="{25169EDF-46E4-4D99-9968-E9C07FC55AB8}"/>
              </a:ext>
            </a:extLst>
          </p:cNvPr>
          <p:cNvSpPr>
            <a:spLocks noGrp="1"/>
          </p:cNvSpPr>
          <p:nvPr>
            <p:ph idx="1"/>
          </p:nvPr>
        </p:nvSpPr>
        <p:spPr>
          <a:xfrm>
            <a:off x="3352800" y="1097280"/>
            <a:ext cx="5791200" cy="4922520"/>
          </a:xfrm>
        </p:spPr>
        <p:txBody>
          <a:bodyPr>
            <a:normAutofit fontScale="77500" lnSpcReduction="20000"/>
          </a:bodyPr>
          <a:lstStyle/>
          <a:p>
            <a:r>
              <a:rPr lang="en-US" dirty="0"/>
              <a:t>Cyberbullying is carried out over technology, such as social media platforms, instant messaging apps, chat rooms, or online forums (Smith &amp; O'Higgins Norman, 2021).</a:t>
            </a:r>
          </a:p>
          <a:p>
            <a:pPr lvl="1"/>
            <a:r>
              <a:rPr lang="en-US" b="1" dirty="0"/>
              <a:t>Cyberbullying: </a:t>
            </a:r>
            <a:r>
              <a:rPr lang="en-US" dirty="0"/>
              <a:t>repeated behavior that is intended to cause psychological or emotional harm to another person and takes place online</a:t>
            </a:r>
          </a:p>
          <a:p>
            <a:r>
              <a:rPr lang="en-US" dirty="0"/>
              <a:t>The bullying is typically covert, concealed, done in private, and the bully can remain anonymous.</a:t>
            </a:r>
          </a:p>
          <a:p>
            <a:r>
              <a:rPr lang="en-US" dirty="0"/>
              <a:t>Cyberbullying can include harassing a victim by spreading rumors, defaming the victim online, and ignoring, insulting, laughing at, or teasing the victim (Spears et al., 2009). </a:t>
            </a:r>
          </a:p>
        </p:txBody>
      </p:sp>
    </p:spTree>
    <p:extLst>
      <p:ext uri="{BB962C8B-B14F-4D97-AF65-F5344CB8AC3E}">
        <p14:creationId xmlns:p14="http://schemas.microsoft.com/office/powerpoint/2010/main" val="3707266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2</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p:txBody>
          <a:bodyPr/>
          <a:lstStyle/>
          <a:p>
            <a:r>
              <a:rPr lang="en-US" dirty="0"/>
              <a:t>More than half of bullying situations (57%) stop when a peer intervenes on behalf of the student being bullied (Hawkins et al., 2001; Gaffney et al., 2021).</a:t>
            </a:r>
          </a:p>
          <a:p>
            <a:endParaRPr lang="en-US" dirty="0"/>
          </a:p>
          <a:p>
            <a:r>
              <a:rPr lang="en-US" dirty="0"/>
              <a:t>What do you think are the barriers for a peer to stand up to a bully on behalf of another?</a:t>
            </a:r>
          </a:p>
          <a:p>
            <a:endParaRPr lang="en-US" dirty="0"/>
          </a:p>
          <a:p>
            <a:r>
              <a:rPr lang="en-US" dirty="0"/>
              <a:t>Why do you think that bullying ends more easily when another defends the target of the bullying?</a:t>
            </a:r>
          </a:p>
        </p:txBody>
      </p:sp>
    </p:spTree>
    <p:extLst>
      <p:ext uri="{BB962C8B-B14F-4D97-AF65-F5344CB8AC3E}">
        <p14:creationId xmlns:p14="http://schemas.microsoft.com/office/powerpoint/2010/main" val="2281082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87A7F-1B2B-B0D8-C587-4246AC8CCA94}"/>
              </a:ext>
            </a:extLst>
          </p:cNvPr>
          <p:cNvSpPr>
            <a:spLocks noGrp="1"/>
          </p:cNvSpPr>
          <p:nvPr>
            <p:ph type="title"/>
          </p:nvPr>
        </p:nvSpPr>
        <p:spPr/>
        <p:txBody>
          <a:bodyPr/>
          <a:lstStyle/>
          <a:p>
            <a:r>
              <a:rPr lang="en-US" dirty="0"/>
              <a:t>Cyberbullying</a:t>
            </a:r>
            <a:r>
              <a:rPr lang="en-US" baseline="-25000" dirty="0"/>
              <a:t>2</a:t>
            </a:r>
            <a:endParaRPr lang="en-US" dirty="0"/>
          </a:p>
        </p:txBody>
      </p:sp>
      <p:sp>
        <p:nvSpPr>
          <p:cNvPr id="3" name="Content Placeholder 2">
            <a:extLst>
              <a:ext uri="{FF2B5EF4-FFF2-40B4-BE49-F238E27FC236}">
                <a16:creationId xmlns:a16="http://schemas.microsoft.com/office/drawing/2014/main" id="{25169EDF-46E4-4D99-9968-E9C07FC55AB8}"/>
              </a:ext>
            </a:extLst>
          </p:cNvPr>
          <p:cNvSpPr>
            <a:spLocks noGrp="1"/>
          </p:cNvSpPr>
          <p:nvPr>
            <p:ph idx="1"/>
          </p:nvPr>
        </p:nvSpPr>
        <p:spPr>
          <a:xfrm>
            <a:off x="200660" y="1079193"/>
            <a:ext cx="5702968" cy="4846320"/>
          </a:xfrm>
        </p:spPr>
        <p:txBody>
          <a:bodyPr>
            <a:normAutofit fontScale="85000" lnSpcReduction="20000"/>
          </a:bodyPr>
          <a:lstStyle/>
          <a:p>
            <a:r>
              <a:rPr lang="en-US" dirty="0"/>
              <a:t>The effects of cyberbullying are just as harmful as traditional bullying and include the victim feeling frustration, anger, sadness, helplessness, powerlessness, and fear. </a:t>
            </a:r>
          </a:p>
          <a:p>
            <a:r>
              <a:rPr lang="en-US" dirty="0"/>
              <a:t>Victims will experience lower self-esteem (Hoff &amp; Mitchell, 2009; Spears et al., 2009). </a:t>
            </a:r>
          </a:p>
          <a:p>
            <a:r>
              <a:rPr lang="en-US" dirty="0"/>
              <a:t>Research suggests that both cyberbullying victims and perpetrators are more likely to experience suicidal ideation, and they are more likely to attempt suicide than individuals who have no experience with cyberbullying (Hinduja &amp; Patchin, 2010).</a:t>
            </a:r>
          </a:p>
        </p:txBody>
      </p:sp>
      <p:sp>
        <p:nvSpPr>
          <p:cNvPr id="4" name="TextBox 3">
            <a:extLst>
              <a:ext uri="{FF2B5EF4-FFF2-40B4-BE49-F238E27FC236}">
                <a16:creationId xmlns:a16="http://schemas.microsoft.com/office/drawing/2014/main" id="{C7673705-9D9C-9B5C-04B4-4D1F3A0D3725}"/>
              </a:ext>
            </a:extLst>
          </p:cNvPr>
          <p:cNvSpPr txBox="1"/>
          <p:nvPr/>
        </p:nvSpPr>
        <p:spPr>
          <a:xfrm>
            <a:off x="7092624" y="4511793"/>
            <a:ext cx="625492" cy="253916"/>
          </a:xfrm>
          <a:prstGeom prst="rect">
            <a:avLst/>
          </a:prstGeom>
          <a:noFill/>
        </p:spPr>
        <p:txBody>
          <a:bodyPr wrap="none" rtlCol="0">
            <a:spAutoFit/>
          </a:bodyPr>
          <a:lstStyle/>
          <a:p>
            <a:r>
              <a:rPr lang="en-US" sz="1050" dirty="0">
                <a:solidFill>
                  <a:srgbClr val="182F58"/>
                </a:solidFill>
              </a:rPr>
              <a:t>Figure 5</a:t>
            </a:r>
          </a:p>
        </p:txBody>
      </p:sp>
      <p:pic>
        <p:nvPicPr>
          <p:cNvPr id="6" name="Content Placeholder 6" descr="A photograph of a teenager girl in front of a laptop in the dark with her hand covering her face">
            <a:extLst>
              <a:ext uri="{FF2B5EF4-FFF2-40B4-BE49-F238E27FC236}">
                <a16:creationId xmlns:a16="http://schemas.microsoft.com/office/drawing/2014/main" id="{DCEA4C0F-32C1-561A-A489-F2CE2A578D73}"/>
              </a:ext>
            </a:extLst>
          </p:cNvPr>
          <p:cNvPicPr>
            <a:picLocks noChangeAspect="1"/>
          </p:cNvPicPr>
          <p:nvPr/>
        </p:nvPicPr>
        <p:blipFill rotWithShape="1">
          <a:blip r:embed="rId2"/>
          <a:srcRect l="11562" r="11562"/>
          <a:stretch/>
        </p:blipFill>
        <p:spPr>
          <a:xfrm>
            <a:off x="5791200" y="2176389"/>
            <a:ext cx="3228340" cy="2362200"/>
          </a:xfrm>
          <a:prstGeom prst="rect">
            <a:avLst/>
          </a:prstGeom>
          <a:noFill/>
        </p:spPr>
      </p:pic>
    </p:spTree>
    <p:extLst>
      <p:ext uri="{BB962C8B-B14F-4D97-AF65-F5344CB8AC3E}">
        <p14:creationId xmlns:p14="http://schemas.microsoft.com/office/powerpoint/2010/main" val="4081494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aseline="-25000" dirty="0"/>
              <a:t>3</a:t>
            </a:r>
            <a:endParaRPr lang="en-US" b="1" baseline="-25000"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072641"/>
          </a:xfrm>
        </p:spPr>
        <p:txBody>
          <a:bodyPr/>
          <a:lstStyle/>
          <a:p>
            <a:r>
              <a:rPr lang="en-US" dirty="0"/>
              <a:t>What features of technology make cyberbullying easier and perhaps more accessible to young adults? What can parents, teachers, and social networking platforms, like Instagram, do to prevent cyberbullying?</a:t>
            </a:r>
          </a:p>
        </p:txBody>
      </p:sp>
    </p:spTree>
    <p:extLst>
      <p:ext uri="{BB962C8B-B14F-4D97-AF65-F5344CB8AC3E}">
        <p14:creationId xmlns:p14="http://schemas.microsoft.com/office/powerpoint/2010/main" val="4016777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63DFE-953E-198E-3314-AF525DD52A52}"/>
              </a:ext>
            </a:extLst>
          </p:cNvPr>
          <p:cNvSpPr>
            <a:spLocks noGrp="1"/>
          </p:cNvSpPr>
          <p:nvPr>
            <p:ph type="title"/>
          </p:nvPr>
        </p:nvSpPr>
        <p:spPr/>
        <p:txBody>
          <a:bodyPr/>
          <a:lstStyle/>
          <a:p>
            <a:r>
              <a:rPr lang="en-US" dirty="0"/>
              <a:t>The Bystander Effect</a:t>
            </a:r>
          </a:p>
        </p:txBody>
      </p:sp>
      <p:sp>
        <p:nvSpPr>
          <p:cNvPr id="3" name="Content Placeholder 2">
            <a:extLst>
              <a:ext uri="{FF2B5EF4-FFF2-40B4-BE49-F238E27FC236}">
                <a16:creationId xmlns:a16="http://schemas.microsoft.com/office/drawing/2014/main" id="{C9AFB13D-273D-CEF6-6EC0-13DA8982E76F}"/>
              </a:ext>
            </a:extLst>
          </p:cNvPr>
          <p:cNvSpPr>
            <a:spLocks noGrp="1"/>
          </p:cNvSpPr>
          <p:nvPr>
            <p:ph idx="1"/>
          </p:nvPr>
        </p:nvSpPr>
        <p:spPr>
          <a:xfrm>
            <a:off x="838200" y="1280160"/>
            <a:ext cx="7848600" cy="4572000"/>
          </a:xfrm>
        </p:spPr>
        <p:txBody>
          <a:bodyPr/>
          <a:lstStyle/>
          <a:p>
            <a:r>
              <a:rPr lang="en-US" dirty="0"/>
              <a:t>The </a:t>
            </a:r>
            <a:r>
              <a:rPr lang="en-US" b="1" dirty="0"/>
              <a:t>bystander effect </a:t>
            </a:r>
            <a:r>
              <a:rPr lang="en-US" dirty="0"/>
              <a:t>is a phenomenon in which a witness or bystander does not volunteer to help a victim or person in distress.</a:t>
            </a:r>
          </a:p>
          <a:p>
            <a:r>
              <a:rPr lang="en-US" dirty="0"/>
              <a:t>The bystander just watches what is happening.</a:t>
            </a:r>
          </a:p>
          <a:p>
            <a:r>
              <a:rPr lang="en-US" dirty="0"/>
              <a:t>Social psychologists hold that we make these decisions based on the social situation, not our own personality variables.</a:t>
            </a:r>
          </a:p>
        </p:txBody>
      </p:sp>
    </p:spTree>
    <p:extLst>
      <p:ext uri="{BB962C8B-B14F-4D97-AF65-F5344CB8AC3E}">
        <p14:creationId xmlns:p14="http://schemas.microsoft.com/office/powerpoint/2010/main" val="34921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9B91F-090E-5740-8DEC-08A673930C42}"/>
              </a:ext>
            </a:extLst>
          </p:cNvPr>
          <p:cNvSpPr>
            <a:spLocks noGrp="1"/>
          </p:cNvSpPr>
          <p:nvPr>
            <p:ph type="title"/>
          </p:nvPr>
        </p:nvSpPr>
        <p:spPr/>
        <p:txBody>
          <a:bodyPr/>
          <a:lstStyle/>
          <a:p>
            <a:r>
              <a:rPr lang="en-US" dirty="0"/>
              <a:t>Diffusion Of Responsibility</a:t>
            </a:r>
          </a:p>
        </p:txBody>
      </p:sp>
      <p:sp>
        <p:nvSpPr>
          <p:cNvPr id="3" name="Content Placeholder 2">
            <a:extLst>
              <a:ext uri="{FF2B5EF4-FFF2-40B4-BE49-F238E27FC236}">
                <a16:creationId xmlns:a16="http://schemas.microsoft.com/office/drawing/2014/main" id="{9F53A777-54A2-8089-A471-B2C72AB02947}"/>
              </a:ext>
            </a:extLst>
          </p:cNvPr>
          <p:cNvSpPr>
            <a:spLocks noGrp="1"/>
          </p:cNvSpPr>
          <p:nvPr>
            <p:ph idx="1"/>
          </p:nvPr>
        </p:nvSpPr>
        <p:spPr>
          <a:xfrm>
            <a:off x="685800" y="1280160"/>
            <a:ext cx="8001000" cy="1844040"/>
          </a:xfrm>
        </p:spPr>
        <p:txBody>
          <a:bodyPr/>
          <a:lstStyle/>
          <a:p>
            <a:r>
              <a:rPr lang="en-US" b="1" dirty="0"/>
              <a:t>Diffusion of responsibility </a:t>
            </a:r>
            <a:r>
              <a:rPr lang="en-US" dirty="0"/>
              <a:t>is the tendency for no one in a group to help because the responsibility to help is spread throughout the group (Bandura, 1999). </a:t>
            </a:r>
          </a:p>
        </p:txBody>
      </p:sp>
      <p:pic>
        <p:nvPicPr>
          <p:cNvPr id="5" name="Content Placeholder 9" descr="A photograph of an abandoned bike laying on its side in the road">
            <a:extLst>
              <a:ext uri="{FF2B5EF4-FFF2-40B4-BE49-F238E27FC236}">
                <a16:creationId xmlns:a16="http://schemas.microsoft.com/office/drawing/2014/main" id="{D9542D9B-D53D-D94B-9486-174E514D3062}"/>
              </a:ext>
            </a:extLst>
          </p:cNvPr>
          <p:cNvPicPr>
            <a:picLocks noChangeAspect="1"/>
          </p:cNvPicPr>
          <p:nvPr/>
        </p:nvPicPr>
        <p:blipFill rotWithShape="1">
          <a:blip r:embed="rId2"/>
          <a:srcRect b="1235"/>
          <a:stretch/>
        </p:blipFill>
        <p:spPr>
          <a:xfrm>
            <a:off x="2179450" y="3110802"/>
            <a:ext cx="4785100" cy="2658389"/>
          </a:xfrm>
          <a:prstGeom prst="rect">
            <a:avLst/>
          </a:prstGeom>
          <a:noFill/>
        </p:spPr>
      </p:pic>
      <p:sp>
        <p:nvSpPr>
          <p:cNvPr id="4" name="TextBox 3">
            <a:extLst>
              <a:ext uri="{FF2B5EF4-FFF2-40B4-BE49-F238E27FC236}">
                <a16:creationId xmlns:a16="http://schemas.microsoft.com/office/drawing/2014/main" id="{B64CD103-0195-392C-8C1F-099AF0B2D26A}"/>
              </a:ext>
            </a:extLst>
          </p:cNvPr>
          <p:cNvSpPr txBox="1"/>
          <p:nvPr/>
        </p:nvSpPr>
        <p:spPr>
          <a:xfrm>
            <a:off x="4259254" y="5796322"/>
            <a:ext cx="625492" cy="253916"/>
          </a:xfrm>
          <a:prstGeom prst="rect">
            <a:avLst/>
          </a:prstGeom>
          <a:noFill/>
        </p:spPr>
        <p:txBody>
          <a:bodyPr wrap="none" rtlCol="0">
            <a:spAutoFit/>
          </a:bodyPr>
          <a:lstStyle/>
          <a:p>
            <a:r>
              <a:rPr lang="en-US" sz="1050" dirty="0">
                <a:solidFill>
                  <a:srgbClr val="182F58"/>
                </a:solidFill>
              </a:rPr>
              <a:t>Figure 6</a:t>
            </a:r>
          </a:p>
        </p:txBody>
      </p:sp>
    </p:spTree>
    <p:extLst>
      <p:ext uri="{BB962C8B-B14F-4D97-AF65-F5344CB8AC3E}">
        <p14:creationId xmlns:p14="http://schemas.microsoft.com/office/powerpoint/2010/main" val="1575546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b="1"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normAutofit fontScale="92500" lnSpcReduction="20000"/>
          </a:bodyPr>
          <a:lstStyle/>
          <a:p>
            <a:r>
              <a:rPr lang="en-US" dirty="0"/>
              <a:t>As you learned, the bystander effect can be very powerful, holding people back from helping, especially when someone is desperately in need.</a:t>
            </a:r>
          </a:p>
          <a:p>
            <a:endParaRPr lang="en-US" dirty="0"/>
          </a:p>
          <a:p>
            <a:r>
              <a:rPr lang="en-US" dirty="0"/>
              <a:t>Test out the theory in real life. In pairs or small groups, go out into the community and create a situation in which one of the group members needs assistance, such as carrying a heavy load while trying to open the door. Have the person struggle alone while the other members watch to see if anyone comes to aid. Then, in a different location or time, re-create the situation. Except this time, have the other group members offer to help. See how many strangers offer to help as well.</a:t>
            </a:r>
          </a:p>
        </p:txBody>
      </p:sp>
    </p:spTree>
    <p:extLst>
      <p:ext uri="{BB962C8B-B14F-4D97-AF65-F5344CB8AC3E}">
        <p14:creationId xmlns:p14="http://schemas.microsoft.com/office/powerpoint/2010/main" val="2069639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9B91F-090E-5740-8DEC-08A673930C42}"/>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9F53A777-54A2-8089-A471-B2C72AB02947}"/>
              </a:ext>
            </a:extLst>
          </p:cNvPr>
          <p:cNvSpPr>
            <a:spLocks noGrp="1"/>
          </p:cNvSpPr>
          <p:nvPr>
            <p:ph idx="1"/>
          </p:nvPr>
        </p:nvSpPr>
        <p:spPr/>
        <p:txBody>
          <a:bodyPr>
            <a:normAutofit fontScale="85000" lnSpcReduction="20000"/>
          </a:bodyPr>
          <a:lstStyle/>
          <a:p>
            <a:r>
              <a:rPr lang="en-US" dirty="0"/>
              <a:t>Aggression is seeking to cause another person harm or pain. </a:t>
            </a:r>
          </a:p>
          <a:p>
            <a:r>
              <a:rPr lang="en-US" dirty="0"/>
              <a:t>Hostile aggression is motivated by feelings of anger with intent to cause pain.</a:t>
            </a:r>
          </a:p>
          <a:p>
            <a:r>
              <a:rPr lang="en-US" dirty="0"/>
              <a:t>Instrumental aggression is motivated by achieving a goal and does not necessarily involve intent to cause pain. </a:t>
            </a:r>
          </a:p>
          <a:p>
            <a:r>
              <a:rPr lang="en-US" dirty="0"/>
              <a:t>Bullying is an international public health concern that largely affects the adolescent population. </a:t>
            </a:r>
          </a:p>
          <a:p>
            <a:r>
              <a:rPr lang="en-US" dirty="0"/>
              <a:t>Cyberbullying is a newer form of bullying that takes place in an online environment where bullies can remain anonymous, and victims are helpless to address the harassment. </a:t>
            </a:r>
          </a:p>
          <a:p>
            <a:r>
              <a:rPr lang="en-US" dirty="0"/>
              <a:t>Despite the social norm of helping others in need, when there are many bystanders witnessing an emergency, diffusion of responsibility will lead to a lower likelihood of any one person helping.</a:t>
            </a:r>
          </a:p>
        </p:txBody>
      </p:sp>
    </p:spTree>
    <p:extLst>
      <p:ext uri="{BB962C8B-B14F-4D97-AF65-F5344CB8AC3E}">
        <p14:creationId xmlns:p14="http://schemas.microsoft.com/office/powerpoint/2010/main" val="2429948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752600" y="-994172"/>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Aggression</a:t>
            </a:r>
            <a:r>
              <a:rPr lang="en-US" b="1" baseline="-25000" dirty="0"/>
              <a:t>1</a:t>
            </a:r>
            <a:endParaRPr lang="en-US" b="1"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458200" cy="1920240"/>
          </a:xfrm>
        </p:spPr>
        <p:txBody>
          <a:bodyPr/>
          <a:lstStyle/>
          <a:p>
            <a:r>
              <a:rPr lang="en-US" dirty="0"/>
              <a:t>Humans engage in aggression when they seek to cause harm or pain to another person.</a:t>
            </a:r>
          </a:p>
          <a:p>
            <a:r>
              <a:rPr lang="en-US" dirty="0"/>
              <a:t>Aggression takes two forms depending on one's motives: hostile or instrumental.</a:t>
            </a:r>
          </a:p>
        </p:txBody>
      </p:sp>
      <p:pic>
        <p:nvPicPr>
          <p:cNvPr id="6" name="Content Placeholder 6" descr="A photograph of two male lions fighting">
            <a:extLst>
              <a:ext uri="{FF2B5EF4-FFF2-40B4-BE49-F238E27FC236}">
                <a16:creationId xmlns:a16="http://schemas.microsoft.com/office/drawing/2014/main" id="{7215204A-E4C9-EA48-795E-B5E6FF1C6CCD}"/>
              </a:ext>
            </a:extLst>
          </p:cNvPr>
          <p:cNvPicPr>
            <a:picLocks noChangeAspect="1"/>
          </p:cNvPicPr>
          <p:nvPr/>
        </p:nvPicPr>
        <p:blipFill rotWithShape="1">
          <a:blip r:embed="rId2"/>
          <a:srcRect t="1235"/>
          <a:stretch/>
        </p:blipFill>
        <p:spPr>
          <a:xfrm>
            <a:off x="2552700" y="3184909"/>
            <a:ext cx="4267200" cy="2370667"/>
          </a:xfrm>
          <a:prstGeom prst="rect">
            <a:avLst/>
          </a:prstGeom>
          <a:noFill/>
        </p:spPr>
      </p:pic>
      <p:sp>
        <p:nvSpPr>
          <p:cNvPr id="5" name="TextBox 4">
            <a:extLst>
              <a:ext uri="{FF2B5EF4-FFF2-40B4-BE49-F238E27FC236}">
                <a16:creationId xmlns:a16="http://schemas.microsoft.com/office/drawing/2014/main" id="{14E38731-DE6D-4627-3D2D-FFED348D6400}"/>
              </a:ext>
            </a:extLst>
          </p:cNvPr>
          <p:cNvSpPr txBox="1"/>
          <p:nvPr/>
        </p:nvSpPr>
        <p:spPr>
          <a:xfrm>
            <a:off x="4373554" y="5540085"/>
            <a:ext cx="625492" cy="253916"/>
          </a:xfrm>
          <a:prstGeom prst="rect">
            <a:avLst/>
          </a:prstGeom>
          <a:noFill/>
        </p:spPr>
        <p:txBody>
          <a:bodyPr wrap="none" rtlCol="0">
            <a:spAutoFit/>
          </a:bodyPr>
          <a:lstStyle/>
          <a:p>
            <a:r>
              <a:rPr lang="en-US" sz="1050" dirty="0">
                <a:solidFill>
                  <a:srgbClr val="182F58"/>
                </a:solidFill>
              </a:rPr>
              <a:t>Figure 1</a:t>
            </a:r>
          </a:p>
        </p:txBody>
      </p:sp>
    </p:spTree>
    <p:extLst>
      <p:ext uri="{BB962C8B-B14F-4D97-AF65-F5344CB8AC3E}">
        <p14:creationId xmlns:p14="http://schemas.microsoft.com/office/powerpoint/2010/main" val="211473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Hostile Aggression</a:t>
            </a:r>
            <a:endParaRPr lang="en-US" sz="3200" b="1" dirty="0">
              <a:solidFill>
                <a:schemeClr val="accent1"/>
              </a:solidFill>
            </a:endParaRPr>
          </a:p>
        </p:txBody>
      </p:sp>
      <p:sp>
        <p:nvSpPr>
          <p:cNvPr id="13315" name="Rectangle 3"/>
          <p:cNvSpPr>
            <a:spLocks noGrp="1"/>
          </p:cNvSpPr>
          <p:nvPr>
            <p:ph idx="1"/>
          </p:nvPr>
        </p:nvSpPr>
        <p:spPr>
          <a:prstGeom prst="rect">
            <a:avLst/>
          </a:prstGeom>
        </p:spPr>
        <p:txBody>
          <a:bodyPr/>
          <a:lstStyle/>
          <a:p>
            <a:pPr>
              <a:tabLst>
                <a:tab pos="461963" algn="l"/>
              </a:tabLst>
            </a:pPr>
            <a:r>
              <a:rPr lang="en-US" b="1" i="0" dirty="0"/>
              <a:t>Hostile aggression </a:t>
            </a:r>
            <a:r>
              <a:rPr lang="en-US" i="0" dirty="0"/>
              <a:t>is motivated by feelings of anger with intent to cause pain</a:t>
            </a:r>
          </a:p>
          <a:p>
            <a:pPr lvl="1">
              <a:tabLst>
                <a:tab pos="461963" algn="l"/>
              </a:tabLst>
            </a:pPr>
            <a:r>
              <a:rPr lang="en-US" u="sng" dirty="0"/>
              <a:t>Example:</a:t>
            </a:r>
            <a:r>
              <a:rPr lang="en-US" dirty="0"/>
              <a:t> </a:t>
            </a:r>
            <a:r>
              <a:rPr lang="en-US" i="0" dirty="0"/>
              <a:t>a fight in a bar with a stranger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5CB76-1A7C-B660-9B81-EAF723E1C78C}"/>
              </a:ext>
            </a:extLst>
          </p:cNvPr>
          <p:cNvSpPr>
            <a:spLocks noGrp="1"/>
          </p:cNvSpPr>
          <p:nvPr>
            <p:ph type="title"/>
          </p:nvPr>
        </p:nvSpPr>
        <p:spPr/>
        <p:txBody>
          <a:bodyPr/>
          <a:lstStyle/>
          <a:p>
            <a:r>
              <a:rPr lang="en-US" dirty="0"/>
              <a:t>Instrumental Aggression</a:t>
            </a:r>
          </a:p>
        </p:txBody>
      </p:sp>
      <p:sp>
        <p:nvSpPr>
          <p:cNvPr id="3" name="Content Placeholder 2">
            <a:extLst>
              <a:ext uri="{FF2B5EF4-FFF2-40B4-BE49-F238E27FC236}">
                <a16:creationId xmlns:a16="http://schemas.microsoft.com/office/drawing/2014/main" id="{17B4DB48-3F97-7C62-ACDF-FC90BABE63B3}"/>
              </a:ext>
            </a:extLst>
          </p:cNvPr>
          <p:cNvSpPr>
            <a:spLocks noGrp="1"/>
          </p:cNvSpPr>
          <p:nvPr>
            <p:ph idx="1"/>
          </p:nvPr>
        </p:nvSpPr>
        <p:spPr/>
        <p:txBody>
          <a:bodyPr/>
          <a:lstStyle/>
          <a:p>
            <a:r>
              <a:rPr lang="en-US" b="1" dirty="0"/>
              <a:t>Instrumental aggression </a:t>
            </a:r>
            <a:r>
              <a:rPr lang="en-US" dirty="0"/>
              <a:t>is motivated by achieving a goal and does not necessarily involve intent to cause pain (Berkowitz, 1993).</a:t>
            </a:r>
          </a:p>
          <a:p>
            <a:pPr lvl="1"/>
            <a:r>
              <a:rPr lang="en-US" u="sng" dirty="0"/>
              <a:t>Example:</a:t>
            </a:r>
            <a:r>
              <a:rPr lang="en-US" dirty="0"/>
              <a:t> a contract killer who murders for hire</a:t>
            </a:r>
          </a:p>
        </p:txBody>
      </p:sp>
    </p:spTree>
    <p:extLst>
      <p:ext uri="{BB962C8B-B14F-4D97-AF65-F5344CB8AC3E}">
        <p14:creationId xmlns:p14="http://schemas.microsoft.com/office/powerpoint/2010/main" val="144540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b="1" dirty="0"/>
              <a:t>On Your Own</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539240"/>
          </a:xfrm>
        </p:spPr>
        <p:txBody>
          <a:bodyPr/>
          <a:lstStyle/>
          <a:p>
            <a:r>
              <a:rPr lang="en-US" dirty="0"/>
              <a:t>Give three examples of hostile aggression and three examples of instrumental aggression.</a:t>
            </a:r>
          </a:p>
        </p:txBody>
      </p:sp>
    </p:spTree>
    <p:extLst>
      <p:ext uri="{BB962C8B-B14F-4D97-AF65-F5344CB8AC3E}">
        <p14:creationId xmlns:p14="http://schemas.microsoft.com/office/powerpoint/2010/main" val="1933572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Aggression</a:t>
            </a:r>
            <a:r>
              <a:rPr lang="en-US" baseline="-25000" dirty="0"/>
              <a:t>2</a:t>
            </a:r>
            <a:endParaRPr lang="en-US" b="1" dirty="0"/>
          </a:p>
        </p:txBody>
      </p:sp>
      <p:pic>
        <p:nvPicPr>
          <p:cNvPr id="6" name="Content Placeholder 6" descr="A photograph of two male gorillas fighting">
            <a:extLst>
              <a:ext uri="{FF2B5EF4-FFF2-40B4-BE49-F238E27FC236}">
                <a16:creationId xmlns:a16="http://schemas.microsoft.com/office/drawing/2014/main" id="{3F4A0F00-FE97-0769-7874-C7D619CAA98B}"/>
              </a:ext>
            </a:extLst>
          </p:cNvPr>
          <p:cNvPicPr>
            <a:picLocks noChangeAspect="1"/>
          </p:cNvPicPr>
          <p:nvPr/>
        </p:nvPicPr>
        <p:blipFill rotWithShape="1">
          <a:blip r:embed="rId2"/>
          <a:srcRect l="12963" r="12963" b="1235"/>
          <a:stretch/>
        </p:blipFill>
        <p:spPr>
          <a:xfrm>
            <a:off x="355600" y="2286000"/>
            <a:ext cx="2540000" cy="1905000"/>
          </a:xfrm>
          <a:prstGeom prst="rect">
            <a:avLst/>
          </a:prstGeom>
          <a:noFill/>
        </p:spPr>
      </p:pic>
      <p:sp>
        <p:nvSpPr>
          <p:cNvPr id="5" name="TextBox 4">
            <a:extLst>
              <a:ext uri="{FF2B5EF4-FFF2-40B4-BE49-F238E27FC236}">
                <a16:creationId xmlns:a16="http://schemas.microsoft.com/office/drawing/2014/main" id="{86A111E1-4F70-A0E1-71C9-A6BFDCD1E3BA}"/>
              </a:ext>
            </a:extLst>
          </p:cNvPr>
          <p:cNvSpPr txBox="1"/>
          <p:nvPr/>
        </p:nvSpPr>
        <p:spPr>
          <a:xfrm>
            <a:off x="1317878" y="4191000"/>
            <a:ext cx="625492" cy="253916"/>
          </a:xfrm>
          <a:prstGeom prst="rect">
            <a:avLst/>
          </a:prstGeom>
          <a:noFill/>
        </p:spPr>
        <p:txBody>
          <a:bodyPr wrap="none" rtlCol="0">
            <a:spAutoFit/>
          </a:bodyPr>
          <a:lstStyle/>
          <a:p>
            <a:r>
              <a:rPr lang="en-US" sz="1050" dirty="0">
                <a:solidFill>
                  <a:srgbClr val="182F58"/>
                </a:solidFill>
              </a:rPr>
              <a:t>Figure 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2895600" y="1069206"/>
            <a:ext cx="6248400" cy="5181600"/>
          </a:xfrm>
        </p:spPr>
        <p:txBody>
          <a:bodyPr>
            <a:normAutofit fontScale="85000" lnSpcReduction="10000"/>
          </a:bodyPr>
          <a:lstStyle/>
          <a:p>
            <a:r>
              <a:rPr lang="en-US" dirty="0"/>
              <a:t>Some researchers argue that aggression serves an evolutionary function (Buss, 2004).</a:t>
            </a:r>
          </a:p>
          <a:p>
            <a:r>
              <a:rPr lang="en-US" dirty="0"/>
              <a:t>From the perspective of evolutionary psychology, human male aggression, likely serves to display dominance over other males (Figure 2).</a:t>
            </a:r>
          </a:p>
          <a:p>
            <a:r>
              <a:rPr lang="en-US" dirty="0"/>
              <a:t>Women typically display instrumental forms of aggression, with their aggression serving as a means to an end (Dodge &amp; Schwartz, 1997). </a:t>
            </a:r>
          </a:p>
          <a:p>
            <a:r>
              <a:rPr lang="en-US" dirty="0"/>
              <a:t>The frustration aggression theory (Dollard et al., 1939) states that when humans are prevented from achieving an important goal, they become frustrated and aggressive.</a:t>
            </a:r>
          </a:p>
        </p:txBody>
      </p:sp>
    </p:spTree>
    <p:extLst>
      <p:ext uri="{BB962C8B-B14F-4D97-AF65-F5344CB8AC3E}">
        <p14:creationId xmlns:p14="http://schemas.microsoft.com/office/powerpoint/2010/main" val="1697074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9C297-7BB4-7BA1-3E35-4CC1D7AA1C05}"/>
              </a:ext>
            </a:extLst>
          </p:cNvPr>
          <p:cNvSpPr>
            <a:spLocks noGrp="1"/>
          </p:cNvSpPr>
          <p:nvPr>
            <p:ph type="title"/>
          </p:nvPr>
        </p:nvSpPr>
        <p:spPr/>
        <p:txBody>
          <a:bodyPr/>
          <a:lstStyle/>
          <a:p>
            <a:r>
              <a:rPr lang="en-US" dirty="0"/>
              <a:t>Bullying</a:t>
            </a:r>
            <a:r>
              <a:rPr lang="en-US" baseline="-25000" dirty="0"/>
              <a:t>1</a:t>
            </a:r>
            <a:endParaRPr lang="en-US" dirty="0"/>
          </a:p>
        </p:txBody>
      </p:sp>
      <p:sp>
        <p:nvSpPr>
          <p:cNvPr id="3" name="Content Placeholder 2">
            <a:extLst>
              <a:ext uri="{FF2B5EF4-FFF2-40B4-BE49-F238E27FC236}">
                <a16:creationId xmlns:a16="http://schemas.microsoft.com/office/drawing/2014/main" id="{E0C3F3EA-E681-A84B-3C5F-B7914FD3E2B7}"/>
              </a:ext>
            </a:extLst>
          </p:cNvPr>
          <p:cNvSpPr>
            <a:spLocks noGrp="1"/>
          </p:cNvSpPr>
          <p:nvPr>
            <p:ph idx="1"/>
          </p:nvPr>
        </p:nvSpPr>
        <p:spPr/>
        <p:txBody>
          <a:bodyPr>
            <a:normAutofit fontScale="92500" lnSpcReduction="10000"/>
          </a:bodyPr>
          <a:lstStyle/>
          <a:p>
            <a:r>
              <a:rPr lang="en-US" b="1" dirty="0"/>
              <a:t>Bullying</a:t>
            </a:r>
            <a:r>
              <a:rPr lang="en-US" dirty="0"/>
              <a:t> is repeated negative treatment of another person, often an adolescent, over time (Olweus, 1993).</a:t>
            </a:r>
          </a:p>
          <a:p>
            <a:r>
              <a:rPr lang="en-US" dirty="0"/>
              <a:t>The negative treatment typical in bullying is the attempt to inflict harm, injury, or humiliation, and bullying can include physical or verbal attacks.</a:t>
            </a:r>
          </a:p>
          <a:p>
            <a:r>
              <a:rPr lang="en-US" dirty="0"/>
              <a:t>Bullying can also be psychological.</a:t>
            </a:r>
          </a:p>
          <a:p>
            <a:pPr lvl="1"/>
            <a:r>
              <a:rPr lang="en-US" dirty="0"/>
              <a:t>Boys tend to engage in direct, physical aggression, such as physically harming others. </a:t>
            </a:r>
          </a:p>
          <a:p>
            <a:pPr lvl="1"/>
            <a:r>
              <a:rPr lang="en-US" dirty="0"/>
              <a:t>Girls tend to engage in indirect, social forms of aggression, such as spreading rumors, ignoring, or socially isolating others.</a:t>
            </a:r>
          </a:p>
          <a:p>
            <a:endParaRPr lang="en-US" dirty="0"/>
          </a:p>
        </p:txBody>
      </p:sp>
    </p:spTree>
    <p:extLst>
      <p:ext uri="{BB962C8B-B14F-4D97-AF65-F5344CB8AC3E}">
        <p14:creationId xmlns:p14="http://schemas.microsoft.com/office/powerpoint/2010/main" val="2335017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1</a:t>
            </a:r>
            <a:endParaRPr lang="en-US" b="1"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844041"/>
          </a:xfrm>
        </p:spPr>
        <p:txBody>
          <a:bodyPr/>
          <a:lstStyle/>
          <a:p>
            <a:r>
              <a:rPr lang="en-US" dirty="0"/>
              <a:t>Based on what you have learned about child development and social roles, why do you think boys and girls display different types of bullying behavior?</a:t>
            </a:r>
          </a:p>
        </p:txBody>
      </p:sp>
    </p:spTree>
    <p:extLst>
      <p:ext uri="{BB962C8B-B14F-4D97-AF65-F5344CB8AC3E}">
        <p14:creationId xmlns:p14="http://schemas.microsoft.com/office/powerpoint/2010/main" val="3029162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9C297-7BB4-7BA1-3E35-4CC1D7AA1C05}"/>
              </a:ext>
            </a:extLst>
          </p:cNvPr>
          <p:cNvSpPr>
            <a:spLocks noGrp="1"/>
          </p:cNvSpPr>
          <p:nvPr>
            <p:ph type="title"/>
          </p:nvPr>
        </p:nvSpPr>
        <p:spPr/>
        <p:txBody>
          <a:bodyPr/>
          <a:lstStyle/>
          <a:p>
            <a:r>
              <a:rPr lang="en-US" dirty="0"/>
              <a:t>Bullying</a:t>
            </a:r>
            <a:r>
              <a:rPr lang="en-US" baseline="-25000" dirty="0"/>
              <a:t>2</a:t>
            </a:r>
            <a:endParaRPr lang="en-US" dirty="0"/>
          </a:p>
        </p:txBody>
      </p:sp>
      <p:sp>
        <p:nvSpPr>
          <p:cNvPr id="3" name="Content Placeholder 2">
            <a:extLst>
              <a:ext uri="{FF2B5EF4-FFF2-40B4-BE49-F238E27FC236}">
                <a16:creationId xmlns:a16="http://schemas.microsoft.com/office/drawing/2014/main" id="{E0C3F3EA-E681-A84B-3C5F-B7914FD3E2B7}"/>
              </a:ext>
            </a:extLst>
          </p:cNvPr>
          <p:cNvSpPr>
            <a:spLocks noGrp="1"/>
          </p:cNvSpPr>
          <p:nvPr>
            <p:ph idx="1"/>
          </p:nvPr>
        </p:nvSpPr>
        <p:spPr>
          <a:xfrm>
            <a:off x="228600" y="1097280"/>
            <a:ext cx="6096000" cy="5227320"/>
          </a:xfrm>
        </p:spPr>
        <p:txBody>
          <a:bodyPr>
            <a:normAutofit fontScale="77500" lnSpcReduction="20000"/>
          </a:bodyPr>
          <a:lstStyle/>
          <a:p>
            <a:r>
              <a:rPr lang="en-US" dirty="0"/>
              <a:t>Bullying involves three parties: the bully, the victim, and witnesses or bystanders. </a:t>
            </a:r>
          </a:p>
          <a:p>
            <a:r>
              <a:rPr lang="en-US" dirty="0"/>
              <a:t>The act of bullying involves an imbalance of power with the bully holding more power—physically, emotionally, and/or socially—over the victim. </a:t>
            </a:r>
          </a:p>
          <a:p>
            <a:r>
              <a:rPr lang="en-US" dirty="0"/>
              <a:t>There are several negative consequences of bullying for the victim and bystanders. </a:t>
            </a:r>
          </a:p>
          <a:p>
            <a:r>
              <a:rPr lang="en-US" dirty="0"/>
              <a:t>Victims experience decreased mental health, including experiencing anxiety and depression (Cuesta et al., 2021). </a:t>
            </a:r>
          </a:p>
          <a:p>
            <a:r>
              <a:rPr lang="en-US" dirty="0"/>
              <a:t>Victims of bullying may underperform in schoolwork (Bowen, 2011). </a:t>
            </a:r>
          </a:p>
          <a:p>
            <a:r>
              <a:rPr lang="en-US" dirty="0"/>
              <a:t>Bullying also increases the occurrence of suicidal thoughts and actions for both the bully and the victim (APA, 2010; Kwan et al., 2022). </a:t>
            </a:r>
          </a:p>
          <a:p>
            <a:endParaRPr lang="en-US" dirty="0"/>
          </a:p>
        </p:txBody>
      </p:sp>
      <p:sp>
        <p:nvSpPr>
          <p:cNvPr id="5" name="TextBox 4">
            <a:extLst>
              <a:ext uri="{FF2B5EF4-FFF2-40B4-BE49-F238E27FC236}">
                <a16:creationId xmlns:a16="http://schemas.microsoft.com/office/drawing/2014/main" id="{D311D69D-B6C4-4023-FB64-6656DB83B0AD}"/>
              </a:ext>
            </a:extLst>
          </p:cNvPr>
          <p:cNvSpPr txBox="1"/>
          <p:nvPr/>
        </p:nvSpPr>
        <p:spPr>
          <a:xfrm>
            <a:off x="7236134" y="4267200"/>
            <a:ext cx="625492" cy="253916"/>
          </a:xfrm>
          <a:prstGeom prst="rect">
            <a:avLst/>
          </a:prstGeom>
          <a:noFill/>
        </p:spPr>
        <p:txBody>
          <a:bodyPr wrap="none" rtlCol="0">
            <a:spAutoFit/>
          </a:bodyPr>
          <a:lstStyle/>
          <a:p>
            <a:r>
              <a:rPr lang="en-US" sz="1050" dirty="0">
                <a:solidFill>
                  <a:srgbClr val="182F58"/>
                </a:solidFill>
              </a:rPr>
              <a:t>Figure 3</a:t>
            </a:r>
          </a:p>
        </p:txBody>
      </p:sp>
      <p:pic>
        <p:nvPicPr>
          <p:cNvPr id="6" name="Content Placeholder 6" descr="A photograph of several children holding a boy to a wall in a stairwell">
            <a:extLst>
              <a:ext uri="{FF2B5EF4-FFF2-40B4-BE49-F238E27FC236}">
                <a16:creationId xmlns:a16="http://schemas.microsoft.com/office/drawing/2014/main" id="{6EF5184D-0945-4C2B-DE2D-94C44C0B3D39}"/>
              </a:ext>
            </a:extLst>
          </p:cNvPr>
          <p:cNvPicPr>
            <a:picLocks noChangeAspect="1"/>
          </p:cNvPicPr>
          <p:nvPr/>
        </p:nvPicPr>
        <p:blipFill rotWithShape="1">
          <a:blip r:embed="rId2"/>
          <a:srcRect l="9259" t="1235" r="11111"/>
          <a:stretch/>
        </p:blipFill>
        <p:spPr>
          <a:xfrm>
            <a:off x="6019800" y="2133600"/>
            <a:ext cx="3058160" cy="2133600"/>
          </a:xfrm>
          <a:prstGeom prst="rect">
            <a:avLst/>
          </a:prstGeom>
          <a:noFill/>
        </p:spPr>
      </p:pic>
    </p:spTree>
    <p:extLst>
      <p:ext uri="{BB962C8B-B14F-4D97-AF65-F5344CB8AC3E}">
        <p14:creationId xmlns:p14="http://schemas.microsoft.com/office/powerpoint/2010/main" val="2804349400"/>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1548</TotalTime>
  <Words>1165</Words>
  <Application>Microsoft Office PowerPoint</Application>
  <PresentationFormat>On-screen Show (4:3)</PresentationFormat>
  <Paragraphs>81</Paragraphs>
  <Slides>19</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Aptos</vt:lpstr>
      <vt:lpstr>Century Gothic</vt:lpstr>
      <vt:lpstr>Aptos Display</vt:lpstr>
      <vt:lpstr>Office Theme</vt:lpstr>
      <vt:lpstr>1_Office Theme</vt:lpstr>
      <vt:lpstr>Lesson 12.6</vt:lpstr>
      <vt:lpstr>Aggression1</vt:lpstr>
      <vt:lpstr>Hostile Aggression</vt:lpstr>
      <vt:lpstr>Instrumental Aggression</vt:lpstr>
      <vt:lpstr>On Your Own</vt:lpstr>
      <vt:lpstr>Aggression2</vt:lpstr>
      <vt:lpstr>Bullying1</vt:lpstr>
      <vt:lpstr>Reflection Question1</vt:lpstr>
      <vt:lpstr>Bullying2</vt:lpstr>
      <vt:lpstr>Bullying3</vt:lpstr>
      <vt:lpstr>Cyberbullying1</vt:lpstr>
      <vt:lpstr>Reflection Question2</vt:lpstr>
      <vt:lpstr>Cyberbullying2</vt:lpstr>
      <vt:lpstr>Reflection Question3</vt:lpstr>
      <vt:lpstr>The Bystander Effect</vt:lpstr>
      <vt:lpstr>Diffusion Of Responsibility</vt:lpstr>
      <vt:lpstr>Group Activity</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12.6 Aggression</dc:title>
  <dc:creator>Hawkes Learning</dc:creator>
  <cp:keywords>Psychology</cp:keywords>
  <cp:lastModifiedBy>Talissa Nahass</cp:lastModifiedBy>
  <cp:revision>183</cp:revision>
  <dcterms:created xsi:type="dcterms:W3CDTF">2013-04-26T14:43:13Z</dcterms:created>
  <dcterms:modified xsi:type="dcterms:W3CDTF">2024-07-23T21:36:58Z</dcterms:modified>
  <cp:category>Psychology</cp:category>
</cp:coreProperties>
</file>