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7"/>
  </p:notesMasterIdLst>
  <p:handoutMasterIdLst>
    <p:handoutMasterId r:id="rId28"/>
  </p:handoutMasterIdLst>
  <p:sldIdLst>
    <p:sldId id="272" r:id="rId3"/>
    <p:sldId id="273" r:id="rId4"/>
    <p:sldId id="267" r:id="rId5"/>
    <p:sldId id="274" r:id="rId6"/>
    <p:sldId id="268" r:id="rId7"/>
    <p:sldId id="275" r:id="rId8"/>
    <p:sldId id="270" r:id="rId9"/>
    <p:sldId id="276" r:id="rId10"/>
    <p:sldId id="287" r:id="rId11"/>
    <p:sldId id="277" r:id="rId12"/>
    <p:sldId id="288" r:id="rId13"/>
    <p:sldId id="278" r:id="rId14"/>
    <p:sldId id="279" r:id="rId15"/>
    <p:sldId id="280" r:id="rId16"/>
    <p:sldId id="289" r:id="rId17"/>
    <p:sldId id="281" r:id="rId18"/>
    <p:sldId id="282" r:id="rId19"/>
    <p:sldId id="291" r:id="rId20"/>
    <p:sldId id="283" r:id="rId21"/>
    <p:sldId id="284" r:id="rId22"/>
    <p:sldId id="290" r:id="rId23"/>
    <p:sldId id="285" r:id="rId24"/>
    <p:sldId id="286" r:id="rId25"/>
    <p:sldId id="318" r:id="rId26"/>
  </p:sldIdLst>
  <p:sldSz cx="9144000" cy="6858000" type="screen4x3"/>
  <p:notesSz cx="6858000" cy="9144000"/>
  <p:embeddedFontLst>
    <p:embeddedFont>
      <p:font typeface="Century Gothic" panose="020B050202020202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922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2421475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DEBB3369-92F8-338F-7F6A-9FD94BEC2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662" y="328849"/>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360926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933755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038627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125498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682018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292440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773312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247289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440661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911428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667693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046529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2928601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12.7</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Prosocial Behavior</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D7D3-F4C6-96F6-582F-1C913CCEE860}"/>
              </a:ext>
            </a:extLst>
          </p:cNvPr>
          <p:cNvSpPr>
            <a:spLocks noGrp="1"/>
          </p:cNvSpPr>
          <p:nvPr>
            <p:ph type="title"/>
          </p:nvPr>
        </p:nvSpPr>
        <p:spPr/>
        <p:txBody>
          <a:bodyPr/>
          <a:lstStyle/>
          <a:p>
            <a:r>
              <a:rPr lang="en-US" dirty="0"/>
              <a:t>Reciprocity</a:t>
            </a:r>
          </a:p>
        </p:txBody>
      </p:sp>
      <p:sp>
        <p:nvSpPr>
          <p:cNvPr id="3" name="Content Placeholder 2">
            <a:extLst>
              <a:ext uri="{FF2B5EF4-FFF2-40B4-BE49-F238E27FC236}">
                <a16:creationId xmlns:a16="http://schemas.microsoft.com/office/drawing/2014/main" id="{19C8F6AD-4C37-3D57-519C-76315695E6E4}"/>
              </a:ext>
            </a:extLst>
          </p:cNvPr>
          <p:cNvSpPr>
            <a:spLocks noGrp="1"/>
          </p:cNvSpPr>
          <p:nvPr>
            <p:ph idx="1"/>
          </p:nvPr>
        </p:nvSpPr>
        <p:spPr>
          <a:xfrm>
            <a:off x="457200" y="1280160"/>
            <a:ext cx="5715000" cy="4572000"/>
          </a:xfrm>
        </p:spPr>
        <p:txBody>
          <a:bodyPr/>
          <a:lstStyle/>
          <a:p>
            <a:r>
              <a:rPr lang="en-US" dirty="0"/>
              <a:t>Once we form relationships with people, we desire reciprocity.</a:t>
            </a:r>
          </a:p>
          <a:p>
            <a:pPr lvl="1"/>
            <a:r>
              <a:rPr lang="en-US" b="1" dirty="0"/>
              <a:t>Reciprocity: </a:t>
            </a:r>
            <a:r>
              <a:rPr lang="en-US" dirty="0"/>
              <a:t>give and take in relationships</a:t>
            </a:r>
          </a:p>
          <a:p>
            <a:r>
              <a:rPr lang="en-US" dirty="0"/>
              <a:t>We want our relationships to be a two-way street.</a:t>
            </a:r>
          </a:p>
          <a:p>
            <a:r>
              <a:rPr lang="en-US" dirty="0"/>
              <a:t>We are more likely to like and engage with people who like us back.</a:t>
            </a:r>
          </a:p>
        </p:txBody>
      </p:sp>
      <p:sp>
        <p:nvSpPr>
          <p:cNvPr id="5" name="TextBox 4">
            <a:extLst>
              <a:ext uri="{FF2B5EF4-FFF2-40B4-BE49-F238E27FC236}">
                <a16:creationId xmlns:a16="http://schemas.microsoft.com/office/drawing/2014/main" id="{2E92BA0F-7ADA-678D-C53D-48983B5C26EF}"/>
              </a:ext>
            </a:extLst>
          </p:cNvPr>
          <p:cNvSpPr txBox="1"/>
          <p:nvPr/>
        </p:nvSpPr>
        <p:spPr>
          <a:xfrm>
            <a:off x="7227600" y="4816475"/>
            <a:ext cx="625492" cy="253916"/>
          </a:xfrm>
          <a:prstGeom prst="rect">
            <a:avLst/>
          </a:prstGeom>
          <a:noFill/>
        </p:spPr>
        <p:txBody>
          <a:bodyPr wrap="none" rtlCol="0">
            <a:spAutoFit/>
          </a:bodyPr>
          <a:lstStyle/>
          <a:p>
            <a:r>
              <a:rPr lang="en-US" sz="1050" dirty="0">
                <a:solidFill>
                  <a:srgbClr val="182F58"/>
                </a:solidFill>
              </a:rPr>
              <a:t>Figure 3</a:t>
            </a:r>
          </a:p>
        </p:txBody>
      </p:sp>
      <p:pic>
        <p:nvPicPr>
          <p:cNvPr id="6" name="Content Placeholder 6" descr="A photograph of two sets of men's feet facing each other with arrows pointing back and forth to each man">
            <a:extLst>
              <a:ext uri="{FF2B5EF4-FFF2-40B4-BE49-F238E27FC236}">
                <a16:creationId xmlns:a16="http://schemas.microsoft.com/office/drawing/2014/main" id="{83C275F2-C7E3-EC2D-E1B0-8618D01875AF}"/>
              </a:ext>
            </a:extLst>
          </p:cNvPr>
          <p:cNvPicPr>
            <a:picLocks noChangeAspect="1"/>
          </p:cNvPicPr>
          <p:nvPr/>
        </p:nvPicPr>
        <p:blipFill rotWithShape="1">
          <a:blip r:embed="rId2"/>
          <a:srcRect l="25938" r="24688"/>
          <a:stretch/>
        </p:blipFill>
        <p:spPr>
          <a:xfrm>
            <a:off x="6153778" y="1752600"/>
            <a:ext cx="2689401" cy="3063875"/>
          </a:xfrm>
          <a:prstGeom prst="rect">
            <a:avLst/>
          </a:prstGeom>
          <a:noFill/>
        </p:spPr>
      </p:pic>
    </p:spTree>
    <p:extLst>
      <p:ext uri="{BB962C8B-B14F-4D97-AF65-F5344CB8AC3E}">
        <p14:creationId xmlns:p14="http://schemas.microsoft.com/office/powerpoint/2010/main" val="3066054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4ABAE-6402-1464-5571-C09055A22F25}"/>
              </a:ext>
            </a:extLst>
          </p:cNvPr>
          <p:cNvSpPr>
            <a:spLocks noGrp="1"/>
          </p:cNvSpPr>
          <p:nvPr>
            <p:ph type="title"/>
          </p:nvPr>
        </p:nvSpPr>
        <p:spPr/>
        <p:txBody>
          <a:bodyPr/>
          <a:lstStyle/>
          <a:p>
            <a:r>
              <a:rPr lang="en-US" dirty="0"/>
              <a:t>Self-Disclosure</a:t>
            </a:r>
          </a:p>
        </p:txBody>
      </p:sp>
      <p:sp>
        <p:nvSpPr>
          <p:cNvPr id="3" name="Content Placeholder 2">
            <a:extLst>
              <a:ext uri="{FF2B5EF4-FFF2-40B4-BE49-F238E27FC236}">
                <a16:creationId xmlns:a16="http://schemas.microsoft.com/office/drawing/2014/main" id="{9805D5AF-4BC6-917C-1D36-DB362817FB2D}"/>
              </a:ext>
            </a:extLst>
          </p:cNvPr>
          <p:cNvSpPr>
            <a:spLocks noGrp="1"/>
          </p:cNvSpPr>
          <p:nvPr>
            <p:ph idx="1"/>
          </p:nvPr>
        </p:nvSpPr>
        <p:spPr/>
        <p:txBody>
          <a:bodyPr/>
          <a:lstStyle/>
          <a:p>
            <a:r>
              <a:rPr lang="en-US" b="1" dirty="0"/>
              <a:t>Self-disclosure</a:t>
            </a:r>
            <a:r>
              <a:rPr lang="en-US" dirty="0"/>
              <a:t> is the sharing of personal information (Laurenceau et al., 1998). </a:t>
            </a:r>
          </a:p>
          <a:p>
            <a:r>
              <a:rPr lang="en-US" dirty="0"/>
              <a:t>We form more intimate connections with people with whom we disclose important information about ourselves. </a:t>
            </a:r>
          </a:p>
          <a:p>
            <a:r>
              <a:rPr lang="en-US" dirty="0"/>
              <a:t>Self-disclosure is a characteristic of healthy intimate relationships, as long as the information disclosed is consistent with our own views (Cozby, 1973).</a:t>
            </a:r>
          </a:p>
        </p:txBody>
      </p:sp>
    </p:spTree>
    <p:extLst>
      <p:ext uri="{BB962C8B-B14F-4D97-AF65-F5344CB8AC3E}">
        <p14:creationId xmlns:p14="http://schemas.microsoft.com/office/powerpoint/2010/main" val="326338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E450-0BB8-8DA9-BE51-BE08D9DB51A3}"/>
              </a:ext>
            </a:extLst>
          </p:cNvPr>
          <p:cNvSpPr>
            <a:spLocks noGrp="1"/>
          </p:cNvSpPr>
          <p:nvPr>
            <p:ph type="title"/>
          </p:nvPr>
        </p:nvSpPr>
        <p:spPr/>
        <p:txBody>
          <a:bodyPr/>
          <a:lstStyle/>
          <a:p>
            <a:r>
              <a:rPr lang="en-US" dirty="0"/>
              <a:t>Attraction</a:t>
            </a:r>
          </a:p>
        </p:txBody>
      </p:sp>
      <p:sp>
        <p:nvSpPr>
          <p:cNvPr id="3" name="Content Placeholder 2">
            <a:extLst>
              <a:ext uri="{FF2B5EF4-FFF2-40B4-BE49-F238E27FC236}">
                <a16:creationId xmlns:a16="http://schemas.microsoft.com/office/drawing/2014/main" id="{28C37AAC-153B-B0D2-4A04-73ADDDBA4F36}"/>
              </a:ext>
            </a:extLst>
          </p:cNvPr>
          <p:cNvSpPr>
            <a:spLocks noGrp="1"/>
          </p:cNvSpPr>
          <p:nvPr>
            <p:ph idx="1"/>
          </p:nvPr>
        </p:nvSpPr>
        <p:spPr>
          <a:xfrm>
            <a:off x="457200" y="1137836"/>
            <a:ext cx="8229600" cy="2672164"/>
          </a:xfrm>
        </p:spPr>
        <p:txBody>
          <a:bodyPr>
            <a:normAutofit fontScale="70000" lnSpcReduction="20000"/>
          </a:bodyPr>
          <a:lstStyle/>
          <a:p>
            <a:r>
              <a:rPr lang="en-US" dirty="0"/>
              <a:t>Researchers have documented several characteristics in men and women that humans find attractive. </a:t>
            </a:r>
          </a:p>
          <a:p>
            <a:r>
              <a:rPr lang="en-US" dirty="0"/>
              <a:t>People differ in what they consider attractive, and attractiveness is culturally influenced.</a:t>
            </a:r>
          </a:p>
          <a:p>
            <a:r>
              <a:rPr lang="en-US" dirty="0"/>
              <a:t>Although humans want mates who are physically attractive, this does not mean that we look for the most attractive person possible.</a:t>
            </a:r>
          </a:p>
          <a:p>
            <a:pPr lvl="1"/>
            <a:r>
              <a:rPr lang="en-US" dirty="0"/>
              <a:t>The matching hypothesis asserts that people tend to pick someone they view as their equal in physical attractiveness and social desirability (Taylor et al., 2011). </a:t>
            </a:r>
          </a:p>
        </p:txBody>
      </p:sp>
      <p:pic>
        <p:nvPicPr>
          <p:cNvPr id="6" name="Content Placeholder 6" descr="Two photographs of famous couples">
            <a:extLst>
              <a:ext uri="{FF2B5EF4-FFF2-40B4-BE49-F238E27FC236}">
                <a16:creationId xmlns:a16="http://schemas.microsoft.com/office/drawing/2014/main" id="{9741F555-493C-A47C-150E-AAA6EA5BD958}"/>
              </a:ext>
            </a:extLst>
          </p:cNvPr>
          <p:cNvPicPr>
            <a:picLocks noChangeAspect="1"/>
          </p:cNvPicPr>
          <p:nvPr/>
        </p:nvPicPr>
        <p:blipFill rotWithShape="1">
          <a:blip r:embed="rId2"/>
          <a:srcRect t="16790" b="17037"/>
          <a:stretch/>
        </p:blipFill>
        <p:spPr>
          <a:xfrm>
            <a:off x="1981200" y="3678004"/>
            <a:ext cx="5486400" cy="2042160"/>
          </a:xfrm>
          <a:prstGeom prst="rect">
            <a:avLst/>
          </a:prstGeom>
          <a:noFill/>
        </p:spPr>
      </p:pic>
      <p:sp>
        <p:nvSpPr>
          <p:cNvPr id="5" name="TextBox 4">
            <a:extLst>
              <a:ext uri="{FF2B5EF4-FFF2-40B4-BE49-F238E27FC236}">
                <a16:creationId xmlns:a16="http://schemas.microsoft.com/office/drawing/2014/main" id="{F12830F4-6F6F-19C8-DA73-5822D4C33488}"/>
              </a:ext>
            </a:extLst>
          </p:cNvPr>
          <p:cNvSpPr txBox="1"/>
          <p:nvPr/>
        </p:nvSpPr>
        <p:spPr>
          <a:xfrm>
            <a:off x="4411654" y="5720164"/>
            <a:ext cx="625492" cy="253916"/>
          </a:xfrm>
          <a:prstGeom prst="rect">
            <a:avLst/>
          </a:prstGeom>
          <a:noFill/>
        </p:spPr>
        <p:txBody>
          <a:bodyPr wrap="none" rtlCol="0">
            <a:spAutoFit/>
          </a:bodyPr>
          <a:lstStyle/>
          <a:p>
            <a:r>
              <a:rPr lang="en-US" sz="1050" dirty="0">
                <a:solidFill>
                  <a:srgbClr val="182F58"/>
                </a:solidFill>
              </a:rPr>
              <a:t>Figure 4</a:t>
            </a:r>
          </a:p>
        </p:txBody>
      </p:sp>
    </p:spTree>
    <p:extLst>
      <p:ext uri="{BB962C8B-B14F-4D97-AF65-F5344CB8AC3E}">
        <p14:creationId xmlns:p14="http://schemas.microsoft.com/office/powerpoint/2010/main" val="3943142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9149-2171-F4F9-AB53-F20427C191CA}"/>
              </a:ext>
            </a:extLst>
          </p:cNvPr>
          <p:cNvSpPr>
            <a:spLocks noGrp="1"/>
          </p:cNvSpPr>
          <p:nvPr>
            <p:ph type="title"/>
          </p:nvPr>
        </p:nvSpPr>
        <p:spPr/>
        <p:txBody>
          <a:bodyPr/>
          <a:lstStyle/>
          <a:p>
            <a:r>
              <a:rPr lang="en-US" dirty="0"/>
              <a:t>Lesson 12.7 Figure 5</a:t>
            </a:r>
          </a:p>
        </p:txBody>
      </p:sp>
      <p:sp>
        <p:nvSpPr>
          <p:cNvPr id="3" name="Content Placeholder 2">
            <a:extLst>
              <a:ext uri="{FF2B5EF4-FFF2-40B4-BE49-F238E27FC236}">
                <a16:creationId xmlns:a16="http://schemas.microsoft.com/office/drawing/2014/main" id="{B1BBC54F-D43F-6583-7130-480A903ACDDE}"/>
              </a:ext>
            </a:extLst>
          </p:cNvPr>
          <p:cNvSpPr>
            <a:spLocks noGrp="1"/>
          </p:cNvSpPr>
          <p:nvPr>
            <p:ph idx="1"/>
          </p:nvPr>
        </p:nvSpPr>
        <p:spPr>
          <a:xfrm>
            <a:off x="2590800" y="5669280"/>
            <a:ext cx="4273061" cy="274320"/>
          </a:xfrm>
        </p:spPr>
        <p:txBody>
          <a:bodyPr>
            <a:normAutofit fontScale="47500" lnSpcReduction="20000"/>
          </a:bodyPr>
          <a:lstStyle/>
          <a:p>
            <a:pPr marL="0" indent="0">
              <a:buNone/>
            </a:pPr>
            <a:r>
              <a:rPr lang="en-US" dirty="0"/>
              <a:t>Caption: There are several factors that influence attraction.</a:t>
            </a:r>
          </a:p>
        </p:txBody>
      </p:sp>
      <p:pic>
        <p:nvPicPr>
          <p:cNvPr id="4" name="Content Placeholder 6" descr="A graphic shows the factors that influence attraction: proximity, similarity, reciprocity, and physical attractiveness">
            <a:extLst>
              <a:ext uri="{FF2B5EF4-FFF2-40B4-BE49-F238E27FC236}">
                <a16:creationId xmlns:a16="http://schemas.microsoft.com/office/drawing/2014/main" id="{FB1D82D8-7AA0-B73D-161F-A487CE4BA2C0}"/>
              </a:ext>
            </a:extLst>
          </p:cNvPr>
          <p:cNvPicPr>
            <a:picLocks noChangeAspect="1"/>
          </p:cNvPicPr>
          <p:nvPr/>
        </p:nvPicPr>
        <p:blipFill>
          <a:blip r:embed="rId2"/>
          <a:stretch>
            <a:fillRect/>
          </a:stretch>
        </p:blipFill>
        <p:spPr>
          <a:xfrm>
            <a:off x="559637" y="1097280"/>
            <a:ext cx="8128000" cy="4572000"/>
          </a:xfrm>
          <a:prstGeom prst="rect">
            <a:avLst/>
          </a:prstGeom>
          <a:noFill/>
        </p:spPr>
      </p:pic>
    </p:spTree>
    <p:extLst>
      <p:ext uri="{BB962C8B-B14F-4D97-AF65-F5344CB8AC3E}">
        <p14:creationId xmlns:p14="http://schemas.microsoft.com/office/powerpoint/2010/main" val="416089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AA4A6-D65D-CA8C-73F7-4A84FFD1559D}"/>
              </a:ext>
            </a:extLst>
          </p:cNvPr>
          <p:cNvSpPr>
            <a:spLocks noGrp="1"/>
          </p:cNvSpPr>
          <p:nvPr>
            <p:ph type="title"/>
          </p:nvPr>
        </p:nvSpPr>
        <p:spPr/>
        <p:txBody>
          <a:bodyPr/>
          <a:lstStyle/>
          <a:p>
            <a:r>
              <a:rPr lang="en-US" dirty="0"/>
              <a:t>Sternberg</a:t>
            </a:r>
            <a:r>
              <a:rPr lang="en-US" dirty="0">
                <a:solidFill>
                  <a:srgbClr val="182F58"/>
                </a:solidFill>
                <a:effectLst/>
                <a:latin typeface="Calibri" panose="020F0502020204030204" pitchFamily="34" charset="0"/>
              </a:rPr>
              <a:t>'</a:t>
            </a:r>
            <a:r>
              <a:rPr lang="en-US" dirty="0"/>
              <a:t>s Triangular Theory Of Love</a:t>
            </a:r>
            <a:r>
              <a:rPr lang="en-US" baseline="-25000" dirty="0"/>
              <a:t>1</a:t>
            </a:r>
            <a:endParaRPr lang="en-US" dirty="0"/>
          </a:p>
        </p:txBody>
      </p:sp>
      <p:sp>
        <p:nvSpPr>
          <p:cNvPr id="3" name="Content Placeholder 2">
            <a:extLst>
              <a:ext uri="{FF2B5EF4-FFF2-40B4-BE49-F238E27FC236}">
                <a16:creationId xmlns:a16="http://schemas.microsoft.com/office/drawing/2014/main" id="{B7C0238B-B8D0-801D-A883-CA6E34540686}"/>
              </a:ext>
            </a:extLst>
          </p:cNvPr>
          <p:cNvSpPr>
            <a:spLocks noGrp="1"/>
          </p:cNvSpPr>
          <p:nvPr>
            <p:ph idx="1"/>
          </p:nvPr>
        </p:nvSpPr>
        <p:spPr/>
        <p:txBody>
          <a:bodyPr>
            <a:normAutofit lnSpcReduction="10000"/>
          </a:bodyPr>
          <a:lstStyle/>
          <a:p>
            <a:r>
              <a:rPr lang="en-US" dirty="0"/>
              <a:t>Robert Sternberg (1986) proposed that there are three components of love: intimacy, passion, and commitment. </a:t>
            </a:r>
          </a:p>
          <a:p>
            <a:r>
              <a:rPr lang="en-US" dirty="0"/>
              <a:t>These three components form a triangle that defines multiple types of love.</a:t>
            </a:r>
          </a:p>
          <a:p>
            <a:pPr lvl="1"/>
            <a:r>
              <a:rPr lang="en-US" dirty="0"/>
              <a:t>Triangular theory of love: model of love based on three components: intimacy passion, and commitment</a:t>
            </a:r>
          </a:p>
          <a:p>
            <a:pPr lvl="1"/>
            <a:r>
              <a:rPr lang="en-US" dirty="0"/>
              <a:t>Several types of love exist depending on the presence or absence of each of these components.</a:t>
            </a:r>
          </a:p>
        </p:txBody>
      </p:sp>
    </p:spTree>
    <p:extLst>
      <p:ext uri="{BB962C8B-B14F-4D97-AF65-F5344CB8AC3E}">
        <p14:creationId xmlns:p14="http://schemas.microsoft.com/office/powerpoint/2010/main" val="2244311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AA4A6-D65D-CA8C-73F7-4A84FFD1559D}"/>
              </a:ext>
            </a:extLst>
          </p:cNvPr>
          <p:cNvSpPr>
            <a:spLocks noGrp="1"/>
          </p:cNvSpPr>
          <p:nvPr>
            <p:ph type="title"/>
          </p:nvPr>
        </p:nvSpPr>
        <p:spPr/>
        <p:txBody>
          <a:bodyPr/>
          <a:lstStyle/>
          <a:p>
            <a:r>
              <a:rPr lang="en-US" dirty="0"/>
              <a:t>Sternberg</a:t>
            </a:r>
            <a:r>
              <a:rPr lang="en-US" dirty="0">
                <a:solidFill>
                  <a:srgbClr val="182F58"/>
                </a:solidFill>
                <a:effectLst/>
                <a:latin typeface="Calibri" panose="020F0502020204030204" pitchFamily="34" charset="0"/>
              </a:rPr>
              <a:t>'</a:t>
            </a:r>
            <a:r>
              <a:rPr lang="en-US" dirty="0"/>
              <a:t>s Triangular Theory Of Love</a:t>
            </a:r>
            <a:r>
              <a:rPr lang="en-US" baseline="-25000" dirty="0"/>
              <a:t>2</a:t>
            </a:r>
            <a:endParaRPr lang="en-US" dirty="0"/>
          </a:p>
        </p:txBody>
      </p:sp>
      <p:sp>
        <p:nvSpPr>
          <p:cNvPr id="3" name="Content Placeholder 2">
            <a:extLst>
              <a:ext uri="{FF2B5EF4-FFF2-40B4-BE49-F238E27FC236}">
                <a16:creationId xmlns:a16="http://schemas.microsoft.com/office/drawing/2014/main" id="{B7C0238B-B8D0-801D-A883-CA6E34540686}"/>
              </a:ext>
            </a:extLst>
          </p:cNvPr>
          <p:cNvSpPr>
            <a:spLocks noGrp="1"/>
          </p:cNvSpPr>
          <p:nvPr>
            <p:ph idx="1"/>
          </p:nvPr>
        </p:nvSpPr>
        <p:spPr/>
        <p:txBody>
          <a:bodyPr>
            <a:normAutofit/>
          </a:bodyPr>
          <a:lstStyle/>
          <a:p>
            <a:r>
              <a:rPr lang="en-US" dirty="0"/>
              <a:t>Intimacy is the sharing of details and intimate thoughts and emotions. </a:t>
            </a:r>
          </a:p>
          <a:p>
            <a:r>
              <a:rPr lang="en-US" dirty="0"/>
              <a:t>Passion is the physical attraction—the flame in the fire. </a:t>
            </a:r>
          </a:p>
          <a:p>
            <a:r>
              <a:rPr lang="en-US" dirty="0"/>
              <a:t>Commitment is standing by the person—the "in sickness and health" part of the relationship.</a:t>
            </a:r>
          </a:p>
        </p:txBody>
      </p:sp>
    </p:spTree>
    <p:extLst>
      <p:ext uri="{BB962C8B-B14F-4D97-AF65-F5344CB8AC3E}">
        <p14:creationId xmlns:p14="http://schemas.microsoft.com/office/powerpoint/2010/main" val="2460848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C7914-A883-6126-0AD9-B3DEA51689C0}"/>
              </a:ext>
            </a:extLst>
          </p:cNvPr>
          <p:cNvSpPr>
            <a:spLocks noGrp="1"/>
          </p:cNvSpPr>
          <p:nvPr>
            <p:ph type="title"/>
          </p:nvPr>
        </p:nvSpPr>
        <p:spPr/>
        <p:txBody>
          <a:bodyPr/>
          <a:lstStyle/>
          <a:p>
            <a:r>
              <a:rPr lang="en-US" dirty="0"/>
              <a:t>Lesson 12.7 Figure 6</a:t>
            </a:r>
          </a:p>
        </p:txBody>
      </p:sp>
      <p:sp>
        <p:nvSpPr>
          <p:cNvPr id="3" name="Content Placeholder 2">
            <a:extLst>
              <a:ext uri="{FF2B5EF4-FFF2-40B4-BE49-F238E27FC236}">
                <a16:creationId xmlns:a16="http://schemas.microsoft.com/office/drawing/2014/main" id="{9B1B5F25-68C1-20EA-0448-839382F9B4F5}"/>
              </a:ext>
            </a:extLst>
          </p:cNvPr>
          <p:cNvSpPr>
            <a:spLocks noGrp="1"/>
          </p:cNvSpPr>
          <p:nvPr>
            <p:ph idx="1"/>
          </p:nvPr>
        </p:nvSpPr>
        <p:spPr>
          <a:xfrm>
            <a:off x="762000" y="5425440"/>
            <a:ext cx="8229600" cy="670560"/>
          </a:xfrm>
        </p:spPr>
        <p:txBody>
          <a:bodyPr>
            <a:normAutofit fontScale="55000" lnSpcReduction="20000"/>
          </a:bodyPr>
          <a:lstStyle/>
          <a:p>
            <a:pPr marL="0" indent="0">
              <a:buNone/>
            </a:pPr>
            <a:r>
              <a:rPr lang="en-US" dirty="0"/>
              <a:t>Caption: According to Sternberg's triangular theory of love, seven types of love can be described from combinations of three components: intimacy, passion, and commitment.</a:t>
            </a:r>
          </a:p>
        </p:txBody>
      </p:sp>
      <p:pic>
        <p:nvPicPr>
          <p:cNvPr id="4" name="Content Placeholder 6" descr="A diagram shows the triangular theory of love.">
            <a:extLst>
              <a:ext uri="{FF2B5EF4-FFF2-40B4-BE49-F238E27FC236}">
                <a16:creationId xmlns:a16="http://schemas.microsoft.com/office/drawing/2014/main" id="{D8B943A1-BF57-1E0C-35E9-9183DF7688D2}"/>
              </a:ext>
            </a:extLst>
          </p:cNvPr>
          <p:cNvPicPr>
            <a:picLocks noChangeAspect="1"/>
          </p:cNvPicPr>
          <p:nvPr/>
        </p:nvPicPr>
        <p:blipFill>
          <a:blip r:embed="rId2"/>
          <a:stretch>
            <a:fillRect/>
          </a:stretch>
        </p:blipFill>
        <p:spPr>
          <a:xfrm>
            <a:off x="1143000" y="1108166"/>
            <a:ext cx="7416800" cy="4171950"/>
          </a:xfrm>
          <a:prstGeom prst="rect">
            <a:avLst/>
          </a:prstGeom>
          <a:noFill/>
        </p:spPr>
      </p:pic>
    </p:spTree>
    <p:extLst>
      <p:ext uri="{BB962C8B-B14F-4D97-AF65-F5344CB8AC3E}">
        <p14:creationId xmlns:p14="http://schemas.microsoft.com/office/powerpoint/2010/main" val="2280281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D862B-371A-77F2-D224-68B3546B2B16}"/>
              </a:ext>
            </a:extLst>
          </p:cNvPr>
          <p:cNvSpPr>
            <a:spLocks noGrp="1"/>
          </p:cNvSpPr>
          <p:nvPr>
            <p:ph type="title"/>
          </p:nvPr>
        </p:nvSpPr>
        <p:spPr/>
        <p:txBody>
          <a:bodyPr/>
          <a:lstStyle/>
          <a:p>
            <a:r>
              <a:rPr lang="en-US" dirty="0"/>
              <a:t>Consummate Love</a:t>
            </a:r>
          </a:p>
        </p:txBody>
      </p:sp>
      <p:sp>
        <p:nvSpPr>
          <p:cNvPr id="3" name="Content Placeholder 2">
            <a:extLst>
              <a:ext uri="{FF2B5EF4-FFF2-40B4-BE49-F238E27FC236}">
                <a16:creationId xmlns:a16="http://schemas.microsoft.com/office/drawing/2014/main" id="{F9372B19-89C3-DFF4-DEA6-EA906B188CE7}"/>
              </a:ext>
            </a:extLst>
          </p:cNvPr>
          <p:cNvSpPr>
            <a:spLocks noGrp="1"/>
          </p:cNvSpPr>
          <p:nvPr>
            <p:ph idx="1"/>
          </p:nvPr>
        </p:nvSpPr>
        <p:spPr>
          <a:xfrm>
            <a:off x="685800" y="1280160"/>
            <a:ext cx="8001000" cy="2148840"/>
          </a:xfrm>
        </p:spPr>
        <p:txBody>
          <a:bodyPr>
            <a:normAutofit/>
          </a:bodyPr>
          <a:lstStyle/>
          <a:p>
            <a:r>
              <a:rPr lang="en-US" dirty="0"/>
              <a:t>Sternberg (1986) stated that a healthy relationship will have all three components of love.</a:t>
            </a:r>
          </a:p>
          <a:p>
            <a:pPr lvl="1"/>
            <a:r>
              <a:rPr lang="en-US" dirty="0"/>
              <a:t> Intimacy, passion, and commitment]</a:t>
            </a:r>
          </a:p>
          <a:p>
            <a:pPr lvl="1"/>
            <a:r>
              <a:rPr lang="en-US" dirty="0"/>
              <a:t>This is described as c</a:t>
            </a:r>
            <a:r>
              <a:rPr lang="en-US" b="1" dirty="0"/>
              <a:t>onsummate love.</a:t>
            </a:r>
          </a:p>
          <a:p>
            <a:pPr lvl="1"/>
            <a:endParaRPr lang="en-US" dirty="0"/>
          </a:p>
        </p:txBody>
      </p:sp>
      <p:pic>
        <p:nvPicPr>
          <p:cNvPr id="6" name="Content Placeholder 6" descr="A photograph shows two men hugging.">
            <a:extLst>
              <a:ext uri="{FF2B5EF4-FFF2-40B4-BE49-F238E27FC236}">
                <a16:creationId xmlns:a16="http://schemas.microsoft.com/office/drawing/2014/main" id="{53B0A047-37A9-5E38-DC99-4E0CD95B7573}"/>
              </a:ext>
            </a:extLst>
          </p:cNvPr>
          <p:cNvPicPr>
            <a:picLocks noChangeAspect="1"/>
          </p:cNvPicPr>
          <p:nvPr/>
        </p:nvPicPr>
        <p:blipFill rotWithShape="1">
          <a:blip r:embed="rId2"/>
          <a:srcRect l="23148" r="24074" b="1235"/>
          <a:stretch/>
        </p:blipFill>
        <p:spPr>
          <a:xfrm>
            <a:off x="3505200" y="3276600"/>
            <a:ext cx="2362200" cy="2486526"/>
          </a:xfrm>
          <a:prstGeom prst="rect">
            <a:avLst/>
          </a:prstGeom>
          <a:noFill/>
        </p:spPr>
      </p:pic>
      <p:sp>
        <p:nvSpPr>
          <p:cNvPr id="4" name="TextBox 3">
            <a:extLst>
              <a:ext uri="{FF2B5EF4-FFF2-40B4-BE49-F238E27FC236}">
                <a16:creationId xmlns:a16="http://schemas.microsoft.com/office/drawing/2014/main" id="{BE2E444B-6ED7-B19F-034F-2C2FF210704C}"/>
              </a:ext>
            </a:extLst>
          </p:cNvPr>
          <p:cNvSpPr txBox="1"/>
          <p:nvPr/>
        </p:nvSpPr>
        <p:spPr>
          <a:xfrm>
            <a:off x="4495800" y="5763126"/>
            <a:ext cx="625492" cy="253916"/>
          </a:xfrm>
          <a:prstGeom prst="rect">
            <a:avLst/>
          </a:prstGeom>
          <a:noFill/>
        </p:spPr>
        <p:txBody>
          <a:bodyPr wrap="none" rtlCol="0">
            <a:spAutoFit/>
          </a:bodyPr>
          <a:lstStyle/>
          <a:p>
            <a:r>
              <a:rPr lang="en-US" sz="1050" dirty="0">
                <a:solidFill>
                  <a:srgbClr val="182F58"/>
                </a:solidFill>
              </a:rPr>
              <a:t>Figure 7</a:t>
            </a:r>
          </a:p>
        </p:txBody>
      </p:sp>
    </p:spTree>
    <p:extLst>
      <p:ext uri="{BB962C8B-B14F-4D97-AF65-F5344CB8AC3E}">
        <p14:creationId xmlns:p14="http://schemas.microsoft.com/office/powerpoint/2010/main" val="742163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6D550-0C3C-5D97-4A86-91492741468E}"/>
              </a:ext>
            </a:extLst>
          </p:cNvPr>
          <p:cNvSpPr>
            <a:spLocks noGrp="1"/>
          </p:cNvSpPr>
          <p:nvPr>
            <p:ph type="title"/>
          </p:nvPr>
        </p:nvSpPr>
        <p:spPr/>
        <p:txBody>
          <a:bodyPr/>
          <a:lstStyle/>
          <a:p>
            <a:r>
              <a:rPr lang="en-US" dirty="0"/>
              <a:t>Other Forms Of Love</a:t>
            </a:r>
          </a:p>
        </p:txBody>
      </p:sp>
      <p:sp>
        <p:nvSpPr>
          <p:cNvPr id="3" name="Content Placeholder 2">
            <a:extLst>
              <a:ext uri="{FF2B5EF4-FFF2-40B4-BE49-F238E27FC236}">
                <a16:creationId xmlns:a16="http://schemas.microsoft.com/office/drawing/2014/main" id="{E820C8A6-EF90-3444-124E-F03C082FC176}"/>
              </a:ext>
            </a:extLst>
          </p:cNvPr>
          <p:cNvSpPr>
            <a:spLocks noGrp="1"/>
          </p:cNvSpPr>
          <p:nvPr>
            <p:ph idx="1"/>
          </p:nvPr>
        </p:nvSpPr>
        <p:spPr/>
        <p:txBody>
          <a:bodyPr/>
          <a:lstStyle/>
          <a:p>
            <a:r>
              <a:rPr lang="en-US" dirty="0"/>
              <a:t>Liking is defined as having intimacy but no passion or commitment. </a:t>
            </a:r>
          </a:p>
          <a:p>
            <a:r>
              <a:rPr lang="en-US" dirty="0"/>
              <a:t>Infatuation is the presence of passion without intimacy or commitment. </a:t>
            </a:r>
          </a:p>
          <a:p>
            <a:r>
              <a:rPr lang="en-US" dirty="0"/>
              <a:t>Empty love is having commitment without intimacy or passion.</a:t>
            </a:r>
          </a:p>
          <a:p>
            <a:endParaRPr lang="en-US" dirty="0"/>
          </a:p>
        </p:txBody>
      </p:sp>
    </p:spTree>
    <p:extLst>
      <p:ext uri="{BB962C8B-B14F-4D97-AF65-F5344CB8AC3E}">
        <p14:creationId xmlns:p14="http://schemas.microsoft.com/office/powerpoint/2010/main" val="4220059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76B4-6FE5-60A0-647C-4C58C7BE23FA}"/>
              </a:ext>
            </a:extLst>
          </p:cNvPr>
          <p:cNvSpPr>
            <a:spLocks noGrp="1"/>
          </p:cNvSpPr>
          <p:nvPr>
            <p:ph type="title"/>
          </p:nvPr>
        </p:nvSpPr>
        <p:spPr/>
        <p:txBody>
          <a:bodyPr/>
          <a:lstStyle/>
          <a:p>
            <a:r>
              <a:rPr lang="en-US" dirty="0"/>
              <a:t>Companionate Love</a:t>
            </a:r>
          </a:p>
        </p:txBody>
      </p:sp>
      <p:sp>
        <p:nvSpPr>
          <p:cNvPr id="3" name="Content Placeholder 2">
            <a:extLst>
              <a:ext uri="{FF2B5EF4-FFF2-40B4-BE49-F238E27FC236}">
                <a16:creationId xmlns:a16="http://schemas.microsoft.com/office/drawing/2014/main" id="{57157D96-651F-76DC-A278-E7AF9D098AC7}"/>
              </a:ext>
            </a:extLst>
          </p:cNvPr>
          <p:cNvSpPr>
            <a:spLocks noGrp="1"/>
          </p:cNvSpPr>
          <p:nvPr>
            <p:ph idx="1"/>
          </p:nvPr>
        </p:nvSpPr>
        <p:spPr>
          <a:xfrm>
            <a:off x="381000" y="1280160"/>
            <a:ext cx="8305800" cy="4572000"/>
          </a:xfrm>
        </p:spPr>
        <p:txBody>
          <a:bodyPr/>
          <a:lstStyle/>
          <a:p>
            <a:r>
              <a:rPr lang="en-US" b="1" dirty="0"/>
              <a:t>Companionate love </a:t>
            </a:r>
            <a:r>
              <a:rPr lang="en-US" dirty="0"/>
              <a:t>is characteristic of close friendships and family relationships.</a:t>
            </a:r>
          </a:p>
          <a:p>
            <a:r>
              <a:rPr lang="en-US" dirty="0"/>
              <a:t>It consists of intimacy and commitment but no passion. </a:t>
            </a:r>
          </a:p>
        </p:txBody>
      </p:sp>
    </p:spTree>
    <p:extLst>
      <p:ext uri="{BB962C8B-B14F-4D97-AF65-F5344CB8AC3E}">
        <p14:creationId xmlns:p14="http://schemas.microsoft.com/office/powerpoint/2010/main" val="616750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Prosocial Behavior</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Voluntary behavior with the intent to help other people is called </a:t>
            </a:r>
            <a:r>
              <a:rPr lang="en-US" b="1" dirty="0"/>
              <a:t>prosocial behavior. </a:t>
            </a:r>
          </a:p>
          <a:p>
            <a:pPr lvl="1"/>
            <a:r>
              <a:rPr lang="en-US" dirty="0"/>
              <a:t>Why do people help other people? </a:t>
            </a:r>
          </a:p>
          <a:p>
            <a:pPr lvl="1"/>
            <a:r>
              <a:rPr lang="en-US" dirty="0"/>
              <a:t>Is personal benefit, such as feeling good about oneself, the only reason people help one another? </a:t>
            </a:r>
          </a:p>
        </p:txBody>
      </p:sp>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3A882-3D27-B4B9-C8F2-9F7368D4A67D}"/>
              </a:ext>
            </a:extLst>
          </p:cNvPr>
          <p:cNvSpPr>
            <a:spLocks noGrp="1"/>
          </p:cNvSpPr>
          <p:nvPr>
            <p:ph type="title"/>
          </p:nvPr>
        </p:nvSpPr>
        <p:spPr/>
        <p:txBody>
          <a:bodyPr/>
          <a:lstStyle/>
          <a:p>
            <a:r>
              <a:rPr lang="en-US" dirty="0"/>
              <a:t>Romantic Love</a:t>
            </a:r>
          </a:p>
        </p:txBody>
      </p:sp>
      <p:sp>
        <p:nvSpPr>
          <p:cNvPr id="3" name="Content Placeholder 2">
            <a:extLst>
              <a:ext uri="{FF2B5EF4-FFF2-40B4-BE49-F238E27FC236}">
                <a16:creationId xmlns:a16="http://schemas.microsoft.com/office/drawing/2014/main" id="{26F83178-C4FF-932D-FF3E-4434186AB18D}"/>
              </a:ext>
            </a:extLst>
          </p:cNvPr>
          <p:cNvSpPr>
            <a:spLocks noGrp="1"/>
          </p:cNvSpPr>
          <p:nvPr>
            <p:ph idx="1"/>
          </p:nvPr>
        </p:nvSpPr>
        <p:spPr/>
        <p:txBody>
          <a:bodyPr/>
          <a:lstStyle/>
          <a:p>
            <a:r>
              <a:rPr lang="en-US" b="1" dirty="0"/>
              <a:t>Romantic love </a:t>
            </a:r>
            <a:r>
              <a:rPr lang="en-US" dirty="0"/>
              <a:t>is defined by having passion and intimacy but no commitment.</a:t>
            </a:r>
          </a:p>
          <a:p>
            <a:endParaRPr lang="en-US" dirty="0"/>
          </a:p>
        </p:txBody>
      </p:sp>
    </p:spTree>
    <p:extLst>
      <p:ext uri="{BB962C8B-B14F-4D97-AF65-F5344CB8AC3E}">
        <p14:creationId xmlns:p14="http://schemas.microsoft.com/office/powerpoint/2010/main" val="881063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B3DA2-E2B1-2912-0B8C-F0DE1A330F46}"/>
              </a:ext>
            </a:extLst>
          </p:cNvPr>
          <p:cNvSpPr>
            <a:spLocks noGrp="1"/>
          </p:cNvSpPr>
          <p:nvPr>
            <p:ph type="title"/>
          </p:nvPr>
        </p:nvSpPr>
        <p:spPr/>
        <p:txBody>
          <a:bodyPr/>
          <a:lstStyle/>
          <a:p>
            <a:r>
              <a:rPr lang="en-US" dirty="0"/>
              <a:t>Fatuous Love</a:t>
            </a:r>
          </a:p>
        </p:txBody>
      </p:sp>
      <p:sp>
        <p:nvSpPr>
          <p:cNvPr id="3" name="Content Placeholder 2">
            <a:extLst>
              <a:ext uri="{FF2B5EF4-FFF2-40B4-BE49-F238E27FC236}">
                <a16:creationId xmlns:a16="http://schemas.microsoft.com/office/drawing/2014/main" id="{A69B0CF5-3C54-F72F-9BA3-299FDE31F666}"/>
              </a:ext>
            </a:extLst>
          </p:cNvPr>
          <p:cNvSpPr>
            <a:spLocks noGrp="1"/>
          </p:cNvSpPr>
          <p:nvPr>
            <p:ph idx="1"/>
          </p:nvPr>
        </p:nvSpPr>
        <p:spPr/>
        <p:txBody>
          <a:bodyPr/>
          <a:lstStyle/>
          <a:p>
            <a:r>
              <a:rPr lang="en-US" dirty="0"/>
              <a:t>Fatuous love is defined by having passion and commitment but no intimacy, such as a long-term sexual love affair.</a:t>
            </a:r>
          </a:p>
        </p:txBody>
      </p:sp>
    </p:spTree>
    <p:extLst>
      <p:ext uri="{BB962C8B-B14F-4D97-AF65-F5344CB8AC3E}">
        <p14:creationId xmlns:p14="http://schemas.microsoft.com/office/powerpoint/2010/main" val="3493210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849B0-8789-766A-197A-8FB84BADF8B6}"/>
              </a:ext>
            </a:extLst>
          </p:cNvPr>
          <p:cNvSpPr>
            <a:spLocks noGrp="1"/>
          </p:cNvSpPr>
          <p:nvPr>
            <p:ph type="title"/>
          </p:nvPr>
        </p:nvSpPr>
        <p:spPr/>
        <p:txBody>
          <a:bodyPr/>
          <a:lstStyle/>
          <a:p>
            <a:r>
              <a:rPr lang="en-US" dirty="0"/>
              <a:t>Social Exchange Theory</a:t>
            </a:r>
          </a:p>
        </p:txBody>
      </p:sp>
      <p:sp>
        <p:nvSpPr>
          <p:cNvPr id="3" name="Content Placeholder 2">
            <a:extLst>
              <a:ext uri="{FF2B5EF4-FFF2-40B4-BE49-F238E27FC236}">
                <a16:creationId xmlns:a16="http://schemas.microsoft.com/office/drawing/2014/main" id="{90D0BD1E-F894-845E-5F36-839F678CA1C2}"/>
              </a:ext>
            </a:extLst>
          </p:cNvPr>
          <p:cNvSpPr>
            <a:spLocks noGrp="1"/>
          </p:cNvSpPr>
          <p:nvPr>
            <p:ph idx="1"/>
          </p:nvPr>
        </p:nvSpPr>
        <p:spPr>
          <a:xfrm>
            <a:off x="8021" y="990600"/>
            <a:ext cx="6553200" cy="5151120"/>
          </a:xfrm>
        </p:spPr>
        <p:txBody>
          <a:bodyPr>
            <a:normAutofit fontScale="70000" lnSpcReduction="20000"/>
          </a:bodyPr>
          <a:lstStyle/>
          <a:p>
            <a:r>
              <a:rPr lang="en-US" dirty="0"/>
              <a:t>According to social exchange theory, we act as naïve economists in keeping a tally of the ratio of costs and benefits of forming and maintaining a relationship with others (Figure 8) (Rusbult &amp; Van Lange, 2003).</a:t>
            </a:r>
          </a:p>
          <a:p>
            <a:r>
              <a:rPr lang="en-US" dirty="0"/>
              <a:t>People are motivated to maximize the benefits of social exchanges, or relationships, and minimize the costs. </a:t>
            </a:r>
          </a:p>
          <a:p>
            <a:pPr lvl="1"/>
            <a:r>
              <a:rPr lang="en-US" dirty="0"/>
              <a:t>Example: If you have ever decided to commit to a romantic relationship, you probably considered the advantages and disadvantages of your decision. </a:t>
            </a:r>
          </a:p>
          <a:p>
            <a:pPr lvl="1"/>
            <a:r>
              <a:rPr lang="en-US" dirty="0"/>
              <a:t>You may have considered having companionship, intimacy, and passion but also being comfortable with a person you know well.</a:t>
            </a:r>
          </a:p>
          <a:p>
            <a:pPr lvl="1"/>
            <a:r>
              <a:rPr lang="en-US" dirty="0"/>
              <a:t>You may think that over time boredom from being with only one person may set in; moreover, it may be expensive to share activities, such as attending movies and going to dinner.</a:t>
            </a:r>
          </a:p>
          <a:p>
            <a:pPr lvl="1"/>
            <a:r>
              <a:rPr lang="en-US" dirty="0"/>
              <a:t>The benefits of dating your romantic partner presumably outweigh the costs, or you wouldn't continue the relationship.</a:t>
            </a:r>
          </a:p>
        </p:txBody>
      </p:sp>
      <p:sp>
        <p:nvSpPr>
          <p:cNvPr id="5" name="TextBox 4">
            <a:extLst>
              <a:ext uri="{FF2B5EF4-FFF2-40B4-BE49-F238E27FC236}">
                <a16:creationId xmlns:a16="http://schemas.microsoft.com/office/drawing/2014/main" id="{715FA449-2800-AB67-2852-CA04FA1364FB}"/>
              </a:ext>
            </a:extLst>
          </p:cNvPr>
          <p:cNvSpPr txBox="1"/>
          <p:nvPr/>
        </p:nvSpPr>
        <p:spPr>
          <a:xfrm>
            <a:off x="7456203" y="4177602"/>
            <a:ext cx="625492" cy="253916"/>
          </a:xfrm>
          <a:prstGeom prst="rect">
            <a:avLst/>
          </a:prstGeom>
          <a:noFill/>
        </p:spPr>
        <p:txBody>
          <a:bodyPr wrap="none" rtlCol="0">
            <a:spAutoFit/>
          </a:bodyPr>
          <a:lstStyle/>
          <a:p>
            <a:r>
              <a:rPr lang="en-US" sz="1050" dirty="0">
                <a:solidFill>
                  <a:srgbClr val="182F58"/>
                </a:solidFill>
              </a:rPr>
              <a:t>Figure 8</a:t>
            </a:r>
          </a:p>
        </p:txBody>
      </p:sp>
      <p:pic>
        <p:nvPicPr>
          <p:cNvPr id="6" name="Content Placeholder 6" descr="A graphic shows the words 'benefit' and 'cost' on different sides of a lever.">
            <a:extLst>
              <a:ext uri="{FF2B5EF4-FFF2-40B4-BE49-F238E27FC236}">
                <a16:creationId xmlns:a16="http://schemas.microsoft.com/office/drawing/2014/main" id="{72701BEC-7DC1-2022-B3F0-7F0A87785762}"/>
              </a:ext>
            </a:extLst>
          </p:cNvPr>
          <p:cNvPicPr>
            <a:picLocks noChangeAspect="1"/>
          </p:cNvPicPr>
          <p:nvPr/>
        </p:nvPicPr>
        <p:blipFill rotWithShape="1">
          <a:blip r:embed="rId2"/>
          <a:srcRect l="5000" r="4062"/>
          <a:stretch/>
        </p:blipFill>
        <p:spPr>
          <a:xfrm>
            <a:off x="6556197" y="2680398"/>
            <a:ext cx="2420480" cy="1497204"/>
          </a:xfrm>
          <a:prstGeom prst="rect">
            <a:avLst/>
          </a:prstGeom>
          <a:noFill/>
        </p:spPr>
      </p:pic>
    </p:spTree>
    <p:extLst>
      <p:ext uri="{BB962C8B-B14F-4D97-AF65-F5344CB8AC3E}">
        <p14:creationId xmlns:p14="http://schemas.microsoft.com/office/powerpoint/2010/main" val="2111161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276A-A668-AAC1-0753-84CF24B6E91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C42CB98-55F1-6B5F-4B5F-9704A2BC29E5}"/>
              </a:ext>
            </a:extLst>
          </p:cNvPr>
          <p:cNvSpPr>
            <a:spLocks noGrp="1"/>
          </p:cNvSpPr>
          <p:nvPr>
            <p:ph idx="1"/>
          </p:nvPr>
        </p:nvSpPr>
        <p:spPr>
          <a:xfrm>
            <a:off x="457200" y="1280160"/>
            <a:ext cx="8382000" cy="4815840"/>
          </a:xfrm>
        </p:spPr>
        <p:txBody>
          <a:bodyPr>
            <a:normAutofit fontScale="85000" lnSpcReduction="20000"/>
          </a:bodyPr>
          <a:lstStyle/>
          <a:p>
            <a:r>
              <a:rPr lang="en-US" dirty="0"/>
              <a:t>Altruism is a pure form of helping others out of empathy, which can be contrasted with egoistic motivations for helping. </a:t>
            </a:r>
          </a:p>
          <a:p>
            <a:r>
              <a:rPr lang="en-US" dirty="0"/>
              <a:t>We typically form relationships with people who are close to us in proximity and people with whom we share similarities. </a:t>
            </a:r>
          </a:p>
          <a:p>
            <a:r>
              <a:rPr lang="en-US" dirty="0"/>
              <a:t>We expect reciprocity and self-disclosure in our relationships. </a:t>
            </a:r>
          </a:p>
          <a:p>
            <a:r>
              <a:rPr lang="en-US" dirty="0"/>
              <a:t>We want to form relationships with people who are physically attractive.</a:t>
            </a:r>
          </a:p>
          <a:p>
            <a:r>
              <a:rPr lang="en-US" dirty="0"/>
              <a:t>There are many types of love that are determined by various combinations of intimacy, passion, and commitment; consummate love, which is the ideal form of love, contains all three components. </a:t>
            </a:r>
          </a:p>
          <a:p>
            <a:r>
              <a:rPr lang="en-US" dirty="0"/>
              <a:t>Individuals often use a social exchange approach and weigh the costs and benefits of forming and maintaining a relationship.</a:t>
            </a:r>
          </a:p>
        </p:txBody>
      </p:sp>
    </p:spTree>
    <p:extLst>
      <p:ext uri="{BB962C8B-B14F-4D97-AF65-F5344CB8AC3E}">
        <p14:creationId xmlns:p14="http://schemas.microsoft.com/office/powerpoint/2010/main" val="1579800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752600" y="-994172"/>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Altruism</a:t>
            </a:r>
            <a:endParaRPr lang="en-US" sz="3200" b="1" dirty="0">
              <a:solidFill>
                <a:schemeClr val="accent1"/>
              </a:solidFill>
            </a:endParaRPr>
          </a:p>
        </p:txBody>
      </p:sp>
      <p:sp>
        <p:nvSpPr>
          <p:cNvPr id="13315" name="Rectangle 3"/>
          <p:cNvSpPr>
            <a:spLocks noGrp="1"/>
          </p:cNvSpPr>
          <p:nvPr>
            <p:ph idx="1"/>
          </p:nvPr>
        </p:nvSpPr>
        <p:spPr>
          <a:xfrm>
            <a:off x="124767" y="1295400"/>
            <a:ext cx="5715000" cy="4572000"/>
          </a:xfrm>
          <a:prstGeom prst="rect">
            <a:avLst/>
          </a:prstGeom>
        </p:spPr>
        <p:txBody>
          <a:bodyPr/>
          <a:lstStyle/>
          <a:p>
            <a:pPr>
              <a:tabLst>
                <a:tab pos="461963" algn="l"/>
              </a:tabLst>
            </a:pPr>
            <a:r>
              <a:rPr lang="en-US" b="1" i="0" dirty="0"/>
              <a:t>Altruism</a:t>
            </a:r>
            <a:r>
              <a:rPr lang="en-US" i="0" dirty="0"/>
              <a:t> refers to people's desire to help others even if the costs outweigh the benefits of helping. </a:t>
            </a:r>
          </a:p>
          <a:p>
            <a:pPr>
              <a:tabLst>
                <a:tab pos="461963" algn="l"/>
              </a:tabLst>
            </a:pPr>
            <a:r>
              <a:rPr lang="en-US" i="0" dirty="0"/>
              <a:t>People acting in altruistic ways may disregard the personal costs associated with helping (Figure 1). </a:t>
            </a:r>
          </a:p>
          <a:p>
            <a:pPr>
              <a:tabLst>
                <a:tab pos="461963" algn="l"/>
              </a:tabLst>
            </a:pPr>
            <a:r>
              <a:rPr lang="en-US" i="0" dirty="0"/>
              <a:t>Some researchers suggest that altruism operates on empathy.</a:t>
            </a:r>
          </a:p>
        </p:txBody>
      </p:sp>
      <p:sp>
        <p:nvSpPr>
          <p:cNvPr id="3" name="TextBox 2">
            <a:extLst>
              <a:ext uri="{FF2B5EF4-FFF2-40B4-BE49-F238E27FC236}">
                <a16:creationId xmlns:a16="http://schemas.microsoft.com/office/drawing/2014/main" id="{1B2BE4EB-650E-162A-B998-7922D61A8FC4}"/>
              </a:ext>
            </a:extLst>
          </p:cNvPr>
          <p:cNvSpPr txBox="1"/>
          <p:nvPr/>
        </p:nvSpPr>
        <p:spPr>
          <a:xfrm>
            <a:off x="7125546" y="4318000"/>
            <a:ext cx="625492" cy="253916"/>
          </a:xfrm>
          <a:prstGeom prst="rect">
            <a:avLst/>
          </a:prstGeom>
          <a:noFill/>
        </p:spPr>
        <p:txBody>
          <a:bodyPr wrap="none" rtlCol="0">
            <a:spAutoFit/>
          </a:bodyPr>
          <a:lstStyle/>
          <a:p>
            <a:r>
              <a:rPr lang="en-US" sz="1050" dirty="0">
                <a:solidFill>
                  <a:srgbClr val="182F58"/>
                </a:solidFill>
              </a:rPr>
              <a:t>Figure 1</a:t>
            </a:r>
          </a:p>
        </p:txBody>
      </p:sp>
      <p:pic>
        <p:nvPicPr>
          <p:cNvPr id="4" name="Content Placeholder 6" descr="A photograph of two people helping a man who has fallen off his bike">
            <a:extLst>
              <a:ext uri="{FF2B5EF4-FFF2-40B4-BE49-F238E27FC236}">
                <a16:creationId xmlns:a16="http://schemas.microsoft.com/office/drawing/2014/main" id="{8841094D-A85F-6E43-E78F-9592D11A2C5B}"/>
              </a:ext>
            </a:extLst>
          </p:cNvPr>
          <p:cNvPicPr>
            <a:picLocks noChangeAspect="1"/>
          </p:cNvPicPr>
          <p:nvPr/>
        </p:nvPicPr>
        <p:blipFill rotWithShape="1">
          <a:blip r:embed="rId2"/>
          <a:srcRect l="8333" r="8333" b="1235"/>
          <a:stretch/>
        </p:blipFill>
        <p:spPr>
          <a:xfrm>
            <a:off x="5760218" y="2133600"/>
            <a:ext cx="3276600" cy="21844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E74B-398F-4103-5E2F-7BDCA97D0A51}"/>
              </a:ext>
            </a:extLst>
          </p:cNvPr>
          <p:cNvSpPr>
            <a:spLocks noGrp="1"/>
          </p:cNvSpPr>
          <p:nvPr>
            <p:ph type="title"/>
          </p:nvPr>
        </p:nvSpPr>
        <p:spPr/>
        <p:txBody>
          <a:bodyPr/>
          <a:lstStyle/>
          <a:p>
            <a:r>
              <a:rPr lang="en-US" dirty="0"/>
              <a:t>Empathy</a:t>
            </a:r>
          </a:p>
        </p:txBody>
      </p:sp>
      <p:sp>
        <p:nvSpPr>
          <p:cNvPr id="3" name="Content Placeholder 2">
            <a:extLst>
              <a:ext uri="{FF2B5EF4-FFF2-40B4-BE49-F238E27FC236}">
                <a16:creationId xmlns:a16="http://schemas.microsoft.com/office/drawing/2014/main" id="{352E2A22-904A-54E2-EEC4-4934EAB3D3C7}"/>
              </a:ext>
            </a:extLst>
          </p:cNvPr>
          <p:cNvSpPr>
            <a:spLocks noGrp="1"/>
          </p:cNvSpPr>
          <p:nvPr>
            <p:ph idx="1"/>
          </p:nvPr>
        </p:nvSpPr>
        <p:spPr/>
        <p:txBody>
          <a:bodyPr>
            <a:normAutofit fontScale="92500" lnSpcReduction="20000"/>
          </a:bodyPr>
          <a:lstStyle/>
          <a:p>
            <a:r>
              <a:rPr lang="en-US" b="1" dirty="0"/>
              <a:t>Empathy</a:t>
            </a:r>
            <a:r>
              <a:rPr lang="en-US" dirty="0"/>
              <a:t> is the capacity to understand another person's perspective, to feel what they feel. </a:t>
            </a:r>
          </a:p>
          <a:p>
            <a:r>
              <a:rPr lang="en-US" dirty="0"/>
              <a:t>An empathetic person makes an emotional connection with others and feels compelled to help (Batson, 1991).</a:t>
            </a:r>
          </a:p>
          <a:p>
            <a:r>
              <a:rPr lang="en-US" dirty="0"/>
              <a:t>Some researchers argue that helping is always self-serving because our egos are involved, and we receive benefits from helping (Cialdini et al., 1997). </a:t>
            </a:r>
          </a:p>
          <a:p>
            <a:r>
              <a:rPr lang="en-US" dirty="0"/>
              <a:t>It is challenging to determine experimentally the true motivation for helping.</a:t>
            </a:r>
          </a:p>
          <a:p>
            <a:pPr lvl="1"/>
            <a:r>
              <a:rPr lang="en-US" dirty="0"/>
              <a:t>Whether is it largely self-serving (egoism) or selfless (altruism)</a:t>
            </a:r>
          </a:p>
          <a:p>
            <a:r>
              <a:rPr lang="en-US" dirty="0"/>
              <a:t>A debate on whether pure altruism exists continues.</a:t>
            </a:r>
          </a:p>
        </p:txBody>
      </p:sp>
    </p:spTree>
    <p:extLst>
      <p:ext uri="{BB962C8B-B14F-4D97-AF65-F5344CB8AC3E}">
        <p14:creationId xmlns:p14="http://schemas.microsoft.com/office/powerpoint/2010/main" val="3093006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b="1" dirty="0"/>
              <a:t>Group Activity</a:t>
            </a:r>
            <a:r>
              <a:rPr lang="en-US" b="1" baseline="-25000" dirty="0"/>
              <a:t>1</a:t>
            </a:r>
            <a:endParaRPr lang="en-US" b="1"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fontScale="92500"/>
          </a:bodyPr>
          <a:lstStyle/>
          <a:p>
            <a:r>
              <a:rPr lang="en-US" dirty="0"/>
              <a:t>In small groups, discuss the difference between apathy, empathy, and sympathy.</a:t>
            </a:r>
          </a:p>
          <a:p>
            <a:endParaRPr lang="en-US" dirty="0"/>
          </a:p>
          <a:p>
            <a:r>
              <a:rPr lang="en-US" dirty="0"/>
              <a:t>Now, have the members of the group think of a situation from your own lives in which empathy may be needed.</a:t>
            </a:r>
          </a:p>
          <a:p>
            <a:endParaRPr lang="en-US" dirty="0"/>
          </a:p>
          <a:p>
            <a:r>
              <a:rPr lang="en-US" dirty="0"/>
              <a:t>What would an apathetic, sympathetic, and empathetic response be?</a:t>
            </a:r>
          </a:p>
          <a:p>
            <a:endParaRPr lang="en-US" dirty="0"/>
          </a:p>
          <a:p>
            <a:r>
              <a:rPr lang="en-US" dirty="0"/>
              <a:t>What would the potential impact of each response be?</a:t>
            </a:r>
          </a:p>
        </p:txBody>
      </p:sp>
    </p:spTree>
    <p:extLst>
      <p:ext uri="{BB962C8B-B14F-4D97-AF65-F5344CB8AC3E}">
        <p14:creationId xmlns:p14="http://schemas.microsoft.com/office/powerpoint/2010/main" val="2069639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6D1B2-1D54-920A-A755-8C4F30552046}"/>
              </a:ext>
            </a:extLst>
          </p:cNvPr>
          <p:cNvSpPr>
            <a:spLocks noGrp="1"/>
          </p:cNvSpPr>
          <p:nvPr>
            <p:ph type="title"/>
          </p:nvPr>
        </p:nvSpPr>
        <p:spPr/>
        <p:txBody>
          <a:bodyPr/>
          <a:lstStyle/>
          <a:p>
            <a:r>
              <a:rPr lang="en-US" dirty="0"/>
              <a:t>Forming Relationships</a:t>
            </a:r>
          </a:p>
        </p:txBody>
      </p:sp>
      <p:pic>
        <p:nvPicPr>
          <p:cNvPr id="6" name="Content Placeholder 6" descr="A photograph of a Hindi couple at a wedding ceremony">
            <a:extLst>
              <a:ext uri="{FF2B5EF4-FFF2-40B4-BE49-F238E27FC236}">
                <a16:creationId xmlns:a16="http://schemas.microsoft.com/office/drawing/2014/main" id="{43467752-577A-2716-A8D8-81C856034F8B}"/>
              </a:ext>
            </a:extLst>
          </p:cNvPr>
          <p:cNvPicPr>
            <a:picLocks noChangeAspect="1"/>
          </p:cNvPicPr>
          <p:nvPr/>
        </p:nvPicPr>
        <p:blipFill rotWithShape="1">
          <a:blip r:embed="rId2"/>
          <a:srcRect l="28438" r="29375"/>
          <a:stretch/>
        </p:blipFill>
        <p:spPr>
          <a:xfrm>
            <a:off x="178594" y="1676400"/>
            <a:ext cx="2412206" cy="3216275"/>
          </a:xfrm>
          <a:prstGeom prst="rect">
            <a:avLst/>
          </a:prstGeom>
          <a:noFill/>
        </p:spPr>
      </p:pic>
      <p:sp>
        <p:nvSpPr>
          <p:cNvPr id="5" name="TextBox 4">
            <a:extLst>
              <a:ext uri="{FF2B5EF4-FFF2-40B4-BE49-F238E27FC236}">
                <a16:creationId xmlns:a16="http://schemas.microsoft.com/office/drawing/2014/main" id="{CBB3513B-3E60-0522-5BD4-A9D3F34E3DC5}"/>
              </a:ext>
            </a:extLst>
          </p:cNvPr>
          <p:cNvSpPr txBox="1"/>
          <p:nvPr/>
        </p:nvSpPr>
        <p:spPr>
          <a:xfrm>
            <a:off x="1106283" y="4892675"/>
            <a:ext cx="625492" cy="253916"/>
          </a:xfrm>
          <a:prstGeom prst="rect">
            <a:avLst/>
          </a:prstGeom>
          <a:noFill/>
        </p:spPr>
        <p:txBody>
          <a:bodyPr wrap="none" rtlCol="0">
            <a:spAutoFit/>
          </a:bodyPr>
          <a:lstStyle/>
          <a:p>
            <a:r>
              <a:rPr lang="en-US" sz="1050" dirty="0">
                <a:solidFill>
                  <a:srgbClr val="182F58"/>
                </a:solidFill>
              </a:rPr>
              <a:t>Figure 2</a:t>
            </a:r>
          </a:p>
        </p:txBody>
      </p:sp>
      <p:sp>
        <p:nvSpPr>
          <p:cNvPr id="3" name="Content Placeholder 2">
            <a:extLst>
              <a:ext uri="{FF2B5EF4-FFF2-40B4-BE49-F238E27FC236}">
                <a16:creationId xmlns:a16="http://schemas.microsoft.com/office/drawing/2014/main" id="{75FBB5C0-C848-CECB-6C42-968B0A9EF80A}"/>
              </a:ext>
            </a:extLst>
          </p:cNvPr>
          <p:cNvSpPr>
            <a:spLocks noGrp="1"/>
          </p:cNvSpPr>
          <p:nvPr>
            <p:ph idx="1"/>
          </p:nvPr>
        </p:nvSpPr>
        <p:spPr>
          <a:xfrm>
            <a:off x="2590800" y="1280160"/>
            <a:ext cx="6096000" cy="4572000"/>
          </a:xfrm>
        </p:spPr>
        <p:txBody>
          <a:bodyPr/>
          <a:lstStyle/>
          <a:p>
            <a:r>
              <a:rPr lang="en-US" dirty="0"/>
              <a:t>You are more likely to be friends with people you have regular contact with.</a:t>
            </a:r>
          </a:p>
          <a:p>
            <a:r>
              <a:rPr lang="en-US" dirty="0"/>
              <a:t>It is easier to form relationships with people you see often because you have the opportunity to get to know them.</a:t>
            </a:r>
          </a:p>
          <a:p>
            <a:r>
              <a:rPr lang="en-US" dirty="0"/>
              <a:t>We are more likely to become friends or lovers with someone who is similar to us in background, attitudes, and lifestyle.</a:t>
            </a:r>
          </a:p>
        </p:txBody>
      </p:sp>
    </p:spTree>
    <p:extLst>
      <p:ext uri="{BB962C8B-B14F-4D97-AF65-F5344CB8AC3E}">
        <p14:creationId xmlns:p14="http://schemas.microsoft.com/office/powerpoint/2010/main" val="1517146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p:txBody>
          <a:bodyPr/>
          <a:lstStyle/>
          <a:p>
            <a:r>
              <a:rPr lang="en-US" dirty="0"/>
              <a:t>The mere-exposure effect is a psychological phenomenon by which people tend to develop a preference for things merely because they are familiar with them. This is an extension of proximity effects in regards to attraction. In other words, the more we see it, the more familiar we are with it, the more we like it.</a:t>
            </a:r>
          </a:p>
          <a:p>
            <a:endParaRPr lang="en-US" dirty="0"/>
          </a:p>
          <a:p>
            <a:r>
              <a:rPr lang="en-US" dirty="0"/>
              <a:t>Can you think of a person, a song, TV show, or product that you started to like after being exposed to it several times?</a:t>
            </a:r>
          </a:p>
          <a:p>
            <a:endParaRPr lang="en-US" dirty="0"/>
          </a:p>
          <a:p>
            <a:endParaRPr lang="en-US" dirty="0"/>
          </a:p>
        </p:txBody>
      </p:sp>
    </p:spTree>
    <p:extLst>
      <p:ext uri="{BB962C8B-B14F-4D97-AF65-F5344CB8AC3E}">
        <p14:creationId xmlns:p14="http://schemas.microsoft.com/office/powerpoint/2010/main" val="3029162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4BF93-AE2E-362C-A736-80CBC4E52663}"/>
              </a:ext>
            </a:extLst>
          </p:cNvPr>
          <p:cNvSpPr>
            <a:spLocks noGrp="1"/>
          </p:cNvSpPr>
          <p:nvPr>
            <p:ph type="title"/>
          </p:nvPr>
        </p:nvSpPr>
        <p:spPr/>
        <p:txBody>
          <a:bodyPr/>
          <a:lstStyle/>
          <a:p>
            <a:r>
              <a:rPr lang="en-US" dirty="0"/>
              <a:t>Homophily</a:t>
            </a:r>
          </a:p>
        </p:txBody>
      </p:sp>
      <p:sp>
        <p:nvSpPr>
          <p:cNvPr id="3" name="Content Placeholder 2">
            <a:extLst>
              <a:ext uri="{FF2B5EF4-FFF2-40B4-BE49-F238E27FC236}">
                <a16:creationId xmlns:a16="http://schemas.microsoft.com/office/drawing/2014/main" id="{101C9678-EE0A-6948-1BBC-E8417B928659}"/>
              </a:ext>
            </a:extLst>
          </p:cNvPr>
          <p:cNvSpPr>
            <a:spLocks noGrp="1"/>
          </p:cNvSpPr>
          <p:nvPr>
            <p:ph idx="1"/>
          </p:nvPr>
        </p:nvSpPr>
        <p:spPr/>
        <p:txBody>
          <a:bodyPr/>
          <a:lstStyle/>
          <a:p>
            <a:r>
              <a:rPr lang="en-US" b="1" dirty="0"/>
              <a:t>Homophily</a:t>
            </a:r>
            <a:r>
              <a:rPr lang="en-US" dirty="0"/>
              <a:t> is the tendency for people to form social networks, including friendships, marriages, business relationships, and many other types of relationships, with others who are similar (McPherson et al., 2001).</a:t>
            </a:r>
          </a:p>
        </p:txBody>
      </p:sp>
    </p:spTree>
    <p:extLst>
      <p:ext uri="{BB962C8B-B14F-4D97-AF65-F5344CB8AC3E}">
        <p14:creationId xmlns:p14="http://schemas.microsoft.com/office/powerpoint/2010/main" val="50639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b="1" dirty="0"/>
              <a:t>Group Activity</a:t>
            </a:r>
            <a:r>
              <a:rPr lang="en-US" baseline="-25000" dirty="0"/>
              <a:t>2</a:t>
            </a:r>
            <a:endParaRPr lang="en-US" b="1"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lnSpcReduction="10000"/>
          </a:bodyPr>
          <a:lstStyle/>
          <a:p>
            <a:r>
              <a:rPr lang="en-US" dirty="0"/>
              <a:t>Homophily limits our exposure to diversity (McPherson et al., 2001).</a:t>
            </a:r>
          </a:p>
          <a:p>
            <a:endParaRPr lang="en-US" dirty="0"/>
          </a:p>
          <a:p>
            <a:r>
              <a:rPr lang="en-US" dirty="0"/>
              <a:t>Individually, find an example in the news about a hate crime (like a mass shooting at a synagogue) or racially based crime movements, such as #BlackLivesMatter.</a:t>
            </a:r>
          </a:p>
          <a:p>
            <a:endParaRPr lang="en-US" dirty="0"/>
          </a:p>
          <a:p>
            <a:r>
              <a:rPr lang="en-US" dirty="0"/>
              <a:t>In groups, introduce the news article you found and how you think it is an example of the dark side of homophily.</a:t>
            </a:r>
          </a:p>
        </p:txBody>
      </p:sp>
    </p:spTree>
    <p:extLst>
      <p:ext uri="{BB962C8B-B14F-4D97-AF65-F5344CB8AC3E}">
        <p14:creationId xmlns:p14="http://schemas.microsoft.com/office/powerpoint/2010/main" val="87105084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1641</TotalTime>
  <Words>1303</Words>
  <Application>Microsoft Office PowerPoint</Application>
  <PresentationFormat>On-screen Show (4:3)</PresentationFormat>
  <Paragraphs>106</Paragraphs>
  <Slides>24</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Aptos</vt:lpstr>
      <vt:lpstr>Century Gothic</vt:lpstr>
      <vt:lpstr>Aptos Display</vt:lpstr>
      <vt:lpstr>Office Theme</vt:lpstr>
      <vt:lpstr>1_Office Theme</vt:lpstr>
      <vt:lpstr>Lesson 12.7</vt:lpstr>
      <vt:lpstr>Prosocial Behavior</vt:lpstr>
      <vt:lpstr>Altruism</vt:lpstr>
      <vt:lpstr>Empathy</vt:lpstr>
      <vt:lpstr>Group Activity1</vt:lpstr>
      <vt:lpstr>Forming Relationships</vt:lpstr>
      <vt:lpstr>Reflection Question</vt:lpstr>
      <vt:lpstr>Homophily</vt:lpstr>
      <vt:lpstr>Group Activity2</vt:lpstr>
      <vt:lpstr>Reciprocity</vt:lpstr>
      <vt:lpstr>Self-Disclosure</vt:lpstr>
      <vt:lpstr>Attraction</vt:lpstr>
      <vt:lpstr>Lesson 12.7 Figure 5</vt:lpstr>
      <vt:lpstr>Sternberg's Triangular Theory Of Love1</vt:lpstr>
      <vt:lpstr>Sternberg's Triangular Theory Of Love2</vt:lpstr>
      <vt:lpstr>Lesson 12.7 Figure 6</vt:lpstr>
      <vt:lpstr>Consummate Love</vt:lpstr>
      <vt:lpstr>Other Forms Of Love</vt:lpstr>
      <vt:lpstr>Companionate Love</vt:lpstr>
      <vt:lpstr>Romantic Love</vt:lpstr>
      <vt:lpstr>Fatuous Love</vt:lpstr>
      <vt:lpstr>Social Exchange Theory</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12.7 Prosocial Behavior</dc:title>
  <dc:creator>Hawkes Learning</dc:creator>
  <cp:keywords>Psychology</cp:keywords>
  <cp:lastModifiedBy>Talissa Nahass</cp:lastModifiedBy>
  <cp:revision>179</cp:revision>
  <dcterms:created xsi:type="dcterms:W3CDTF">2013-04-26T14:43:13Z</dcterms:created>
  <dcterms:modified xsi:type="dcterms:W3CDTF">2024-07-23T21:37:26Z</dcterms:modified>
  <cp:category>Psychology</cp:category>
</cp:coreProperties>
</file>