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2" r:id="rId2"/>
  </p:sldMasterIdLst>
  <p:notesMasterIdLst>
    <p:notesMasterId r:id="rId22"/>
  </p:notesMasterIdLst>
  <p:handoutMasterIdLst>
    <p:handoutMasterId r:id="rId23"/>
  </p:handoutMasterIdLst>
  <p:sldIdLst>
    <p:sldId id="272" r:id="rId3"/>
    <p:sldId id="273" r:id="rId4"/>
    <p:sldId id="274" r:id="rId5"/>
    <p:sldId id="275" r:id="rId6"/>
    <p:sldId id="276" r:id="rId7"/>
    <p:sldId id="268" r:id="rId8"/>
    <p:sldId id="277" r:id="rId9"/>
    <p:sldId id="270" r:id="rId10"/>
    <p:sldId id="278" r:id="rId11"/>
    <p:sldId id="283" r:id="rId12"/>
    <p:sldId id="282" r:id="rId13"/>
    <p:sldId id="267" r:id="rId14"/>
    <p:sldId id="284" r:id="rId15"/>
    <p:sldId id="285" r:id="rId16"/>
    <p:sldId id="286" r:id="rId17"/>
    <p:sldId id="280" r:id="rId18"/>
    <p:sldId id="271" r:id="rId19"/>
    <p:sldId id="281" r:id="rId20"/>
    <p:sldId id="318" r:id="rId21"/>
  </p:sldIdLst>
  <p:sldSz cx="9144000" cy="6858000" type="screen4x3"/>
  <p:notesSz cx="6858000" cy="9144000"/>
  <p:embeddedFontLst>
    <p:embeddedFont>
      <p:font typeface="Century Gothic" panose="020B050202020202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F58"/>
    <a:srgbClr val="2B7799"/>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410" autoAdjust="0"/>
  </p:normalViewPr>
  <p:slideViewPr>
    <p:cSldViewPr>
      <p:cViewPr varScale="1">
        <p:scale>
          <a:sx n="52" d="100"/>
          <a:sy n="52" d="100"/>
        </p:scale>
        <p:origin x="104" y="52"/>
      </p:cViewPr>
      <p:guideLst>
        <p:guide orient="horz" pos="2160"/>
        <p:guide pos="2880"/>
      </p:guideLst>
    </p:cSldViewPr>
  </p:slideViewPr>
  <p:outlineViewPr>
    <p:cViewPr>
      <p:scale>
        <a:sx n="33" d="100"/>
        <a:sy n="33" d="100"/>
      </p:scale>
      <p:origin x="0" y="-841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7/23/2024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7/23/2024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347623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2024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solidFill>
                  <a:srgbClr val="182F58"/>
                </a:solidFill>
              </a:defRPr>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solidFill>
                  <a:srgbClr val="182F58"/>
                </a:solidFill>
                <a:latin typeface="Arial" panose="020B0604020202020204" pitchFamily="34" charset="0"/>
                <a:cs typeface="Arial" panose="020B0604020202020204" pitchFamily="34" charset="0"/>
              </a:defRPr>
            </a:lvl1pPr>
          </a:lstStyle>
          <a:p>
            <a:pPr lvl="0"/>
            <a:r>
              <a:rPr lang="en-US" dirty="0"/>
              <a:t>Lesson X.X</a:t>
            </a:r>
          </a:p>
        </p:txBody>
      </p:sp>
      <p:pic>
        <p:nvPicPr>
          <p:cNvPr id="3" name="Picture 2" descr="A book cover of a book&#10;&#10;Description automatically generated">
            <a:extLst>
              <a:ext uri="{FF2B5EF4-FFF2-40B4-BE49-F238E27FC236}">
                <a16:creationId xmlns:a16="http://schemas.microsoft.com/office/drawing/2014/main" id="{586E3476-9215-F819-53E3-591E4DD801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95800" y="261276"/>
            <a:ext cx="4407338" cy="56388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On Your Own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Dig Deeper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13900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081F-48F3-8267-3057-5544357BE3E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0633713-4DEA-1BFF-037C-ED269AF8B47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2D07F6C-D326-3F27-7EAE-5BF868C7FC48}"/>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5E277BFC-6D1D-7790-F568-DEDC1E5B0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47BFD-8ACB-D117-DD6E-8C910642AD7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707222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38D66-2168-5395-E638-C563C5FCAA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95709-6FBD-5A0B-E014-B76BE88C6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8B714-6F35-A8B9-B214-1E800CF20C94}"/>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135ADD3B-EA6B-8E52-209F-DC060D8527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5B957-CDD8-A1A1-036C-846EDDFBCA8E}"/>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490743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966E-AF61-4BAF-32F4-D64F7F1372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5452EE6-2FC4-FF10-FE8B-7B462A03DAE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3E3765-CFB8-3DB8-4530-40A91AA4BD1C}"/>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C075BB5A-01A4-73B5-3458-1F4BF4FD4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44B8BA-A6A0-FB9D-787C-C584FA63231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493854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F029-D9A2-29CD-D92A-EA140BD93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ECE9F-4981-2D10-5FA3-9365F9EEDE3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9331FE-8241-9BF3-10DE-0A81E662F7F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400E-FED1-430C-4090-DEDA45577FCD}"/>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1655812B-8595-572D-E9AA-8E222E273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8EE0C1-6885-9A3F-C9C0-D4ABB4ADFE90}"/>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27614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E991-2CC7-8043-5043-30DFA7818B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83533A0-4C38-7817-BC59-0E848EC3F40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474372E-6BD9-DFC5-026B-5B596518ACC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4EEDA2-7A44-4A85-E840-DB0F587C337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A80F3DA-20DF-47C4-1238-09DB2721E88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F7FA1-21C2-F903-F10E-94D67334A240}"/>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8" name="Footer Placeholder 7">
            <a:extLst>
              <a:ext uri="{FF2B5EF4-FFF2-40B4-BE49-F238E27FC236}">
                <a16:creationId xmlns:a16="http://schemas.microsoft.com/office/drawing/2014/main" id="{479BAF0D-C093-33EB-0FB5-1DEE5C1BF7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1B7B6A-E322-6D06-1427-10A47C00D6D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771447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D8880-42A0-105F-1181-F63CEB78F2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40DC5C-C6DF-6DA7-DB2D-0977A0C8D3F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4" name="Footer Placeholder 3">
            <a:extLst>
              <a:ext uri="{FF2B5EF4-FFF2-40B4-BE49-F238E27FC236}">
                <a16:creationId xmlns:a16="http://schemas.microsoft.com/office/drawing/2014/main" id="{C83A55FD-722C-86C4-FB61-0039EB9C0A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03D996-C02E-5BB5-CEEB-E7805FC319DF}"/>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293160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65AE0E-18E4-7AD5-CB35-91EAF67B9199}"/>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3" name="Footer Placeholder 2">
            <a:extLst>
              <a:ext uri="{FF2B5EF4-FFF2-40B4-BE49-F238E27FC236}">
                <a16:creationId xmlns:a16="http://schemas.microsoft.com/office/drawing/2014/main" id="{CD4D172D-F1F5-FAB9-10AA-2898733E8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29DEEB-5F88-A85E-677E-F35144287033}"/>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691083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182F58"/>
                </a:solidFill>
              </a:defRPr>
            </a:lvl1pPr>
            <a:lvl2pPr>
              <a:defRPr>
                <a:solidFill>
                  <a:srgbClr val="2B7799"/>
                </a:solidFill>
              </a:defRPr>
            </a:lvl2pPr>
          </a:lstStyle>
          <a:p>
            <a:pPr lvl="0"/>
            <a:r>
              <a:rPr lang="en-US" dirty="0"/>
              <a:t>Click to edit Master text styles</a:t>
            </a:r>
          </a:p>
          <a:p>
            <a:pPr lvl="1"/>
            <a:r>
              <a:rPr lang="en-US" dirty="0"/>
              <a:t> insert 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4F2B-CEF7-34ED-3CBC-130FD3E34BF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4E02857-3189-6D0C-8942-BC5E624BCA4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C50612-0EE6-D884-4964-770E861852E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89F506-34FB-841B-2AB7-47A6DBC0980E}"/>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2EEFFA8C-2DE3-D563-1DAC-E913F8A7D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76E7F7-542A-73E5-5C39-D3F7EA0345AA}"/>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2908767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185D-89FF-49DB-25B7-273E5CB9EE7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C2510F5-A26E-6EB8-0770-7ADF0385E40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EBDE380-D33B-1D6E-2C57-10D549F01F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72405F3-753B-17B1-949C-638C78CA9A85}"/>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6" name="Footer Placeholder 5">
            <a:extLst>
              <a:ext uri="{FF2B5EF4-FFF2-40B4-BE49-F238E27FC236}">
                <a16:creationId xmlns:a16="http://schemas.microsoft.com/office/drawing/2014/main" id="{6D77BE86-94D6-AE37-EA09-617C083B14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C9BDFD-566D-10E4-88AA-A2097149F1B6}"/>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2696120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8F8C-C2E8-3ED0-624C-F4D195FCE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B7C933-2DD2-67DA-1555-5CFA2EDB5C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31696-6DCC-3D74-B964-C6A7CA82FDB1}"/>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D984C985-0666-F247-F678-2B9D23EEC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F260B-18EF-E5A9-273D-75B09EF8EEE8}"/>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1338727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58D992-0865-8967-2916-0BE7BEE89FD4}"/>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26BEFF-3D23-B6C4-6EE0-EEFD8BAAAE0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1F246-1707-C02C-610E-845DF2128AA3}"/>
              </a:ext>
            </a:extLst>
          </p:cNvPr>
          <p:cNvSpPr>
            <a:spLocks noGrp="1"/>
          </p:cNvSpPr>
          <p:nvPr>
            <p:ph type="dt" sz="half" idx="10"/>
          </p:nvPr>
        </p:nvSpPr>
        <p:spPr/>
        <p:txBody>
          <a:body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03B800BD-0EDC-B130-57AA-E2E91AE75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04D67-EBF8-57F5-0B7F-3B24F83D9517}"/>
              </a:ext>
            </a:extLst>
          </p:cNvPr>
          <p:cNvSpPr>
            <a:spLocks noGrp="1"/>
          </p:cNvSpPr>
          <p:nvPr>
            <p:ph type="sldNum" sz="quarter" idx="12"/>
          </p:nvPr>
        </p:nvSpPr>
        <p:spPr/>
        <p:txBody>
          <a:bodyPr/>
          <a:lstStyle/>
          <a:p>
            <a:fld id="{804AA610-DF15-4A5A-A855-BD6093CAF0D7}" type="slidenum">
              <a:rPr lang="en-US" smtClean="0"/>
              <a:t>‹#›</a:t>
            </a:fld>
            <a:endParaRPr lang="en-US"/>
          </a:p>
        </p:txBody>
      </p:sp>
    </p:spTree>
    <p:extLst>
      <p:ext uri="{BB962C8B-B14F-4D97-AF65-F5344CB8AC3E}">
        <p14:creationId xmlns:p14="http://schemas.microsoft.com/office/powerpoint/2010/main" val="3800795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nd Slide">
    <p:bg>
      <p:bgPr>
        <a:solidFill>
          <a:srgbClr val="2D7D9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CDC15-C133-6A43-2AB0-D5FB639C26CE}"/>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96138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2971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3581400" y="1280160"/>
            <a:ext cx="5105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Slide Title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52578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5867400" y="1280160"/>
            <a:ext cx="28194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spTree>
    <p:extLst>
      <p:ext uri="{BB962C8B-B14F-4D97-AF65-F5344CB8AC3E}">
        <p14:creationId xmlns:p14="http://schemas.microsoft.com/office/powerpoint/2010/main" val="738352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182F58"/>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What Do You Think?</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82F58"/>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1" baseline="0">
                <a:solidFill>
                  <a:srgbClr val="182F58"/>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2024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82F58"/>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61" r:id="rId5"/>
    <p:sldLayoutId id="2147483652" r:id="rId6"/>
    <p:sldLayoutId id="2147483653" r:id="rId7"/>
    <p:sldLayoutId id="2147483658" r:id="rId8"/>
    <p:sldLayoutId id="2147483656" r:id="rId9"/>
    <p:sldLayoutId id="2147483657" r:id="rId10"/>
    <p:sldLayoutId id="2147483660" r:id="rId11"/>
    <p:sldLayoutId id="21474836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8BF824-37E5-A46A-6320-EBA7FEE0FE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869F70-BC82-BDAE-32C6-8744D121875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25259-6911-78F4-049F-3E1160176EE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2E38D61-C232-40CB-A3E3-D66C18882333}" type="datetimeFigureOut">
              <a:rPr lang="en-US" smtClean="0"/>
              <a:t>7/23/2024</a:t>
            </a:fld>
            <a:endParaRPr lang="en-US"/>
          </a:p>
        </p:txBody>
      </p:sp>
      <p:sp>
        <p:nvSpPr>
          <p:cNvPr id="5" name="Footer Placeholder 4">
            <a:extLst>
              <a:ext uri="{FF2B5EF4-FFF2-40B4-BE49-F238E27FC236}">
                <a16:creationId xmlns:a16="http://schemas.microsoft.com/office/drawing/2014/main" id="{70B4B541-4E51-2197-9F9F-7D1C30B59FA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03CF51B-67CB-17C0-C9E5-64AA1D8BC71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804AA610-DF15-4A5A-A855-BD6093CAF0D7}" type="slidenum">
              <a:rPr lang="en-US" smtClean="0"/>
              <a:t>‹#›</a:t>
            </a:fld>
            <a:endParaRPr lang="en-US"/>
          </a:p>
        </p:txBody>
      </p:sp>
    </p:spTree>
    <p:extLst>
      <p:ext uri="{BB962C8B-B14F-4D97-AF65-F5344CB8AC3E}">
        <p14:creationId xmlns:p14="http://schemas.microsoft.com/office/powerpoint/2010/main" val="24514858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rgbClr val="182F58"/>
                </a:solidFill>
                <a:effectLst/>
                <a:uLnTx/>
                <a:uFillTx/>
                <a:latin typeface="Arial" panose="020B0604020202020204" pitchFamily="34" charset="0"/>
                <a:ea typeface="+mn-ea"/>
                <a:cs typeface="Arial" panose="020B0604020202020204" pitchFamily="34" charset="0"/>
              </a:rPr>
              <a:t>Lesson 13.1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What is Industrial and Organizational Psychology?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95FF1-D9B5-1361-F215-33440FEBFEA7}"/>
              </a:ext>
            </a:extLst>
          </p:cNvPr>
          <p:cNvSpPr>
            <a:spLocks noGrp="1"/>
          </p:cNvSpPr>
          <p:nvPr>
            <p:ph type="title"/>
          </p:nvPr>
        </p:nvSpPr>
        <p:spPr/>
        <p:txBody>
          <a:bodyPr/>
          <a:lstStyle/>
          <a:p>
            <a:r>
              <a:rPr lang="en-US" dirty="0"/>
              <a:t>Historical Development Of I-O Psychology</a:t>
            </a:r>
            <a:r>
              <a:rPr lang="en-US" baseline="-25000" dirty="0"/>
              <a:t>3</a:t>
            </a:r>
            <a:endParaRPr lang="en-US" dirty="0"/>
          </a:p>
        </p:txBody>
      </p:sp>
      <p:sp>
        <p:nvSpPr>
          <p:cNvPr id="3" name="Content Placeholder 2">
            <a:extLst>
              <a:ext uri="{FF2B5EF4-FFF2-40B4-BE49-F238E27FC236}">
                <a16:creationId xmlns:a16="http://schemas.microsoft.com/office/drawing/2014/main" id="{7BC26CBC-BBA8-8CC2-DFCB-87358A0A51D9}"/>
              </a:ext>
            </a:extLst>
          </p:cNvPr>
          <p:cNvSpPr>
            <a:spLocks noGrp="1"/>
          </p:cNvSpPr>
          <p:nvPr>
            <p:ph idx="1"/>
          </p:nvPr>
        </p:nvSpPr>
        <p:spPr>
          <a:xfrm>
            <a:off x="457200" y="1280160"/>
            <a:ext cx="6400800" cy="4572000"/>
          </a:xfrm>
        </p:spPr>
        <p:txBody>
          <a:bodyPr>
            <a:normAutofit/>
          </a:bodyPr>
          <a:lstStyle/>
          <a:p>
            <a:r>
              <a:rPr lang="en-US" dirty="0"/>
              <a:t>In 1903, Scott published two books: </a:t>
            </a:r>
            <a:r>
              <a:rPr lang="en-US" i="1" dirty="0"/>
              <a:t>The Theory of Advertising</a:t>
            </a:r>
            <a:r>
              <a:rPr lang="en-US" dirty="0"/>
              <a:t> and </a:t>
            </a:r>
            <a:r>
              <a:rPr lang="en-US" i="1" dirty="0"/>
              <a:t>Psychology of Advertising</a:t>
            </a:r>
            <a:r>
              <a:rPr lang="en-US" dirty="0"/>
              <a:t>. </a:t>
            </a:r>
          </a:p>
          <a:p>
            <a:pPr lvl="1"/>
            <a:r>
              <a:rPr lang="en-US" dirty="0"/>
              <a:t>They are the first books to describe the use of psychology in the business world. </a:t>
            </a:r>
          </a:p>
          <a:p>
            <a:r>
              <a:rPr lang="en-US" dirty="0"/>
              <a:t>The focus of all this research was in what we now know as industrial psychology.</a:t>
            </a:r>
          </a:p>
          <a:p>
            <a:endParaRPr lang="en-US" dirty="0"/>
          </a:p>
        </p:txBody>
      </p:sp>
      <p:sp>
        <p:nvSpPr>
          <p:cNvPr id="5" name="TextBox 4">
            <a:extLst>
              <a:ext uri="{FF2B5EF4-FFF2-40B4-BE49-F238E27FC236}">
                <a16:creationId xmlns:a16="http://schemas.microsoft.com/office/drawing/2014/main" id="{96D6200E-67DB-CC39-B919-D954F9E602EC}"/>
              </a:ext>
            </a:extLst>
          </p:cNvPr>
          <p:cNvSpPr txBox="1"/>
          <p:nvPr/>
        </p:nvSpPr>
        <p:spPr>
          <a:xfrm>
            <a:off x="7620000" y="5122922"/>
            <a:ext cx="625492" cy="253916"/>
          </a:xfrm>
          <a:prstGeom prst="rect">
            <a:avLst/>
          </a:prstGeom>
          <a:noFill/>
        </p:spPr>
        <p:txBody>
          <a:bodyPr wrap="none" rtlCol="0">
            <a:spAutoFit/>
          </a:bodyPr>
          <a:lstStyle/>
          <a:p>
            <a:r>
              <a:rPr lang="en-US" sz="1050" dirty="0">
                <a:solidFill>
                  <a:srgbClr val="182F58"/>
                </a:solidFill>
              </a:rPr>
              <a:t>Figure 5</a:t>
            </a:r>
          </a:p>
        </p:txBody>
      </p:sp>
      <p:pic>
        <p:nvPicPr>
          <p:cNvPr id="6" name="Content Placeholder 6" descr="The movie poster for Top Gun: Maverick">
            <a:extLst>
              <a:ext uri="{FF2B5EF4-FFF2-40B4-BE49-F238E27FC236}">
                <a16:creationId xmlns:a16="http://schemas.microsoft.com/office/drawing/2014/main" id="{C285DEBD-64B4-7CF9-DF71-70BF166FEA0B}"/>
              </a:ext>
            </a:extLst>
          </p:cNvPr>
          <p:cNvPicPr>
            <a:picLocks noChangeAspect="1"/>
          </p:cNvPicPr>
          <p:nvPr/>
        </p:nvPicPr>
        <p:blipFill rotWithShape="1">
          <a:blip r:embed="rId2"/>
          <a:srcRect l="32188" r="31250"/>
          <a:stretch/>
        </p:blipFill>
        <p:spPr>
          <a:xfrm>
            <a:off x="6858000" y="2034222"/>
            <a:ext cx="1991519" cy="3063875"/>
          </a:xfrm>
          <a:prstGeom prst="rect">
            <a:avLst/>
          </a:prstGeom>
          <a:noFill/>
        </p:spPr>
      </p:pic>
    </p:spTree>
    <p:extLst>
      <p:ext uri="{BB962C8B-B14F-4D97-AF65-F5344CB8AC3E}">
        <p14:creationId xmlns:p14="http://schemas.microsoft.com/office/powerpoint/2010/main" val="3343437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95FF1-D9B5-1361-F215-33440FEBFEA7}"/>
              </a:ext>
            </a:extLst>
          </p:cNvPr>
          <p:cNvSpPr>
            <a:spLocks noGrp="1"/>
          </p:cNvSpPr>
          <p:nvPr>
            <p:ph type="title"/>
          </p:nvPr>
        </p:nvSpPr>
        <p:spPr/>
        <p:txBody>
          <a:bodyPr/>
          <a:lstStyle/>
          <a:p>
            <a:r>
              <a:rPr lang="en-US" dirty="0"/>
              <a:t>Historical Development Of I-O Psychology</a:t>
            </a:r>
            <a:r>
              <a:rPr lang="en-US" baseline="-25000" dirty="0"/>
              <a:t>4</a:t>
            </a:r>
            <a:endParaRPr lang="en-US" dirty="0"/>
          </a:p>
        </p:txBody>
      </p:sp>
      <p:pic>
        <p:nvPicPr>
          <p:cNvPr id="6" name="Content Placeholder 6" descr="A poster shows Uncle Sam.">
            <a:extLst>
              <a:ext uri="{FF2B5EF4-FFF2-40B4-BE49-F238E27FC236}">
                <a16:creationId xmlns:a16="http://schemas.microsoft.com/office/drawing/2014/main" id="{F172A129-F757-C1B3-7894-9DA742B5B0D6}"/>
              </a:ext>
            </a:extLst>
          </p:cNvPr>
          <p:cNvPicPr>
            <a:picLocks noChangeAspect="1"/>
          </p:cNvPicPr>
          <p:nvPr/>
        </p:nvPicPr>
        <p:blipFill rotWithShape="1">
          <a:blip r:embed="rId2"/>
          <a:srcRect l="30313" r="30313"/>
          <a:stretch/>
        </p:blipFill>
        <p:spPr>
          <a:xfrm>
            <a:off x="181459" y="1822686"/>
            <a:ext cx="2091373" cy="2987675"/>
          </a:xfrm>
          <a:prstGeom prst="rect">
            <a:avLst/>
          </a:prstGeom>
          <a:noFill/>
        </p:spPr>
      </p:pic>
      <p:sp>
        <p:nvSpPr>
          <p:cNvPr id="4" name="TextBox 3">
            <a:extLst>
              <a:ext uri="{FF2B5EF4-FFF2-40B4-BE49-F238E27FC236}">
                <a16:creationId xmlns:a16="http://schemas.microsoft.com/office/drawing/2014/main" id="{679AC7F3-C35A-1247-2ABB-71A348CC3976}"/>
              </a:ext>
            </a:extLst>
          </p:cNvPr>
          <p:cNvSpPr txBox="1"/>
          <p:nvPr/>
        </p:nvSpPr>
        <p:spPr>
          <a:xfrm>
            <a:off x="914399" y="4810361"/>
            <a:ext cx="625492" cy="253916"/>
          </a:xfrm>
          <a:prstGeom prst="rect">
            <a:avLst/>
          </a:prstGeom>
          <a:noFill/>
        </p:spPr>
        <p:txBody>
          <a:bodyPr wrap="none" rtlCol="0">
            <a:spAutoFit/>
          </a:bodyPr>
          <a:lstStyle/>
          <a:p>
            <a:r>
              <a:rPr lang="en-US" sz="1050" dirty="0">
                <a:solidFill>
                  <a:srgbClr val="182F58"/>
                </a:solidFill>
              </a:rPr>
              <a:t>Figure 6</a:t>
            </a:r>
          </a:p>
        </p:txBody>
      </p:sp>
      <p:sp>
        <p:nvSpPr>
          <p:cNvPr id="3" name="Content Placeholder 2">
            <a:extLst>
              <a:ext uri="{FF2B5EF4-FFF2-40B4-BE49-F238E27FC236}">
                <a16:creationId xmlns:a16="http://schemas.microsoft.com/office/drawing/2014/main" id="{7BC26CBC-BBA8-8CC2-DFCB-87358A0A51D9}"/>
              </a:ext>
            </a:extLst>
          </p:cNvPr>
          <p:cNvSpPr>
            <a:spLocks noGrp="1"/>
          </p:cNvSpPr>
          <p:nvPr>
            <p:ph idx="1"/>
          </p:nvPr>
        </p:nvSpPr>
        <p:spPr>
          <a:xfrm>
            <a:off x="2319973" y="1219200"/>
            <a:ext cx="6781800" cy="5029200"/>
          </a:xfrm>
        </p:spPr>
        <p:txBody>
          <a:bodyPr>
            <a:normAutofit fontScale="85000" lnSpcReduction="20000"/>
          </a:bodyPr>
          <a:lstStyle/>
          <a:p>
            <a:r>
              <a:rPr lang="en-US" dirty="0"/>
              <a:t>The involvement of the United States in World War I in April 1917 catalyzed the participation in the military effort of psychologists working in this area.</a:t>
            </a:r>
          </a:p>
          <a:p>
            <a:r>
              <a:rPr lang="en-US" dirty="0"/>
              <a:t> Yerkes organized a group under the Surgeon General's Office (SGO) that developed methods for screening and selecting enlisted men. </a:t>
            </a:r>
          </a:p>
          <a:p>
            <a:pPr lvl="1"/>
            <a:r>
              <a:rPr lang="en-US" dirty="0"/>
              <a:t>Developed the Army Alpha test to measure mental abilities</a:t>
            </a:r>
          </a:p>
          <a:p>
            <a:r>
              <a:rPr lang="en-US" dirty="0"/>
              <a:t>Today, if you want to enter the military as an aviation officer, you would take the Aviation Standard Test Battery (ASTB-E). </a:t>
            </a:r>
          </a:p>
          <a:p>
            <a:r>
              <a:rPr lang="en-US" dirty="0"/>
              <a:t>Both of these modern-day military tests were developed from the early tests of Yerkes, Scott, and Bingham.</a:t>
            </a:r>
          </a:p>
        </p:txBody>
      </p:sp>
    </p:spTree>
    <p:extLst>
      <p:ext uri="{BB962C8B-B14F-4D97-AF65-F5344CB8AC3E}">
        <p14:creationId xmlns:p14="http://schemas.microsoft.com/office/powerpoint/2010/main" val="208751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Historical Development Of I-O Psychology</a:t>
            </a:r>
            <a:r>
              <a:rPr lang="en-US" baseline="-25000" dirty="0"/>
              <a:t>5</a:t>
            </a:r>
            <a:endParaRPr lang="en-US" sz="3200" b="1" dirty="0">
              <a:solidFill>
                <a:schemeClr val="accent1"/>
              </a:solidFill>
            </a:endParaRPr>
          </a:p>
        </p:txBody>
      </p:sp>
      <p:sp>
        <p:nvSpPr>
          <p:cNvPr id="13315" name="Rectangle 3"/>
          <p:cNvSpPr>
            <a:spLocks noGrp="1"/>
          </p:cNvSpPr>
          <p:nvPr>
            <p:ph idx="1"/>
          </p:nvPr>
        </p:nvSpPr>
        <p:spPr>
          <a:xfrm>
            <a:off x="16747" y="1295400"/>
            <a:ext cx="5774453" cy="4587240"/>
          </a:xfrm>
          <a:prstGeom prst="rect">
            <a:avLst/>
          </a:prstGeom>
        </p:spPr>
        <p:txBody>
          <a:bodyPr>
            <a:normAutofit fontScale="70000" lnSpcReduction="20000"/>
          </a:bodyPr>
          <a:lstStyle/>
          <a:p>
            <a:pPr>
              <a:tabLst>
                <a:tab pos="461963" algn="l"/>
              </a:tabLst>
            </a:pPr>
            <a:r>
              <a:rPr lang="en-US" i="0" dirty="0"/>
              <a:t>After the war, work on personnel selection continued, with researchers like Millicent Pond studying pre-employment testing for factory workers.</a:t>
            </a:r>
          </a:p>
          <a:p>
            <a:pPr>
              <a:tabLst>
                <a:tab pos="461963" algn="l"/>
              </a:tabLst>
            </a:pPr>
            <a:r>
              <a:rPr lang="en-US" i="0" dirty="0"/>
              <a:t>Versions of these pre-employment tests are still used by many companies today to assess job fit.</a:t>
            </a:r>
          </a:p>
          <a:p>
            <a:pPr>
              <a:tabLst>
                <a:tab pos="461963" algn="l"/>
              </a:tabLst>
            </a:pPr>
            <a:r>
              <a:rPr lang="en-US" i="0" dirty="0"/>
              <a:t>From 1929 to 1932, Elton Mayo and colleagues conducted studies at Western Electric's Hawthorne Works.</a:t>
            </a:r>
          </a:p>
          <a:p>
            <a:pPr>
              <a:tabLst>
                <a:tab pos="461963" algn="l"/>
              </a:tabLst>
            </a:pPr>
            <a:r>
              <a:rPr lang="en-US" i="0" dirty="0"/>
              <a:t>These Hawthorne Studies marked the beginning of organizational psychology and went beyond just employee selection and placement.</a:t>
            </a:r>
          </a:p>
          <a:p>
            <a:pPr>
              <a:tabLst>
                <a:tab pos="461963" algn="l"/>
              </a:tabLst>
            </a:pPr>
            <a:r>
              <a:rPr lang="en-US" i="0" dirty="0"/>
              <a:t>The studies initially focused on the effects of lighting in the physical work environment but expanded to cover interpersonal relations, motivation, and organizational dynamics.</a:t>
            </a:r>
          </a:p>
        </p:txBody>
      </p:sp>
      <p:sp>
        <p:nvSpPr>
          <p:cNvPr id="3" name="TextBox 2">
            <a:extLst>
              <a:ext uri="{FF2B5EF4-FFF2-40B4-BE49-F238E27FC236}">
                <a16:creationId xmlns:a16="http://schemas.microsoft.com/office/drawing/2014/main" id="{B56C18AB-2D0E-EF98-7A4F-0C250BCE1AF7}"/>
              </a:ext>
            </a:extLst>
          </p:cNvPr>
          <p:cNvSpPr txBox="1"/>
          <p:nvPr/>
        </p:nvSpPr>
        <p:spPr>
          <a:xfrm>
            <a:off x="7053634" y="4183464"/>
            <a:ext cx="625492" cy="253916"/>
          </a:xfrm>
          <a:prstGeom prst="rect">
            <a:avLst/>
          </a:prstGeom>
          <a:noFill/>
        </p:spPr>
        <p:txBody>
          <a:bodyPr wrap="none" rtlCol="0">
            <a:spAutoFit/>
          </a:bodyPr>
          <a:lstStyle/>
          <a:p>
            <a:r>
              <a:rPr lang="en-US" sz="1050" dirty="0">
                <a:solidFill>
                  <a:srgbClr val="182F58"/>
                </a:solidFill>
              </a:rPr>
              <a:t>Figure 7</a:t>
            </a:r>
          </a:p>
        </p:txBody>
      </p:sp>
      <p:pic>
        <p:nvPicPr>
          <p:cNvPr id="4" name="Content Placeholder 6" descr="An image of a factory complex with two functioning smokestacks and a number of buildings is shown.">
            <a:extLst>
              <a:ext uri="{FF2B5EF4-FFF2-40B4-BE49-F238E27FC236}">
                <a16:creationId xmlns:a16="http://schemas.microsoft.com/office/drawing/2014/main" id="{262B4489-E804-C42F-37D8-59718E001BA0}"/>
              </a:ext>
            </a:extLst>
          </p:cNvPr>
          <p:cNvPicPr>
            <a:picLocks noChangeAspect="1"/>
          </p:cNvPicPr>
          <p:nvPr/>
        </p:nvPicPr>
        <p:blipFill rotWithShape="1">
          <a:blip r:embed="rId2"/>
          <a:srcRect t="15344" b="10190"/>
          <a:stretch/>
        </p:blipFill>
        <p:spPr>
          <a:xfrm>
            <a:off x="5638164" y="2743200"/>
            <a:ext cx="3456432" cy="14478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53819-0834-95C7-A617-F1680A396E93}"/>
              </a:ext>
            </a:extLst>
          </p:cNvPr>
          <p:cNvSpPr>
            <a:spLocks noGrp="1"/>
          </p:cNvSpPr>
          <p:nvPr>
            <p:ph type="title"/>
          </p:nvPr>
        </p:nvSpPr>
        <p:spPr/>
        <p:txBody>
          <a:bodyPr/>
          <a:lstStyle/>
          <a:p>
            <a:r>
              <a:rPr lang="en-US" dirty="0"/>
              <a:t>Historical Development Of I-O Psychology</a:t>
            </a:r>
            <a:r>
              <a:rPr lang="en-US" baseline="-25000" dirty="0"/>
              <a:t>6</a:t>
            </a:r>
            <a:endParaRPr lang="en-US" dirty="0"/>
          </a:p>
        </p:txBody>
      </p:sp>
      <p:pic>
        <p:nvPicPr>
          <p:cNvPr id="6" name="Content Placeholder 6" descr="A black-and-white photo shows a production factory, with supervisors observing factory workers as they work.">
            <a:extLst>
              <a:ext uri="{FF2B5EF4-FFF2-40B4-BE49-F238E27FC236}">
                <a16:creationId xmlns:a16="http://schemas.microsoft.com/office/drawing/2014/main" id="{1F938F4A-4723-E853-1105-ACB3751515A7}"/>
              </a:ext>
            </a:extLst>
          </p:cNvPr>
          <p:cNvPicPr>
            <a:picLocks noChangeAspect="1"/>
          </p:cNvPicPr>
          <p:nvPr/>
        </p:nvPicPr>
        <p:blipFill rotWithShape="1">
          <a:blip r:embed="rId2"/>
          <a:srcRect l="7246" t="1235" r="5797"/>
          <a:stretch/>
        </p:blipFill>
        <p:spPr>
          <a:xfrm>
            <a:off x="93566" y="2161902"/>
            <a:ext cx="2266122" cy="1447800"/>
          </a:xfrm>
          <a:prstGeom prst="rect">
            <a:avLst/>
          </a:prstGeom>
          <a:noFill/>
        </p:spPr>
      </p:pic>
      <p:sp>
        <p:nvSpPr>
          <p:cNvPr id="5" name="TextBox 4">
            <a:extLst>
              <a:ext uri="{FF2B5EF4-FFF2-40B4-BE49-F238E27FC236}">
                <a16:creationId xmlns:a16="http://schemas.microsoft.com/office/drawing/2014/main" id="{7EB19EE5-2055-97C8-E3D7-F2D15E03F83C}"/>
              </a:ext>
            </a:extLst>
          </p:cNvPr>
          <p:cNvSpPr txBox="1"/>
          <p:nvPr/>
        </p:nvSpPr>
        <p:spPr>
          <a:xfrm>
            <a:off x="913881" y="3612046"/>
            <a:ext cx="625492" cy="253916"/>
          </a:xfrm>
          <a:prstGeom prst="rect">
            <a:avLst/>
          </a:prstGeom>
          <a:noFill/>
        </p:spPr>
        <p:txBody>
          <a:bodyPr wrap="none" rtlCol="0">
            <a:spAutoFit/>
          </a:bodyPr>
          <a:lstStyle/>
          <a:p>
            <a:r>
              <a:rPr lang="en-US" sz="1050" dirty="0">
                <a:solidFill>
                  <a:srgbClr val="182F58"/>
                </a:solidFill>
              </a:rPr>
              <a:t>Figure 8</a:t>
            </a:r>
          </a:p>
        </p:txBody>
      </p:sp>
      <p:sp>
        <p:nvSpPr>
          <p:cNvPr id="3" name="Content Placeholder 2">
            <a:extLst>
              <a:ext uri="{FF2B5EF4-FFF2-40B4-BE49-F238E27FC236}">
                <a16:creationId xmlns:a16="http://schemas.microsoft.com/office/drawing/2014/main" id="{F2744E0F-8F16-0A92-BF97-9E49A91DA39B}"/>
              </a:ext>
            </a:extLst>
          </p:cNvPr>
          <p:cNvSpPr>
            <a:spLocks noGrp="1"/>
          </p:cNvSpPr>
          <p:nvPr>
            <p:ph idx="1"/>
          </p:nvPr>
        </p:nvSpPr>
        <p:spPr>
          <a:xfrm>
            <a:off x="2362200" y="1299419"/>
            <a:ext cx="6629400" cy="4572000"/>
          </a:xfrm>
        </p:spPr>
        <p:txBody>
          <a:bodyPr>
            <a:normAutofit fontScale="77500" lnSpcReduction="20000"/>
          </a:bodyPr>
          <a:lstStyle/>
          <a:p>
            <a:r>
              <a:rPr lang="en-US" dirty="0"/>
              <a:t>Employees at the Hawthorne factory were aware of a lighting experiment being conducted.</a:t>
            </a:r>
          </a:p>
          <a:p>
            <a:r>
              <a:rPr lang="en-US" dirty="0"/>
              <a:t>As lighting was increased in stages, worker output increased each time.</a:t>
            </a:r>
          </a:p>
          <a:p>
            <a:r>
              <a:rPr lang="en-US" dirty="0"/>
              <a:t>However, when lighting was decreased but workers were told it increased, output still increased.</a:t>
            </a:r>
          </a:p>
          <a:p>
            <a:r>
              <a:rPr lang="en-US" dirty="0"/>
              <a:t>This led researchers to conclude that workers' awareness of being studied and desire to help the study, rather than lighting itself, impacted their productivity.</a:t>
            </a:r>
          </a:p>
          <a:p>
            <a:r>
              <a:rPr lang="en-US" dirty="0"/>
              <a:t>This phenomenon became known as the Hawthorne effect, describing increased performance due to being noticed and observed by researchers or supervisors.</a:t>
            </a:r>
          </a:p>
        </p:txBody>
      </p:sp>
    </p:spTree>
    <p:extLst>
      <p:ext uri="{BB962C8B-B14F-4D97-AF65-F5344CB8AC3E}">
        <p14:creationId xmlns:p14="http://schemas.microsoft.com/office/powerpoint/2010/main" val="8008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53819-0834-95C7-A617-F1680A396E93}"/>
              </a:ext>
            </a:extLst>
          </p:cNvPr>
          <p:cNvSpPr>
            <a:spLocks noGrp="1"/>
          </p:cNvSpPr>
          <p:nvPr>
            <p:ph type="title"/>
          </p:nvPr>
        </p:nvSpPr>
        <p:spPr/>
        <p:txBody>
          <a:bodyPr/>
          <a:lstStyle/>
          <a:p>
            <a:r>
              <a:rPr lang="en-US" dirty="0"/>
              <a:t>Group Dynamics</a:t>
            </a:r>
          </a:p>
        </p:txBody>
      </p:sp>
      <p:sp>
        <p:nvSpPr>
          <p:cNvPr id="3" name="Content Placeholder 2">
            <a:extLst>
              <a:ext uri="{FF2B5EF4-FFF2-40B4-BE49-F238E27FC236}">
                <a16:creationId xmlns:a16="http://schemas.microsoft.com/office/drawing/2014/main" id="{F2744E0F-8F16-0A92-BF97-9E49A91DA39B}"/>
              </a:ext>
            </a:extLst>
          </p:cNvPr>
          <p:cNvSpPr>
            <a:spLocks noGrp="1"/>
          </p:cNvSpPr>
          <p:nvPr>
            <p:ph idx="1"/>
          </p:nvPr>
        </p:nvSpPr>
        <p:spPr>
          <a:xfrm>
            <a:off x="304800" y="1219200"/>
            <a:ext cx="8763000" cy="4876800"/>
          </a:xfrm>
        </p:spPr>
        <p:txBody>
          <a:bodyPr>
            <a:normAutofit fontScale="85000" lnSpcReduction="20000"/>
          </a:bodyPr>
          <a:lstStyle/>
          <a:p>
            <a:r>
              <a:rPr lang="en-US" dirty="0"/>
              <a:t>In the 1930s, researchers began studying employees' feelings about their jobs, with Kurt Lewin researching leadership styles, team structures, and dynamics.</a:t>
            </a:r>
          </a:p>
          <a:p>
            <a:r>
              <a:rPr lang="en-US" dirty="0"/>
              <a:t>Lewin is considered the founder of social psychology, and his work influenced organizational psychology.</a:t>
            </a:r>
          </a:p>
          <a:p>
            <a:r>
              <a:rPr lang="en-US" dirty="0"/>
              <a:t>Lewin and his students studied how leadership styles affect aggression, group dynamics, and satisfaction, and Lewin coined the term "group dynamics."</a:t>
            </a:r>
          </a:p>
          <a:p>
            <a:r>
              <a:rPr lang="en-US" dirty="0"/>
              <a:t>Parallel to industrial and organizational psychology, the field of human factors psychology was developing with Frederick Taylor proposing redesigning workplaces to increase output and wages.</a:t>
            </a:r>
          </a:p>
          <a:p>
            <a:r>
              <a:rPr lang="en-US" dirty="0"/>
              <a:t>Taylor's theory faced criticism for potentially exploiting workers despite increasing productivity, as seen in his example of workers handling iron ingots with rest periods.</a:t>
            </a:r>
          </a:p>
        </p:txBody>
      </p:sp>
    </p:spTree>
    <p:extLst>
      <p:ext uri="{BB962C8B-B14F-4D97-AF65-F5344CB8AC3E}">
        <p14:creationId xmlns:p14="http://schemas.microsoft.com/office/powerpoint/2010/main" val="1369943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A4DB8-7605-C084-A5C7-B052F0AFF7EC}"/>
              </a:ext>
            </a:extLst>
          </p:cNvPr>
          <p:cNvSpPr>
            <a:spLocks noGrp="1"/>
          </p:cNvSpPr>
          <p:nvPr>
            <p:ph type="title"/>
          </p:nvPr>
        </p:nvSpPr>
        <p:spPr/>
        <p:txBody>
          <a:bodyPr/>
          <a:lstStyle/>
          <a:p>
            <a:r>
              <a:rPr lang="en-US" dirty="0"/>
              <a:t>Lesson 13.1 Figure 9</a:t>
            </a:r>
          </a:p>
        </p:txBody>
      </p:sp>
      <p:sp>
        <p:nvSpPr>
          <p:cNvPr id="3" name="Content Placeholder 2">
            <a:extLst>
              <a:ext uri="{FF2B5EF4-FFF2-40B4-BE49-F238E27FC236}">
                <a16:creationId xmlns:a16="http://schemas.microsoft.com/office/drawing/2014/main" id="{081E5519-C356-EAD7-2F53-FC22FEF76714}"/>
              </a:ext>
            </a:extLst>
          </p:cNvPr>
          <p:cNvSpPr>
            <a:spLocks noGrp="1"/>
          </p:cNvSpPr>
          <p:nvPr>
            <p:ph idx="1"/>
          </p:nvPr>
        </p:nvSpPr>
        <p:spPr>
          <a:xfrm>
            <a:off x="457200" y="5105400"/>
            <a:ext cx="8229600" cy="746760"/>
          </a:xfrm>
        </p:spPr>
        <p:txBody>
          <a:bodyPr>
            <a:normAutofit fontScale="55000" lnSpcReduction="20000"/>
          </a:bodyPr>
          <a:lstStyle/>
          <a:p>
            <a:pPr marL="0" indent="0">
              <a:buNone/>
            </a:pPr>
            <a:r>
              <a:rPr lang="en-US" dirty="0"/>
              <a:t>Caption: (a) Frederick Taylor (1911) strived to engineer workplaces to increase productivity, based on the ideas he set forth in (b) his book The Principles of Scientific Management. (c) Taylor designed this steam hammer at the Midvale Steel Company. </a:t>
            </a:r>
          </a:p>
        </p:txBody>
      </p:sp>
      <p:pic>
        <p:nvPicPr>
          <p:cNvPr id="4" name="Content Placeholder 6" descr="Photographs of Taylor, the cover of his book, and a steam hammer">
            <a:extLst>
              <a:ext uri="{FF2B5EF4-FFF2-40B4-BE49-F238E27FC236}">
                <a16:creationId xmlns:a16="http://schemas.microsoft.com/office/drawing/2014/main" id="{9B8815BC-5A60-B46D-566F-3ABBCB2868FD}"/>
              </a:ext>
            </a:extLst>
          </p:cNvPr>
          <p:cNvPicPr>
            <a:picLocks noChangeAspect="1"/>
          </p:cNvPicPr>
          <p:nvPr/>
        </p:nvPicPr>
        <p:blipFill rotWithShape="1">
          <a:blip r:embed="rId2"/>
          <a:srcRect t="7304" b="7099"/>
          <a:stretch/>
        </p:blipFill>
        <p:spPr>
          <a:xfrm>
            <a:off x="457200" y="1142999"/>
            <a:ext cx="8229600" cy="3962401"/>
          </a:xfrm>
          <a:prstGeom prst="rect">
            <a:avLst/>
          </a:prstGeom>
          <a:noFill/>
        </p:spPr>
      </p:pic>
    </p:spTree>
    <p:extLst>
      <p:ext uri="{BB962C8B-B14F-4D97-AF65-F5344CB8AC3E}">
        <p14:creationId xmlns:p14="http://schemas.microsoft.com/office/powerpoint/2010/main" val="2136609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BF41-78F4-4567-2B02-09E15D79EDAF}"/>
              </a:ext>
            </a:extLst>
          </p:cNvPr>
          <p:cNvSpPr>
            <a:spLocks noGrp="1"/>
          </p:cNvSpPr>
          <p:nvPr>
            <p:ph type="title"/>
          </p:nvPr>
        </p:nvSpPr>
        <p:spPr/>
        <p:txBody>
          <a:bodyPr/>
          <a:lstStyle/>
          <a:p>
            <a:r>
              <a:rPr lang="en-US" dirty="0"/>
              <a:t>From WWII To Today</a:t>
            </a:r>
          </a:p>
        </p:txBody>
      </p:sp>
      <p:sp>
        <p:nvSpPr>
          <p:cNvPr id="3" name="Content Placeholder 2">
            <a:extLst>
              <a:ext uri="{FF2B5EF4-FFF2-40B4-BE49-F238E27FC236}">
                <a16:creationId xmlns:a16="http://schemas.microsoft.com/office/drawing/2014/main" id="{9BEEC4CA-D7B4-C696-DC28-4DE91FD1BA1C}"/>
              </a:ext>
            </a:extLst>
          </p:cNvPr>
          <p:cNvSpPr>
            <a:spLocks noGrp="1"/>
          </p:cNvSpPr>
          <p:nvPr>
            <p:ph idx="1"/>
          </p:nvPr>
        </p:nvSpPr>
        <p:spPr/>
        <p:txBody>
          <a:bodyPr>
            <a:normAutofit fontScale="77500" lnSpcReduction="20000"/>
          </a:bodyPr>
          <a:lstStyle/>
          <a:p>
            <a:r>
              <a:rPr lang="en-US" dirty="0"/>
              <a:t>World War II also drove the expansion of industrial psychology.</a:t>
            </a:r>
          </a:p>
          <a:p>
            <a:r>
              <a:rPr lang="en-US" dirty="0"/>
              <a:t>Bingham developed new systems for job selection, classification, training, and performance review, plus methods for team development, morale change, and attitude change (Katzell &amp; Austin, 1992). </a:t>
            </a:r>
          </a:p>
          <a:p>
            <a:r>
              <a:rPr lang="en-US" dirty="0"/>
              <a:t>Concerns about the fairness of employment tests arose, and the ethnic and gender biases in various tests were evaluated with mixed results.</a:t>
            </a:r>
          </a:p>
          <a:p>
            <a:r>
              <a:rPr lang="en-US" dirty="0"/>
              <a:t>Today, I-O psychology is a diverse and deep field of research and practice, as you will learn about in the rest of this chapter. </a:t>
            </a:r>
          </a:p>
          <a:p>
            <a:r>
              <a:rPr lang="en-US" dirty="0"/>
              <a:t>The Society for Industrial and Organizational Psychology (SIOP) has projected a 3.8% growth rate between 2021 and 2031 for corporate positions, government, research and development, colleges and universities, and employment services. </a:t>
            </a:r>
          </a:p>
        </p:txBody>
      </p:sp>
    </p:spTree>
    <p:extLst>
      <p:ext uri="{BB962C8B-B14F-4D97-AF65-F5344CB8AC3E}">
        <p14:creationId xmlns:p14="http://schemas.microsoft.com/office/powerpoint/2010/main" val="4118368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b="1" dirty="0"/>
              <a:t>On Your Own</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p:txBody>
          <a:bodyPr/>
          <a:lstStyle/>
          <a:p>
            <a:r>
              <a:rPr lang="en-US" dirty="0"/>
              <a:t>Identify the contribution of each of the founding members of I-O psychology below:</a:t>
            </a:r>
          </a:p>
          <a:p>
            <a:pPr marL="457200" indent="-457200">
              <a:buFont typeface="Arial" panose="020B0604020202020204" pitchFamily="34" charset="0"/>
              <a:buChar char="•"/>
            </a:pPr>
            <a:r>
              <a:rPr lang="en-US" dirty="0"/>
              <a:t>Hugo Münsterberg</a:t>
            </a:r>
          </a:p>
          <a:p>
            <a:pPr marL="457200" indent="-457200">
              <a:buFont typeface="Arial" panose="020B0604020202020204" pitchFamily="34" charset="0"/>
              <a:buChar char="•"/>
            </a:pPr>
            <a:r>
              <a:rPr lang="en-US" dirty="0"/>
              <a:t>James Cattell</a:t>
            </a:r>
          </a:p>
          <a:p>
            <a:pPr marL="457200" indent="-457200">
              <a:buFont typeface="Arial" panose="020B0604020202020204" pitchFamily="34" charset="0"/>
              <a:buChar char="•"/>
            </a:pPr>
            <a:r>
              <a:rPr lang="en-US" dirty="0"/>
              <a:t>Walter Dill Scott</a:t>
            </a:r>
          </a:p>
          <a:p>
            <a:pPr marL="457200" indent="-457200">
              <a:buFont typeface="Arial" panose="020B0604020202020204" pitchFamily="34" charset="0"/>
              <a:buChar char="•"/>
            </a:pPr>
            <a:r>
              <a:rPr lang="en-US" dirty="0"/>
              <a:t>Robert Yerkes</a:t>
            </a:r>
          </a:p>
          <a:p>
            <a:pPr marL="457200" indent="-457200">
              <a:buFont typeface="Arial" panose="020B0604020202020204" pitchFamily="34" charset="0"/>
              <a:buChar char="•"/>
            </a:pPr>
            <a:r>
              <a:rPr lang="en-US" dirty="0"/>
              <a:t>Elton Mayo</a:t>
            </a:r>
          </a:p>
          <a:p>
            <a:pPr marL="457200" indent="-457200">
              <a:buFont typeface="Arial" panose="020B0604020202020204" pitchFamily="34" charset="0"/>
              <a:buChar char="•"/>
            </a:pPr>
            <a:r>
              <a:rPr lang="en-US" dirty="0"/>
              <a:t>Frederick Taylor</a:t>
            </a:r>
          </a:p>
          <a:p>
            <a:pPr marL="457200" indent="-457200">
              <a:buFont typeface="Arial" panose="020B0604020202020204" pitchFamily="34" charset="0"/>
              <a:buChar char="•"/>
            </a:pPr>
            <a:r>
              <a:rPr lang="en-US" dirty="0"/>
              <a:t>Lillian Gilbreth</a:t>
            </a:r>
          </a:p>
        </p:txBody>
      </p:sp>
    </p:spTree>
    <p:extLst>
      <p:ext uri="{BB962C8B-B14F-4D97-AF65-F5344CB8AC3E}">
        <p14:creationId xmlns:p14="http://schemas.microsoft.com/office/powerpoint/2010/main" val="1933572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E308D-0637-EAAC-3AB4-454D1CF2B05E}"/>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496EE7DD-F275-019B-9C03-C3ABBB083C67}"/>
              </a:ext>
            </a:extLst>
          </p:cNvPr>
          <p:cNvSpPr>
            <a:spLocks noGrp="1"/>
          </p:cNvSpPr>
          <p:nvPr>
            <p:ph idx="1"/>
          </p:nvPr>
        </p:nvSpPr>
        <p:spPr>
          <a:xfrm>
            <a:off x="304800" y="1097280"/>
            <a:ext cx="8382000" cy="4754880"/>
          </a:xfrm>
        </p:spPr>
        <p:txBody>
          <a:bodyPr>
            <a:normAutofit fontScale="85000" lnSpcReduction="20000"/>
          </a:bodyPr>
          <a:lstStyle/>
          <a:p>
            <a:r>
              <a:rPr lang="en-US" dirty="0"/>
              <a:t>The field of I-O psychology had its birth in industrial psychology and the use of psychological concepts to aid in personnel selection. </a:t>
            </a:r>
          </a:p>
          <a:p>
            <a:r>
              <a:rPr lang="en-US" dirty="0"/>
              <a:t>With research such as the Hawthorne study, it was found that productivity was affected more by human interaction and not physical factors.</a:t>
            </a:r>
          </a:p>
          <a:p>
            <a:r>
              <a:rPr lang="en-US" dirty="0"/>
              <a:t>Both WWI and WWII had a strong influence on the development of an expansion of industrial psychology in the United States and elsewhere.</a:t>
            </a:r>
          </a:p>
          <a:p>
            <a:r>
              <a:rPr lang="en-US" dirty="0"/>
              <a:t>The tasks the psychologists were assigned led to development of tests and research in how the psychological concepts could assist industry and other areas.</a:t>
            </a:r>
          </a:p>
          <a:p>
            <a:r>
              <a:rPr lang="en-US" dirty="0"/>
              <a:t>This movement aided in expanding industrial psychology to include organizational psychology.</a:t>
            </a:r>
          </a:p>
        </p:txBody>
      </p:sp>
    </p:spTree>
    <p:extLst>
      <p:ext uri="{BB962C8B-B14F-4D97-AF65-F5344CB8AC3E}">
        <p14:creationId xmlns:p14="http://schemas.microsoft.com/office/powerpoint/2010/main" val="1520813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BA363-008A-9460-24DB-6A18281A280F}"/>
              </a:ext>
            </a:extLst>
          </p:cNvPr>
          <p:cNvSpPr>
            <a:spLocks noGrp="1"/>
          </p:cNvSpPr>
          <p:nvPr>
            <p:ph type="title" idx="4294967295"/>
          </p:nvPr>
        </p:nvSpPr>
        <p:spPr>
          <a:xfrm>
            <a:off x="1614487" y="-1030179"/>
            <a:ext cx="5915025" cy="994172"/>
          </a:xfrm>
          <a:prstGeom prst="rect">
            <a:avLst/>
          </a:prstGeom>
        </p:spPr>
        <p:txBody>
          <a:bodyPr anchor="b">
            <a:normAutofit fontScale="90000"/>
          </a:bodyPr>
          <a:lstStyle/>
          <a:p>
            <a:r>
              <a:rPr lang="en-US" dirty="0"/>
              <a:t>End of Hawkes Learning PowerPoint</a:t>
            </a:r>
          </a:p>
        </p:txBody>
      </p:sp>
    </p:spTree>
    <p:extLst>
      <p:ext uri="{BB962C8B-B14F-4D97-AF65-F5344CB8AC3E}">
        <p14:creationId xmlns:p14="http://schemas.microsoft.com/office/powerpoint/2010/main" val="1295064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3BDE-B1DE-9B51-1393-9AEE5689B40F}"/>
              </a:ext>
            </a:extLst>
          </p:cNvPr>
          <p:cNvSpPr>
            <a:spLocks noGrp="1"/>
          </p:cNvSpPr>
          <p:nvPr>
            <p:ph type="title"/>
          </p:nvPr>
        </p:nvSpPr>
        <p:spPr/>
        <p:txBody>
          <a:bodyPr/>
          <a:lstStyle/>
          <a:p>
            <a:r>
              <a:rPr lang="en-US" b="1" dirty="0"/>
              <a:t>Industrial And Organizational Psychology</a:t>
            </a:r>
          </a:p>
        </p:txBody>
      </p:sp>
      <p:sp>
        <p:nvSpPr>
          <p:cNvPr id="3" name="Content Placeholder 2">
            <a:extLst>
              <a:ext uri="{FF2B5EF4-FFF2-40B4-BE49-F238E27FC236}">
                <a16:creationId xmlns:a16="http://schemas.microsoft.com/office/drawing/2014/main" id="{2DB405A1-1826-9335-EF31-DDDC51BD6B9A}"/>
              </a:ext>
            </a:extLst>
          </p:cNvPr>
          <p:cNvSpPr>
            <a:spLocks noGrp="1"/>
          </p:cNvSpPr>
          <p:nvPr>
            <p:ph idx="1"/>
          </p:nvPr>
        </p:nvSpPr>
        <p:spPr>
          <a:xfrm>
            <a:off x="466411" y="1218363"/>
            <a:ext cx="8229600" cy="2667837"/>
          </a:xfrm>
        </p:spPr>
        <p:txBody>
          <a:bodyPr>
            <a:normAutofit fontScale="85000" lnSpcReduction="10000"/>
          </a:bodyPr>
          <a:lstStyle/>
          <a:p>
            <a:r>
              <a:rPr lang="en-US" dirty="0"/>
              <a:t>Also known as I-O psychology</a:t>
            </a:r>
          </a:p>
          <a:p>
            <a:r>
              <a:rPr lang="en-US" dirty="0"/>
              <a:t>Branch of psychology that studies how human behavior and psychology affect work and how they are affected by work</a:t>
            </a:r>
          </a:p>
          <a:p>
            <a:r>
              <a:rPr lang="en-US" dirty="0"/>
              <a:t>Psychologists work in four main contexts: academia, government, consulting firms, and business</a:t>
            </a:r>
          </a:p>
          <a:p>
            <a:r>
              <a:rPr lang="en-US" dirty="0"/>
              <a:t>Divided into three broad areas: industrial, organizational and human factors</a:t>
            </a:r>
          </a:p>
          <a:p>
            <a:endParaRPr lang="en-US" dirty="0"/>
          </a:p>
          <a:p>
            <a:endParaRPr lang="en-US" dirty="0"/>
          </a:p>
        </p:txBody>
      </p:sp>
      <p:pic>
        <p:nvPicPr>
          <p:cNvPr id="6" name="Content Placeholder 8" descr="Three photographs show people working on computers in different places.">
            <a:extLst>
              <a:ext uri="{FF2B5EF4-FFF2-40B4-BE49-F238E27FC236}">
                <a16:creationId xmlns:a16="http://schemas.microsoft.com/office/drawing/2014/main" id="{F8F7BBDC-8E4F-0F61-B9C9-84ED5D035983}"/>
              </a:ext>
            </a:extLst>
          </p:cNvPr>
          <p:cNvPicPr>
            <a:picLocks noChangeAspect="1"/>
          </p:cNvPicPr>
          <p:nvPr/>
        </p:nvPicPr>
        <p:blipFill rotWithShape="1">
          <a:blip r:embed="rId2"/>
          <a:srcRect t="22963" b="22716"/>
          <a:stretch/>
        </p:blipFill>
        <p:spPr>
          <a:xfrm>
            <a:off x="1380811" y="3810000"/>
            <a:ext cx="6400800" cy="1955800"/>
          </a:xfrm>
          <a:prstGeom prst="rect">
            <a:avLst/>
          </a:prstGeom>
          <a:noFill/>
        </p:spPr>
      </p:pic>
      <p:sp>
        <p:nvSpPr>
          <p:cNvPr id="5" name="TextBox 4">
            <a:extLst>
              <a:ext uri="{FF2B5EF4-FFF2-40B4-BE49-F238E27FC236}">
                <a16:creationId xmlns:a16="http://schemas.microsoft.com/office/drawing/2014/main" id="{B1674569-4A97-F6C3-CB7F-988F1A9F2E2C}"/>
              </a:ext>
            </a:extLst>
          </p:cNvPr>
          <p:cNvSpPr txBox="1"/>
          <p:nvPr/>
        </p:nvSpPr>
        <p:spPr>
          <a:xfrm>
            <a:off x="4191000" y="5765800"/>
            <a:ext cx="625492" cy="253916"/>
          </a:xfrm>
          <a:prstGeom prst="rect">
            <a:avLst/>
          </a:prstGeom>
          <a:noFill/>
        </p:spPr>
        <p:txBody>
          <a:bodyPr wrap="none" rtlCol="0">
            <a:spAutoFit/>
          </a:bodyPr>
          <a:lstStyle/>
          <a:p>
            <a:r>
              <a:rPr lang="en-US" sz="1050" dirty="0">
                <a:solidFill>
                  <a:srgbClr val="182F58"/>
                </a:solidFill>
              </a:rPr>
              <a:t>Figure 1</a:t>
            </a:r>
          </a:p>
        </p:txBody>
      </p:sp>
    </p:spTree>
    <p:extLst>
      <p:ext uri="{BB962C8B-B14F-4D97-AF65-F5344CB8AC3E}">
        <p14:creationId xmlns:p14="http://schemas.microsoft.com/office/powerpoint/2010/main" val="211473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36C6-AE6A-A5DC-0EB2-286C1CF38BCA}"/>
              </a:ext>
            </a:extLst>
          </p:cNvPr>
          <p:cNvSpPr>
            <a:spLocks noGrp="1"/>
          </p:cNvSpPr>
          <p:nvPr>
            <p:ph type="title"/>
          </p:nvPr>
        </p:nvSpPr>
        <p:spPr/>
        <p:txBody>
          <a:bodyPr/>
          <a:lstStyle/>
          <a:p>
            <a:r>
              <a:rPr lang="en-US" dirty="0"/>
              <a:t>Industrial Psychology</a:t>
            </a:r>
          </a:p>
        </p:txBody>
      </p:sp>
      <p:sp>
        <p:nvSpPr>
          <p:cNvPr id="3" name="Content Placeholder 2">
            <a:extLst>
              <a:ext uri="{FF2B5EF4-FFF2-40B4-BE49-F238E27FC236}">
                <a16:creationId xmlns:a16="http://schemas.microsoft.com/office/drawing/2014/main" id="{1010A26E-2E2B-41D2-35F8-7CFD55B6809A}"/>
              </a:ext>
            </a:extLst>
          </p:cNvPr>
          <p:cNvSpPr>
            <a:spLocks noGrp="1"/>
          </p:cNvSpPr>
          <p:nvPr>
            <p:ph idx="1"/>
          </p:nvPr>
        </p:nvSpPr>
        <p:spPr>
          <a:xfrm>
            <a:off x="457200" y="1280160"/>
            <a:ext cx="8001000" cy="2758440"/>
          </a:xfrm>
        </p:spPr>
        <p:txBody>
          <a:bodyPr>
            <a:normAutofit fontScale="85000" lnSpcReduction="20000"/>
          </a:bodyPr>
          <a:lstStyle/>
          <a:p>
            <a:r>
              <a:rPr lang="en-US" b="1" dirty="0"/>
              <a:t>Industrial psychology </a:t>
            </a:r>
            <a:r>
              <a:rPr lang="en-US" dirty="0"/>
              <a:t>is concerned with describing job requirements and assessing individuals for their ability to meet those requirements. </a:t>
            </a:r>
          </a:p>
          <a:p>
            <a:r>
              <a:rPr lang="en-US" dirty="0"/>
              <a:t>Once employees are hired, industrial psychology studies and develops ways to train, evaluate, and respond to those evaluations. </a:t>
            </a:r>
          </a:p>
          <a:p>
            <a:r>
              <a:rPr lang="en-US" dirty="0"/>
              <a:t>It must also consider issues of legality regarding discrimination in hiring.</a:t>
            </a:r>
          </a:p>
        </p:txBody>
      </p:sp>
      <p:pic>
        <p:nvPicPr>
          <p:cNvPr id="6" name="Content Placeholder 6" descr="Two photographs show people working in different environments.">
            <a:extLst>
              <a:ext uri="{FF2B5EF4-FFF2-40B4-BE49-F238E27FC236}">
                <a16:creationId xmlns:a16="http://schemas.microsoft.com/office/drawing/2014/main" id="{6EADF791-12CC-6631-AFC4-250B34AE8E90}"/>
              </a:ext>
            </a:extLst>
          </p:cNvPr>
          <p:cNvPicPr>
            <a:picLocks noChangeAspect="1"/>
          </p:cNvPicPr>
          <p:nvPr/>
        </p:nvPicPr>
        <p:blipFill rotWithShape="1">
          <a:blip r:embed="rId2"/>
          <a:srcRect t="11440" b="11194"/>
          <a:stretch/>
        </p:blipFill>
        <p:spPr>
          <a:xfrm>
            <a:off x="2819400" y="3901440"/>
            <a:ext cx="3852153" cy="1676400"/>
          </a:xfrm>
          <a:prstGeom prst="rect">
            <a:avLst/>
          </a:prstGeom>
          <a:noFill/>
        </p:spPr>
      </p:pic>
      <p:sp>
        <p:nvSpPr>
          <p:cNvPr id="5" name="TextBox 4">
            <a:extLst>
              <a:ext uri="{FF2B5EF4-FFF2-40B4-BE49-F238E27FC236}">
                <a16:creationId xmlns:a16="http://schemas.microsoft.com/office/drawing/2014/main" id="{C2B6FD96-ACEC-AE8F-2305-A29CA89B790A}"/>
              </a:ext>
            </a:extLst>
          </p:cNvPr>
          <p:cNvSpPr txBox="1"/>
          <p:nvPr/>
        </p:nvSpPr>
        <p:spPr>
          <a:xfrm>
            <a:off x="4466911" y="5577840"/>
            <a:ext cx="625492" cy="253916"/>
          </a:xfrm>
          <a:prstGeom prst="rect">
            <a:avLst/>
          </a:prstGeom>
          <a:noFill/>
        </p:spPr>
        <p:txBody>
          <a:bodyPr wrap="none" rtlCol="0">
            <a:spAutoFit/>
          </a:bodyPr>
          <a:lstStyle/>
          <a:p>
            <a:r>
              <a:rPr lang="en-US" sz="1050" dirty="0">
                <a:solidFill>
                  <a:srgbClr val="182F58"/>
                </a:solidFill>
              </a:rPr>
              <a:t>Figure 2</a:t>
            </a:r>
          </a:p>
        </p:txBody>
      </p:sp>
    </p:spTree>
    <p:extLst>
      <p:ext uri="{BB962C8B-B14F-4D97-AF65-F5344CB8AC3E}">
        <p14:creationId xmlns:p14="http://schemas.microsoft.com/office/powerpoint/2010/main" val="1995641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5DD11-53D6-ECED-B140-0ACAE1C9BEE2}"/>
              </a:ext>
            </a:extLst>
          </p:cNvPr>
          <p:cNvSpPr>
            <a:spLocks noGrp="1"/>
          </p:cNvSpPr>
          <p:nvPr>
            <p:ph type="title"/>
          </p:nvPr>
        </p:nvSpPr>
        <p:spPr/>
        <p:txBody>
          <a:bodyPr/>
          <a:lstStyle/>
          <a:p>
            <a:r>
              <a:rPr lang="en-US" dirty="0"/>
              <a:t>Organizational Psychology</a:t>
            </a:r>
          </a:p>
        </p:txBody>
      </p:sp>
      <p:sp>
        <p:nvSpPr>
          <p:cNvPr id="3" name="Content Placeholder 2">
            <a:extLst>
              <a:ext uri="{FF2B5EF4-FFF2-40B4-BE49-F238E27FC236}">
                <a16:creationId xmlns:a16="http://schemas.microsoft.com/office/drawing/2014/main" id="{490404AB-B892-232C-1986-59A1056556EE}"/>
              </a:ext>
            </a:extLst>
          </p:cNvPr>
          <p:cNvSpPr>
            <a:spLocks noGrp="1"/>
          </p:cNvSpPr>
          <p:nvPr>
            <p:ph idx="1"/>
          </p:nvPr>
        </p:nvSpPr>
        <p:spPr/>
        <p:txBody>
          <a:bodyPr>
            <a:normAutofit fontScale="92500" lnSpcReduction="10000"/>
          </a:bodyPr>
          <a:lstStyle/>
          <a:p>
            <a:r>
              <a:rPr lang="en-US" b="1" dirty="0"/>
              <a:t>Organizational psychology </a:t>
            </a:r>
            <a:r>
              <a:rPr lang="en-US" dirty="0"/>
              <a:t>is a discipline interested in how the relationships among employees affect those employees and the performance of a business. </a:t>
            </a:r>
          </a:p>
          <a:p>
            <a:pPr lvl="1"/>
            <a:r>
              <a:rPr lang="en-US" dirty="0"/>
              <a:t>Includes studying worker satisfaction, motivation, and commitment.</a:t>
            </a:r>
          </a:p>
          <a:p>
            <a:r>
              <a:rPr lang="en-US" dirty="0"/>
              <a:t>It also studies management, leadership, and organizational culture, as well as how an organization's structures, management and leadership styles, social norms, and role expectations affect individual behavior. </a:t>
            </a:r>
          </a:p>
          <a:p>
            <a:r>
              <a:rPr lang="en-US" dirty="0"/>
              <a:t>It considers the subjects of harassment, including sexual harassment, and workplace violence.</a:t>
            </a:r>
          </a:p>
        </p:txBody>
      </p:sp>
    </p:spTree>
    <p:extLst>
      <p:ext uri="{BB962C8B-B14F-4D97-AF65-F5344CB8AC3E}">
        <p14:creationId xmlns:p14="http://schemas.microsoft.com/office/powerpoint/2010/main" val="527582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A4E3D-44A9-F11E-752C-5F5A8701184A}"/>
              </a:ext>
            </a:extLst>
          </p:cNvPr>
          <p:cNvSpPr>
            <a:spLocks noGrp="1"/>
          </p:cNvSpPr>
          <p:nvPr>
            <p:ph type="title"/>
          </p:nvPr>
        </p:nvSpPr>
        <p:spPr/>
        <p:txBody>
          <a:bodyPr/>
          <a:lstStyle/>
          <a:p>
            <a:r>
              <a:rPr lang="en-US" dirty="0"/>
              <a:t>Human Factors Psychology</a:t>
            </a:r>
          </a:p>
        </p:txBody>
      </p:sp>
      <p:pic>
        <p:nvPicPr>
          <p:cNvPr id="6" name="Content Placeholder 6" descr="An infographic illustrates a man sitting in front of a computer.">
            <a:extLst>
              <a:ext uri="{FF2B5EF4-FFF2-40B4-BE49-F238E27FC236}">
                <a16:creationId xmlns:a16="http://schemas.microsoft.com/office/drawing/2014/main" id="{9541EDC8-6B11-76F3-DAD6-BC1425C8CFB6}"/>
              </a:ext>
            </a:extLst>
          </p:cNvPr>
          <p:cNvPicPr>
            <a:picLocks noChangeAspect="1"/>
          </p:cNvPicPr>
          <p:nvPr/>
        </p:nvPicPr>
        <p:blipFill rotWithShape="1">
          <a:blip r:embed="rId2"/>
          <a:srcRect l="11563" r="12500"/>
          <a:stretch/>
        </p:blipFill>
        <p:spPr>
          <a:xfrm>
            <a:off x="172164" y="1752600"/>
            <a:ext cx="4399836" cy="3259138"/>
          </a:xfrm>
          <a:prstGeom prst="rect">
            <a:avLst/>
          </a:prstGeom>
          <a:noFill/>
        </p:spPr>
      </p:pic>
      <p:sp>
        <p:nvSpPr>
          <p:cNvPr id="5" name="TextBox 4">
            <a:extLst>
              <a:ext uri="{FF2B5EF4-FFF2-40B4-BE49-F238E27FC236}">
                <a16:creationId xmlns:a16="http://schemas.microsoft.com/office/drawing/2014/main" id="{F3A5AB35-5B67-EA39-DE00-A0ED4CCBE8B0}"/>
              </a:ext>
            </a:extLst>
          </p:cNvPr>
          <p:cNvSpPr txBox="1"/>
          <p:nvPr/>
        </p:nvSpPr>
        <p:spPr>
          <a:xfrm>
            <a:off x="2059336" y="5084570"/>
            <a:ext cx="625492" cy="253916"/>
          </a:xfrm>
          <a:prstGeom prst="rect">
            <a:avLst/>
          </a:prstGeom>
          <a:noFill/>
        </p:spPr>
        <p:txBody>
          <a:bodyPr wrap="none" rtlCol="0">
            <a:spAutoFit/>
          </a:bodyPr>
          <a:lstStyle/>
          <a:p>
            <a:r>
              <a:rPr lang="en-US" sz="1050" dirty="0">
                <a:solidFill>
                  <a:srgbClr val="182F58"/>
                </a:solidFill>
              </a:rPr>
              <a:t>Figure 3</a:t>
            </a:r>
          </a:p>
        </p:txBody>
      </p:sp>
      <p:sp>
        <p:nvSpPr>
          <p:cNvPr id="3" name="Content Placeholder 2">
            <a:extLst>
              <a:ext uri="{FF2B5EF4-FFF2-40B4-BE49-F238E27FC236}">
                <a16:creationId xmlns:a16="http://schemas.microsoft.com/office/drawing/2014/main" id="{B94E9947-5DEA-6BE9-ACA4-9EED69A3589E}"/>
              </a:ext>
            </a:extLst>
          </p:cNvPr>
          <p:cNvSpPr>
            <a:spLocks noGrp="1"/>
          </p:cNvSpPr>
          <p:nvPr>
            <p:ph idx="1"/>
          </p:nvPr>
        </p:nvSpPr>
        <p:spPr>
          <a:xfrm>
            <a:off x="4572000" y="1280160"/>
            <a:ext cx="4114800" cy="4572000"/>
          </a:xfrm>
        </p:spPr>
        <p:txBody>
          <a:bodyPr>
            <a:normAutofit fontScale="85000" lnSpcReduction="10000"/>
          </a:bodyPr>
          <a:lstStyle/>
          <a:p>
            <a:r>
              <a:rPr lang="en-US" b="1" dirty="0"/>
              <a:t>Human factors psychology </a:t>
            </a:r>
            <a:r>
              <a:rPr lang="en-US" dirty="0"/>
              <a:t>is the study of how workers interact with the tools of work and how to design those tools to optimize workers' productivity, safety, and health. </a:t>
            </a:r>
          </a:p>
          <a:p>
            <a:r>
              <a:rPr lang="en-US" dirty="0"/>
              <a:t>They can also include the examination of how humans interact with complex displays and their ability to interpret them accurately and quickly.</a:t>
            </a:r>
          </a:p>
        </p:txBody>
      </p:sp>
    </p:spTree>
    <p:extLst>
      <p:ext uri="{BB962C8B-B14F-4D97-AF65-F5344CB8AC3E}">
        <p14:creationId xmlns:p14="http://schemas.microsoft.com/office/powerpoint/2010/main" val="772344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b="1"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fontScale="70000" lnSpcReduction="20000"/>
          </a:bodyPr>
          <a:lstStyle/>
          <a:p>
            <a:r>
              <a:rPr lang="en-US" dirty="0"/>
              <a:t>Take a moment to consider the following questions:</a:t>
            </a:r>
          </a:p>
          <a:p>
            <a:endParaRPr lang="en-US" dirty="0"/>
          </a:p>
          <a:p>
            <a:pPr marL="457200" indent="-457200">
              <a:buFont typeface="Arial" panose="020B0604020202020204" pitchFamily="34" charset="0"/>
              <a:buChar char="•"/>
            </a:pPr>
            <a:r>
              <a:rPr lang="en-US" dirty="0"/>
              <a:t>What do you hope to get out of this psychology class?</a:t>
            </a:r>
          </a:p>
          <a:p>
            <a:endParaRPr lang="en-US" dirty="0"/>
          </a:p>
          <a:p>
            <a:pPr marL="457200" indent="-457200">
              <a:buFont typeface="Arial" panose="020B0604020202020204" pitchFamily="34" charset="0"/>
              <a:buChar char="•"/>
            </a:pPr>
            <a:r>
              <a:rPr lang="en-US" dirty="0"/>
              <a:t>How do you know if the class has met your expectations?</a:t>
            </a:r>
          </a:p>
          <a:p>
            <a:endParaRPr lang="en-US" dirty="0"/>
          </a:p>
          <a:p>
            <a:r>
              <a:rPr lang="en-US" dirty="0"/>
              <a:t>In three separate groups, define a set of expectations for your class, your instructor, and you as a student. Each groups should then create a measure or evaluation to assess your assigned target (class, instructor, student).</a:t>
            </a:r>
          </a:p>
          <a:p>
            <a:endParaRPr lang="en-US" dirty="0"/>
          </a:p>
          <a:p>
            <a:r>
              <a:rPr lang="en-US" dirty="0"/>
              <a:t>How easy is it to evaluate a class or the performance of a person? We know when something or someone does not meet our expectations, but how often do we consider our expectations at the beginning of a class?</a:t>
            </a:r>
          </a:p>
        </p:txBody>
      </p:sp>
    </p:spTree>
    <p:extLst>
      <p:ext uri="{BB962C8B-B14F-4D97-AF65-F5344CB8AC3E}">
        <p14:creationId xmlns:p14="http://schemas.microsoft.com/office/powerpoint/2010/main" val="2069639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95FF1-D9B5-1361-F215-33440FEBFEA7}"/>
              </a:ext>
            </a:extLst>
          </p:cNvPr>
          <p:cNvSpPr>
            <a:spLocks noGrp="1"/>
          </p:cNvSpPr>
          <p:nvPr>
            <p:ph type="title"/>
          </p:nvPr>
        </p:nvSpPr>
        <p:spPr/>
        <p:txBody>
          <a:bodyPr/>
          <a:lstStyle/>
          <a:p>
            <a:r>
              <a:rPr lang="en-US" dirty="0"/>
              <a:t>Historical Development Of I-O Psychology</a:t>
            </a:r>
            <a:r>
              <a:rPr lang="en-US" baseline="-25000" dirty="0"/>
              <a:t>1</a:t>
            </a:r>
            <a:endParaRPr lang="en-US" dirty="0"/>
          </a:p>
        </p:txBody>
      </p:sp>
      <p:sp>
        <p:nvSpPr>
          <p:cNvPr id="3" name="Content Placeholder 2">
            <a:extLst>
              <a:ext uri="{FF2B5EF4-FFF2-40B4-BE49-F238E27FC236}">
                <a16:creationId xmlns:a16="http://schemas.microsoft.com/office/drawing/2014/main" id="{7BC26CBC-BBA8-8CC2-DFCB-87358A0A51D9}"/>
              </a:ext>
            </a:extLst>
          </p:cNvPr>
          <p:cNvSpPr>
            <a:spLocks noGrp="1"/>
          </p:cNvSpPr>
          <p:nvPr>
            <p:ph idx="1"/>
          </p:nvPr>
        </p:nvSpPr>
        <p:spPr>
          <a:xfrm>
            <a:off x="457200" y="1280160"/>
            <a:ext cx="8229600" cy="3291840"/>
          </a:xfrm>
        </p:spPr>
        <p:txBody>
          <a:bodyPr>
            <a:normAutofit fontScale="85000" lnSpcReduction="20000"/>
          </a:bodyPr>
          <a:lstStyle/>
          <a:p>
            <a:r>
              <a:rPr lang="en-US" dirty="0"/>
              <a:t>Industrial and organizational psychology had its origins in the early 20th century.</a:t>
            </a:r>
          </a:p>
          <a:p>
            <a:r>
              <a:rPr lang="en-US" dirty="0"/>
              <a:t>Cattell's contribution to industrial psychology is largely reflected in his founding of the Psychological Corporation.</a:t>
            </a:r>
          </a:p>
          <a:p>
            <a:pPr lvl="1"/>
            <a:r>
              <a:rPr lang="en-US" dirty="0"/>
              <a:t>Evolved in the 1930s</a:t>
            </a:r>
          </a:p>
          <a:p>
            <a:pPr lvl="1"/>
            <a:r>
              <a:rPr lang="en-US" dirty="0"/>
              <a:t>Published the Wechsler-Bellevue Intelligence Scales for adults</a:t>
            </a:r>
          </a:p>
          <a:p>
            <a:pPr lvl="1"/>
            <a:r>
              <a:rPr lang="en-US" dirty="0"/>
              <a:t>The Wechsler intelligence tests have been expanded and updated and now include intelligence scales for children.</a:t>
            </a:r>
          </a:p>
        </p:txBody>
      </p:sp>
      <p:pic>
        <p:nvPicPr>
          <p:cNvPr id="6" name="Content Placeholder 6" descr="A graphic displays the names of 6 industrial and organizational psychologists.">
            <a:extLst>
              <a:ext uri="{FF2B5EF4-FFF2-40B4-BE49-F238E27FC236}">
                <a16:creationId xmlns:a16="http://schemas.microsoft.com/office/drawing/2014/main" id="{BC09E51A-864C-4540-7455-30AEBA2F59B5}"/>
              </a:ext>
            </a:extLst>
          </p:cNvPr>
          <p:cNvPicPr>
            <a:picLocks noChangeAspect="1"/>
          </p:cNvPicPr>
          <p:nvPr/>
        </p:nvPicPr>
        <p:blipFill rotWithShape="1">
          <a:blip r:embed="rId2"/>
          <a:srcRect t="33333" b="35842"/>
          <a:stretch/>
        </p:blipFill>
        <p:spPr>
          <a:xfrm>
            <a:off x="440453" y="4361293"/>
            <a:ext cx="8128000" cy="1409281"/>
          </a:xfrm>
          <a:prstGeom prst="rect">
            <a:avLst/>
          </a:prstGeom>
          <a:noFill/>
        </p:spPr>
      </p:pic>
      <p:sp>
        <p:nvSpPr>
          <p:cNvPr id="5" name="TextBox 4">
            <a:extLst>
              <a:ext uri="{FF2B5EF4-FFF2-40B4-BE49-F238E27FC236}">
                <a16:creationId xmlns:a16="http://schemas.microsoft.com/office/drawing/2014/main" id="{EC5DA8DC-B6E4-953E-5DC6-D1937AAA45E7}"/>
              </a:ext>
            </a:extLst>
          </p:cNvPr>
          <p:cNvSpPr txBox="1"/>
          <p:nvPr/>
        </p:nvSpPr>
        <p:spPr>
          <a:xfrm>
            <a:off x="4259254" y="5773394"/>
            <a:ext cx="625492" cy="253916"/>
          </a:xfrm>
          <a:prstGeom prst="rect">
            <a:avLst/>
          </a:prstGeom>
          <a:noFill/>
        </p:spPr>
        <p:txBody>
          <a:bodyPr wrap="none" rtlCol="0">
            <a:spAutoFit/>
          </a:bodyPr>
          <a:lstStyle/>
          <a:p>
            <a:r>
              <a:rPr lang="en-US" sz="1050" dirty="0">
                <a:solidFill>
                  <a:srgbClr val="182F58"/>
                </a:solidFill>
              </a:rPr>
              <a:t>Figure 4</a:t>
            </a:r>
          </a:p>
        </p:txBody>
      </p:sp>
    </p:spTree>
    <p:extLst>
      <p:ext uri="{BB962C8B-B14F-4D97-AF65-F5344CB8AC3E}">
        <p14:creationId xmlns:p14="http://schemas.microsoft.com/office/powerpoint/2010/main" val="2850977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b="1"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844041"/>
          </a:xfrm>
        </p:spPr>
        <p:txBody>
          <a:bodyPr/>
          <a:lstStyle/>
          <a:p>
            <a:r>
              <a:rPr lang="en-US" dirty="0"/>
              <a:t>Consider a job interview you attended. What kind of questions were you asked? Were they all about the role and the company, or were you also asked personal questions about yourself?</a:t>
            </a:r>
          </a:p>
        </p:txBody>
      </p:sp>
    </p:spTree>
    <p:extLst>
      <p:ext uri="{BB962C8B-B14F-4D97-AF65-F5344CB8AC3E}">
        <p14:creationId xmlns:p14="http://schemas.microsoft.com/office/powerpoint/2010/main" val="3029162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95FF1-D9B5-1361-F215-33440FEBFEA7}"/>
              </a:ext>
            </a:extLst>
          </p:cNvPr>
          <p:cNvSpPr>
            <a:spLocks noGrp="1"/>
          </p:cNvSpPr>
          <p:nvPr>
            <p:ph type="title"/>
          </p:nvPr>
        </p:nvSpPr>
        <p:spPr/>
        <p:txBody>
          <a:bodyPr/>
          <a:lstStyle/>
          <a:p>
            <a:r>
              <a:rPr lang="en-US" dirty="0"/>
              <a:t>Historical Development Of I-O Psychology</a:t>
            </a:r>
            <a:r>
              <a:rPr lang="en-US" baseline="-25000" dirty="0"/>
              <a:t>2</a:t>
            </a:r>
            <a:endParaRPr lang="en-US" dirty="0"/>
          </a:p>
        </p:txBody>
      </p:sp>
      <p:sp>
        <p:nvSpPr>
          <p:cNvPr id="3" name="Content Placeholder 2">
            <a:extLst>
              <a:ext uri="{FF2B5EF4-FFF2-40B4-BE49-F238E27FC236}">
                <a16:creationId xmlns:a16="http://schemas.microsoft.com/office/drawing/2014/main" id="{7BC26CBC-BBA8-8CC2-DFCB-87358A0A51D9}"/>
              </a:ext>
            </a:extLst>
          </p:cNvPr>
          <p:cNvSpPr>
            <a:spLocks noGrp="1"/>
          </p:cNvSpPr>
          <p:nvPr>
            <p:ph idx="1"/>
          </p:nvPr>
        </p:nvSpPr>
        <p:spPr/>
        <p:txBody>
          <a:bodyPr/>
          <a:lstStyle/>
          <a:p>
            <a:r>
              <a:rPr lang="en-US" dirty="0"/>
              <a:t>In 1913, Münsterberg published Psychology and Industrial Efficiency. </a:t>
            </a:r>
          </a:p>
          <a:p>
            <a:pPr lvl="1"/>
            <a:r>
              <a:rPr lang="en-US" dirty="0"/>
              <a:t>Covered topics such as employee selection, employee training, and effective advertising</a:t>
            </a:r>
          </a:p>
          <a:p>
            <a:r>
              <a:rPr lang="en-US" dirty="0"/>
              <a:t>Employee selection is critical to the efficiency of any workplace. </a:t>
            </a:r>
          </a:p>
          <a:p>
            <a:r>
              <a:rPr lang="en-US" dirty="0"/>
              <a:t>Managers must hire employees that are a good fit for the role and fit in well with the rest of the employees.</a:t>
            </a:r>
          </a:p>
        </p:txBody>
      </p:sp>
    </p:spTree>
    <p:extLst>
      <p:ext uri="{BB962C8B-B14F-4D97-AF65-F5344CB8AC3E}">
        <p14:creationId xmlns:p14="http://schemas.microsoft.com/office/powerpoint/2010/main" val="2215205282"/>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5449</TotalTime>
  <Words>1395</Words>
  <Application>Microsoft Office PowerPoint</Application>
  <PresentationFormat>On-screen Show (4:3)</PresentationFormat>
  <Paragraphs>104</Paragraphs>
  <Slides>19</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Aptos</vt:lpstr>
      <vt:lpstr>Century Gothic</vt:lpstr>
      <vt:lpstr>Aptos Display</vt:lpstr>
      <vt:lpstr>Office Theme</vt:lpstr>
      <vt:lpstr>1_Office Theme</vt:lpstr>
      <vt:lpstr>Lesson 13.1</vt:lpstr>
      <vt:lpstr>Industrial And Organizational Psychology</vt:lpstr>
      <vt:lpstr>Industrial Psychology</vt:lpstr>
      <vt:lpstr>Organizational Psychology</vt:lpstr>
      <vt:lpstr>Human Factors Psychology</vt:lpstr>
      <vt:lpstr>Group Activity</vt:lpstr>
      <vt:lpstr>Historical Development Of I-O Psychology1</vt:lpstr>
      <vt:lpstr>Reflection Question</vt:lpstr>
      <vt:lpstr>Historical Development Of I-O Psychology2</vt:lpstr>
      <vt:lpstr>Historical Development Of I-O Psychology3</vt:lpstr>
      <vt:lpstr>Historical Development Of I-O Psychology4</vt:lpstr>
      <vt:lpstr>Historical Development Of I-O Psychology5</vt:lpstr>
      <vt:lpstr>Historical Development Of I-O Psychology6</vt:lpstr>
      <vt:lpstr>Group Dynamics</vt:lpstr>
      <vt:lpstr>Lesson 13.1 Figure 9</vt:lpstr>
      <vt:lpstr>From WWII To Today</vt:lpstr>
      <vt:lpstr>On Your Own</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13.1 What is Inductrial and Organizational Psychology</dc:title>
  <dc:creator>Hawkes Learning</dc:creator>
  <cp:keywords>Psychology</cp:keywords>
  <cp:lastModifiedBy>Talissa Nahass</cp:lastModifiedBy>
  <cp:revision>184</cp:revision>
  <dcterms:created xsi:type="dcterms:W3CDTF">2013-04-26T14:43:13Z</dcterms:created>
  <dcterms:modified xsi:type="dcterms:W3CDTF">2024-07-23T21:38:00Z</dcterms:modified>
  <cp:category>Psychology</cp:category>
</cp:coreProperties>
</file>