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272" r:id="rId3"/>
    <p:sldId id="273" r:id="rId4"/>
    <p:sldId id="289" r:id="rId5"/>
    <p:sldId id="271" r:id="rId6"/>
    <p:sldId id="267" r:id="rId7"/>
    <p:sldId id="274" r:id="rId8"/>
    <p:sldId id="270" r:id="rId9"/>
    <p:sldId id="275" r:id="rId10"/>
    <p:sldId id="290" r:id="rId11"/>
    <p:sldId id="276" r:id="rId12"/>
    <p:sldId id="277" r:id="rId13"/>
    <p:sldId id="278" r:id="rId14"/>
    <p:sldId id="291" r:id="rId15"/>
    <p:sldId id="279" r:id="rId16"/>
    <p:sldId id="280" r:id="rId17"/>
    <p:sldId id="281" r:id="rId18"/>
    <p:sldId id="283" r:id="rId19"/>
    <p:sldId id="282" r:id="rId20"/>
    <p:sldId id="284" r:id="rId21"/>
    <p:sldId id="286" r:id="rId22"/>
    <p:sldId id="285" r:id="rId23"/>
    <p:sldId id="287" r:id="rId24"/>
    <p:sldId id="292" r:id="rId25"/>
    <p:sldId id="293" r:id="rId26"/>
    <p:sldId id="288" r:id="rId27"/>
    <p:sldId id="318" r:id="rId2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799"/>
    <a:srgbClr val="182F58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54" d="100"/>
          <a:sy n="54" d="100"/>
        </p:scale>
        <p:origin x="10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6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64C5C6B0-6D61-0F16-FCC4-D4CF96DA11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302444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6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68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9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11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1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65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4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26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37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54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2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" y="2643604"/>
            <a:ext cx="3962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Industrial Psychology: Selecting and Evaluating Employees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2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158241"/>
          </a:xfrm>
        </p:spPr>
        <p:txBody>
          <a:bodyPr/>
          <a:lstStyle/>
          <a:p>
            <a:r>
              <a:rPr lang="en-US" dirty="0"/>
              <a:t>Do you think it important to have a mentor when starting a career?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2973806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1EEC-E849-7EA8-ADBF-1266D5BC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FBB8-7E2A-6188-776D-9050877DD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Industrial and organizational psychologists are typically involved in designing performance-appraisal systems for organizations. </a:t>
            </a:r>
          </a:p>
          <a:p>
            <a:r>
              <a:rPr lang="en-US" dirty="0"/>
              <a:t>These systems are designed to evaluate whether each employee is performing their job satisfactorily. </a:t>
            </a:r>
          </a:p>
          <a:p>
            <a:r>
              <a:rPr lang="en-US" dirty="0"/>
              <a:t>Industrial and organizational psychologists study, research, and implement ways to make work evaluations as fair and positive as possible.</a:t>
            </a:r>
          </a:p>
          <a:p>
            <a:r>
              <a:rPr lang="en-US" dirty="0"/>
              <a:t>They also work to decrease the subjectivity involved with performance ratings. </a:t>
            </a:r>
          </a:p>
        </p:txBody>
      </p:sp>
    </p:spTree>
    <p:extLst>
      <p:ext uri="{BB962C8B-B14F-4D97-AF65-F5344CB8AC3E}">
        <p14:creationId xmlns:p14="http://schemas.microsoft.com/office/powerpoint/2010/main" val="39365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EA69-A085-579C-9953-FF4ADEFE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Appraisals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944D8-1943-0AE9-4320-0405BBC99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Performance appraisals </a:t>
            </a:r>
            <a:r>
              <a:rPr lang="en-US" dirty="0"/>
              <a:t>are typically documented several times a year, often with a formal process and an annual one-on-one brief meeting between an employee and their supervisor.</a:t>
            </a:r>
          </a:p>
          <a:p>
            <a:r>
              <a:rPr lang="en-US" dirty="0"/>
              <a:t>The original job analysis and employee goals should inform performance appraisals.</a:t>
            </a:r>
          </a:p>
          <a:p>
            <a:pPr lvl="1"/>
            <a:r>
              <a:rPr lang="en-US" dirty="0"/>
              <a:t>The supervisor communicates concerns, reinforces good performance, discusses rewards or consequences, and documents poor performance</a:t>
            </a:r>
          </a:p>
          <a:p>
            <a:r>
              <a:rPr lang="en-US" dirty="0"/>
              <a:t>Performance appraisals allow organizations to document poor performance as justification for terminating an employee.</a:t>
            </a:r>
          </a:p>
        </p:txBody>
      </p:sp>
    </p:spTree>
    <p:extLst>
      <p:ext uri="{BB962C8B-B14F-4D97-AF65-F5344CB8AC3E}">
        <p14:creationId xmlns:p14="http://schemas.microsoft.com/office/powerpoint/2010/main" val="4202377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2F64-6D59-6796-CAB5-22E5A5BB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360-Degree Feedback Appraisal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FEB9-0E96-EB32-D90D-74E3A09A2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One approach to performance appraisal is called the 360-degree feedback appraisal (Figure 4). </a:t>
            </a:r>
          </a:p>
          <a:p>
            <a:r>
              <a:rPr lang="en-US" dirty="0"/>
              <a:t>In this system, the employee's appraisal derives from a combination of ratings by supervisors, peers, employees supervised by the employee, and from the employee themselves. </a:t>
            </a:r>
          </a:p>
          <a:p>
            <a:r>
              <a:rPr lang="en-US" dirty="0"/>
              <a:t>The purpose of the 360-degree system is to give the employee (who may be a manager) and supervisor different perspectives of the employee's job performance.</a:t>
            </a:r>
          </a:p>
          <a:p>
            <a:r>
              <a:rPr lang="en-US" dirty="0"/>
              <a:t>It should help employees make improvements through their own efforts or through training. </a:t>
            </a:r>
          </a:p>
        </p:txBody>
      </p:sp>
    </p:spTree>
    <p:extLst>
      <p:ext uri="{BB962C8B-B14F-4D97-AF65-F5344CB8AC3E}">
        <p14:creationId xmlns:p14="http://schemas.microsoft.com/office/powerpoint/2010/main" val="343621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219B-E80E-3CDC-B9BB-61BDA413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13.2 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4DDF-3B09-B27E-A520-B72F1367F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82" y="5257800"/>
            <a:ext cx="8229600" cy="594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Caption: In a 360-degree feedback appraisal, supervisors, customers, direct reports, peers, and the employee themselves rate an employee's performance.</a:t>
            </a:r>
          </a:p>
        </p:txBody>
      </p:sp>
      <p:pic>
        <p:nvPicPr>
          <p:cNvPr id="4" name="Content Placeholder 6" descr="A diagram depicting the 360-degree feedback appraisal system">
            <a:extLst>
              <a:ext uri="{FF2B5EF4-FFF2-40B4-BE49-F238E27FC236}">
                <a16:creationId xmlns:a16="http://schemas.microsoft.com/office/drawing/2014/main" id="{CE0E7914-E2A1-A0F7-C3D9-B6CDB7BF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097280"/>
            <a:ext cx="7035800" cy="3957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82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3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539241"/>
          </a:xfrm>
        </p:spPr>
        <p:txBody>
          <a:bodyPr/>
          <a:lstStyle/>
          <a:p>
            <a:r>
              <a:rPr lang="en-US" dirty="0"/>
              <a:t>If you were CEO of a large company, would you include 360-degree feedback appraisals to evaluate employees' performances?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3288019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9B2-0F92-7F31-4E29-61940520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Protections In Hiring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0432E-9588-AD15-BACB-73C70E092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80160"/>
            <a:ext cx="8763000" cy="281638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Interview rankings can be influenced by factors other than knowledge, skills, and abilities necessary for the position.</a:t>
            </a:r>
          </a:p>
          <a:p>
            <a:r>
              <a:rPr lang="en-US" dirty="0"/>
              <a:t>Hiring managers may discriminate by choosing not to hire an employee because they belong to a specific group rather than because of their knowledge, skills, and abilities (Figure 5).</a:t>
            </a:r>
          </a:p>
          <a:p>
            <a:r>
              <a:rPr lang="en-US" dirty="0"/>
              <a:t>There are numerous local, state, and federal laws in the United States that prevent discriminatory hiring practices.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6" descr="A three-part illustration shows three criteria on which hiring decisions cannot legally be made.">
            <a:extLst>
              <a:ext uri="{FF2B5EF4-FFF2-40B4-BE49-F238E27FC236}">
                <a16:creationId xmlns:a16="http://schemas.microsoft.com/office/drawing/2014/main" id="{42187719-CB21-4418-919C-B2538D9DB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7" b="5986"/>
          <a:stretch/>
        </p:blipFill>
        <p:spPr>
          <a:xfrm>
            <a:off x="3006727" y="4038600"/>
            <a:ext cx="3505200" cy="174821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18C32-0513-D976-EDDA-3AB7F510377D}"/>
              </a:ext>
            </a:extLst>
          </p:cNvPr>
          <p:cNvSpPr txBox="1"/>
          <p:nvPr/>
        </p:nvSpPr>
        <p:spPr>
          <a:xfrm>
            <a:off x="4533900" y="5786819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</p:spTree>
    <p:extLst>
      <p:ext uri="{BB962C8B-B14F-4D97-AF65-F5344CB8AC3E}">
        <p14:creationId xmlns:p14="http://schemas.microsoft.com/office/powerpoint/2010/main" val="328594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aseline="-25000" dirty="0"/>
              <a:t>4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158241"/>
          </a:xfrm>
        </p:spPr>
        <p:txBody>
          <a:bodyPr/>
          <a:lstStyle/>
          <a:p>
            <a:r>
              <a:rPr lang="en-US" dirty="0"/>
              <a:t>What do you think organizations can do to prevent discriminatory hiring practices on the job?</a:t>
            </a:r>
          </a:p>
        </p:txBody>
      </p:sp>
    </p:spTree>
    <p:extLst>
      <p:ext uri="{BB962C8B-B14F-4D97-AF65-F5344CB8AC3E}">
        <p14:creationId xmlns:p14="http://schemas.microsoft.com/office/powerpoint/2010/main" val="257439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2B573-1D19-2B62-750F-E159E6E2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Equal Employment Opportunity Commission (EEOC)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BFF43-2659-1BA4-7CD5-1CCC34EBF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80160"/>
            <a:ext cx="8305800" cy="473964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The U.S. Equal Employment Opportunity Commission (EEOC) </a:t>
            </a:r>
            <a:r>
              <a:rPr lang="en-US" dirty="0"/>
              <a:t>is responsible for enforcing federal laws that make it illegal to discriminate against a job applicant or an employee because of the following: 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Religion</a:t>
            </a:r>
          </a:p>
          <a:p>
            <a:pPr lvl="1"/>
            <a:r>
              <a:rPr lang="en-US" dirty="0"/>
              <a:t>Sex (including pregnancy)</a:t>
            </a:r>
          </a:p>
          <a:p>
            <a:pPr lvl="1"/>
            <a:r>
              <a:rPr lang="en-US" dirty="0"/>
              <a:t>National origin</a:t>
            </a:r>
          </a:p>
          <a:p>
            <a:pPr lvl="1"/>
            <a:r>
              <a:rPr lang="en-US" dirty="0"/>
              <a:t>Age (40 or older)</a:t>
            </a:r>
          </a:p>
          <a:p>
            <a:pPr lvl="1"/>
            <a:r>
              <a:rPr lang="en-US" dirty="0"/>
              <a:t>Disability</a:t>
            </a:r>
          </a:p>
          <a:p>
            <a:pPr lvl="1"/>
            <a:r>
              <a:rPr lang="en-US" dirty="0"/>
              <a:t>Genetic information</a:t>
            </a:r>
          </a:p>
          <a:p>
            <a:r>
              <a:rPr lang="en-US" dirty="0"/>
              <a:t>Figure 6 provides some of the legal language from laws that have been passed to prevent discrimination.</a:t>
            </a:r>
          </a:p>
          <a:p>
            <a:r>
              <a:rPr lang="en-US" dirty="0"/>
              <a:t>The United States has several specific laws regarding fairness and avoidance of discrimination.</a:t>
            </a:r>
          </a:p>
          <a:p>
            <a:pPr lvl="1"/>
            <a:r>
              <a:rPr lang="en-US" dirty="0"/>
              <a:t>Example: Equal Pay Act</a:t>
            </a:r>
          </a:p>
        </p:txBody>
      </p:sp>
    </p:spTree>
    <p:extLst>
      <p:ext uri="{BB962C8B-B14F-4D97-AF65-F5344CB8AC3E}">
        <p14:creationId xmlns:p14="http://schemas.microsoft.com/office/powerpoint/2010/main" val="347103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C38F2-8D94-E3BD-F86C-CC52EA91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13.2 Figure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1D530-491E-DE33-4005-C9B9F9BE4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91" y="5746485"/>
            <a:ext cx="8229600" cy="2895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The laws shown here protect employees in the U.S. from discriminatory practices.</a:t>
            </a:r>
          </a:p>
        </p:txBody>
      </p:sp>
      <p:pic>
        <p:nvPicPr>
          <p:cNvPr id="4" name="Content Placeholder 6" descr="A graphic showing various EEOC laws">
            <a:extLst>
              <a:ext uri="{FF2B5EF4-FFF2-40B4-BE49-F238E27FC236}">
                <a16:creationId xmlns:a16="http://schemas.microsoft.com/office/drawing/2014/main" id="{C6BEE865-D08A-7AB3-34C9-03F4DBD3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97280"/>
            <a:ext cx="8128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830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Industrial Psychology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branch focuses on identifying and matching persons to tasks within an organization.</a:t>
            </a:r>
          </a:p>
          <a:p>
            <a:r>
              <a:rPr lang="en-US" dirty="0"/>
              <a:t>It includes job analysis.</a:t>
            </a:r>
          </a:p>
          <a:p>
            <a:pPr lvl="1"/>
            <a:r>
              <a:rPr lang="en-US" b="1" dirty="0">
                <a:solidFill>
                  <a:srgbClr val="2B7799"/>
                </a:solidFill>
              </a:rPr>
              <a:t>Job analysis: </a:t>
            </a:r>
            <a:r>
              <a:rPr lang="en-US" dirty="0">
                <a:solidFill>
                  <a:srgbClr val="2B7799"/>
                </a:solidFill>
              </a:rPr>
              <a:t>determining and listing tasks associated with a particular job</a:t>
            </a: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5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1005841"/>
          </a:xfrm>
        </p:spPr>
        <p:txBody>
          <a:bodyPr/>
          <a:lstStyle/>
          <a:p>
            <a:r>
              <a:rPr lang="en-US" dirty="0"/>
              <a:t>What do you think can be done to reduce the gender pay gap?</a:t>
            </a:r>
          </a:p>
        </p:txBody>
      </p:sp>
    </p:spTree>
    <p:extLst>
      <p:ext uri="{BB962C8B-B14F-4D97-AF65-F5344CB8AC3E}">
        <p14:creationId xmlns:p14="http://schemas.microsoft.com/office/powerpoint/2010/main" val="645262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C83C6-F2A9-6EC4-A8CD-DFACB0D1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Immutable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16F25-FE69-7A09-16B5-ECC8E2A04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Title VII of the Civil Rights Act of 1964 makes it illegal to treat individuals unfavorably because of their race or color of their skin.</a:t>
            </a:r>
          </a:p>
          <a:p>
            <a:r>
              <a:rPr lang="en-US" dirty="0"/>
              <a:t>An employer cannot discriminate based on skin color, hair texture, or other </a:t>
            </a:r>
            <a:r>
              <a:rPr lang="en-US" b="1" dirty="0"/>
              <a:t>immutable characteristics.</a:t>
            </a:r>
          </a:p>
          <a:p>
            <a:pPr lvl="1"/>
            <a:r>
              <a:rPr lang="en-US" b="1" dirty="0"/>
              <a:t>Immutable characteristics: </a:t>
            </a:r>
            <a:r>
              <a:rPr lang="en-US" dirty="0"/>
              <a:t>traits that employers cannot use to discriminate in hiring, benefits, promotions, or termination</a:t>
            </a:r>
          </a:p>
          <a:p>
            <a:pPr lvl="1"/>
            <a:r>
              <a:rPr lang="en-US" dirty="0"/>
              <a:t>These traits are fundamental to one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personal identity</a:t>
            </a:r>
          </a:p>
          <a:p>
            <a:pPr lvl="1"/>
            <a:r>
              <a:rPr lang="en-US" u="sng" dirty="0"/>
              <a:t>Example</a:t>
            </a:r>
            <a:r>
              <a:rPr lang="en-US" dirty="0"/>
              <a:t>: skin color and hair texture</a:t>
            </a:r>
          </a:p>
        </p:txBody>
      </p:sp>
    </p:spTree>
    <p:extLst>
      <p:ext uri="{BB962C8B-B14F-4D97-AF65-F5344CB8AC3E}">
        <p14:creationId xmlns:p14="http://schemas.microsoft.com/office/powerpoint/2010/main" val="152366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159B-EF36-0D8D-C7D8-E883B83C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Americans With Disabilities Act (ADA)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C28B-4153-861B-A0AD-750A588D4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b="1" dirty="0"/>
              <a:t>Americans with Disabilities Act (ADA) </a:t>
            </a:r>
            <a:r>
              <a:rPr lang="en-US" dirty="0"/>
              <a:t>of 1990 states people may not be discriminated against due to the nature of their disability. </a:t>
            </a:r>
          </a:p>
          <a:p>
            <a:pPr lvl="1"/>
            <a:r>
              <a:rPr lang="en-US" dirty="0"/>
              <a:t>A disability is defined as a physical or mental impairment that limits one or more major life activities such as hearing, walking, and breathing. </a:t>
            </a:r>
          </a:p>
          <a:p>
            <a:r>
              <a:rPr lang="en-US" dirty="0"/>
              <a:t>If a disability is disclosed, an employer must make reasonable accommodations for the performance of a disabled employee's job. </a:t>
            </a:r>
          </a:p>
          <a:p>
            <a:pPr lvl="1"/>
            <a:r>
              <a:rPr lang="en-US" u="sng" dirty="0"/>
              <a:t>Example:</a:t>
            </a:r>
            <a:r>
              <a:rPr lang="en-US" dirty="0"/>
              <a:t> making the work facility handicapped accessible with ramps, providing readers for blind personnel, or allowing for more frequent breaks</a:t>
            </a:r>
          </a:p>
          <a:p>
            <a:r>
              <a:rPr lang="en-US" dirty="0"/>
              <a:t>The ADA has now been expanded to include individuals with alcoholism, former drug use, obesity, or psychiatric disabilities. </a:t>
            </a:r>
          </a:p>
        </p:txBody>
      </p:sp>
    </p:spTree>
    <p:extLst>
      <p:ext uri="{BB962C8B-B14F-4D97-AF65-F5344CB8AC3E}">
        <p14:creationId xmlns:p14="http://schemas.microsoft.com/office/powerpoint/2010/main" val="921539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3DBDB-2E71-F6B6-D20D-AE583212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326"/>
            <a:ext cx="8229600" cy="914400"/>
          </a:xfrm>
        </p:spPr>
        <p:txBody>
          <a:bodyPr/>
          <a:lstStyle/>
          <a:p>
            <a:r>
              <a:rPr lang="en-US" dirty="0"/>
              <a:t>Bona Fide Occupational Qualifications (BFOQs)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8CEB-F0C6-B819-45B7-BDA43DEF3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Civil Rights Act and the Age Discrimination in Employment Act make provisions BFOQs.</a:t>
            </a:r>
          </a:p>
          <a:p>
            <a:pPr lvl="1"/>
            <a:r>
              <a:rPr lang="en-US" dirty="0"/>
              <a:t>BFOQ: requirement of certain occupations for which denying an individual employment would otherwise violate the law, such as requirements concerning religion or sex</a:t>
            </a:r>
          </a:p>
          <a:p>
            <a:r>
              <a:rPr lang="en-US" dirty="0"/>
              <a:t>There are no BFOQ exceptions that apply to race.</a:t>
            </a:r>
          </a:p>
          <a:p>
            <a:pPr lvl="1"/>
            <a:r>
              <a:rPr lang="en-US" u="sng" dirty="0"/>
              <a:t>Examples of BFOQ</a:t>
            </a:r>
            <a:r>
              <a:rPr lang="en-US" dirty="0"/>
              <a:t>: hiring someone of a specific religion for a leadership position in a worship facility</a:t>
            </a:r>
          </a:p>
        </p:txBody>
      </p:sp>
    </p:spTree>
    <p:extLst>
      <p:ext uri="{BB962C8B-B14F-4D97-AF65-F5344CB8AC3E}">
        <p14:creationId xmlns:p14="http://schemas.microsoft.com/office/powerpoint/2010/main" val="342152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281B1-2B87-B2F9-CDA6-1D21BB45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Bona Fide Occupational Qualifications (BFOQs)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BA570-1955-E99F-3BA3-77BB3B89B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Courts have established a three-part test for sex-related BFOQs that are often used in other types of legal cases for determining whether a BFOQ exists. </a:t>
            </a:r>
          </a:p>
          <a:p>
            <a:r>
              <a:rPr lang="en-US" dirty="0"/>
              <a:t>The first test is whether all or substantially all women would be unable to perform a job. </a:t>
            </a:r>
          </a:p>
          <a:p>
            <a:r>
              <a:rPr lang="en-US" dirty="0"/>
              <a:t>The second test is the "essence of the business" test, in which having to choose the other gender would undermine the essence of the business operation. </a:t>
            </a:r>
          </a:p>
          <a:p>
            <a:pPr lvl="1"/>
            <a:r>
              <a:rPr lang="en-US" dirty="0"/>
              <a:t>This means that hiring cannot be made purely on customers' or others' preferences. </a:t>
            </a:r>
          </a:p>
          <a:p>
            <a:r>
              <a:rPr lang="en-US" dirty="0"/>
              <a:t>The third and final test is whether the employer cannot make reasonable alternative accommodations, such as reassigning staff so that a woman does not have to work in a male-only part of a jail or other gender-specific facility. </a:t>
            </a:r>
          </a:p>
          <a:p>
            <a:r>
              <a:rPr lang="en-US" dirty="0"/>
              <a:t>Most cases of BFOQs are decided on a case-by-case basis, and these court decisions inform policy and future case decisions</a:t>
            </a:r>
          </a:p>
        </p:txBody>
      </p:sp>
    </p:spTree>
    <p:extLst>
      <p:ext uri="{BB962C8B-B14F-4D97-AF65-F5344CB8AC3E}">
        <p14:creationId xmlns:p14="http://schemas.microsoft.com/office/powerpoint/2010/main" val="414762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5DDB9-358D-6A90-1D71-70CFB6958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7D567-2429-BDB6-CF63-DC8A5D39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Industrial psychology studies the attributes of jobs, applicants of those jobs, and methods for assessing fit to a job. </a:t>
            </a:r>
          </a:p>
          <a:p>
            <a:r>
              <a:rPr lang="en-US" dirty="0"/>
              <a:t>These procedures include job analysis, applicant testing, and interviews. </a:t>
            </a:r>
          </a:p>
          <a:p>
            <a:r>
              <a:rPr lang="en-US" dirty="0"/>
              <a:t>It also studies and puts into place procedures for the orientation of new employees and ongoing training of employees. </a:t>
            </a:r>
          </a:p>
          <a:p>
            <a:r>
              <a:rPr lang="en-US" dirty="0"/>
              <a:t>The process of hiring employees can be vulnerable to bias, which is illegal, and industrial psychologists must develop methods for adhering to the law in hiring. </a:t>
            </a:r>
          </a:p>
          <a:p>
            <a:r>
              <a:rPr lang="en-US" dirty="0"/>
              <a:t>Performance appraisal systems are an active area of research and practice in industrial psychology.</a:t>
            </a:r>
          </a:p>
        </p:txBody>
      </p:sp>
    </p:spTree>
    <p:extLst>
      <p:ext uri="{BB962C8B-B14F-4D97-AF65-F5344CB8AC3E}">
        <p14:creationId xmlns:p14="http://schemas.microsoft.com/office/powerpoint/2010/main" val="1744295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7800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Selecting Employees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97280"/>
            <a:ext cx="8458200" cy="484632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job analysis is approached in two ways. </a:t>
            </a:r>
          </a:p>
          <a:p>
            <a:pPr lvl="1"/>
            <a:r>
              <a:rPr lang="en-US" dirty="0"/>
              <a:t>First approach: task-oriented approach, requires listing tasks based on how frequently they need to be performed, level of difficulty, and importance to the job. </a:t>
            </a:r>
          </a:p>
          <a:p>
            <a:pPr lvl="1"/>
            <a:r>
              <a:rPr lang="en-US" dirty="0"/>
              <a:t>Second approach: called job specification, describes the knowledge, skills, and abilities (KSAs) required of the worker to successfully perform the job.</a:t>
            </a:r>
          </a:p>
          <a:p>
            <a:r>
              <a:rPr lang="en-US" dirty="0"/>
              <a:t>Research suggests that the reliability and accuracy of a job analysis can depend on the nature of the descriptions and the source for the job analysis. </a:t>
            </a:r>
          </a:p>
          <a:p>
            <a:r>
              <a:rPr lang="en-US" dirty="0"/>
              <a:t>The United States Department of Labor maintains a database, O*Net, which includes previously compiled job analyses for a wide variety of jobs in different occupations. </a:t>
            </a:r>
          </a:p>
        </p:txBody>
      </p:sp>
    </p:spTree>
    <p:extLst>
      <p:ext uri="{BB962C8B-B14F-4D97-AF65-F5344CB8AC3E}">
        <p14:creationId xmlns:p14="http://schemas.microsoft.com/office/powerpoint/2010/main" val="138663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053840"/>
          </a:xfrm>
        </p:spPr>
        <p:txBody>
          <a:bodyPr/>
          <a:lstStyle/>
          <a:p>
            <a:r>
              <a:rPr lang="en-US" dirty="0"/>
              <a:t>Identify a job that you think would fit well with the following personality traits, and explain why you think that might be the case.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Agreeableness (places high value on the approval of others)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Conscientiousness (organized and careful to perform the task well)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Extroversion (enjoys the company of others)</a:t>
            </a:r>
          </a:p>
        </p:txBody>
      </p:sp>
    </p:spTree>
    <p:extLst>
      <p:ext uri="{BB962C8B-B14F-4D97-AF65-F5344CB8AC3E}">
        <p14:creationId xmlns:p14="http://schemas.microsoft.com/office/powerpoint/2010/main" val="193357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Candidate Analysis And Testing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photograph shows a police force standing at attention.">
            <a:extLst>
              <a:ext uri="{FF2B5EF4-FFF2-40B4-BE49-F238E27FC236}">
                <a16:creationId xmlns:a16="http://schemas.microsoft.com/office/drawing/2014/main" id="{F94DB2C6-A3BF-1448-C8C8-9701FA1E1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5" r="21891"/>
          <a:stretch/>
        </p:blipFill>
        <p:spPr>
          <a:xfrm>
            <a:off x="157250" y="2270760"/>
            <a:ext cx="1859119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EFAC62-C95D-75E8-4E44-78AB626C7507}"/>
              </a:ext>
            </a:extLst>
          </p:cNvPr>
          <p:cNvSpPr txBox="1"/>
          <p:nvPr/>
        </p:nvSpPr>
        <p:spPr>
          <a:xfrm>
            <a:off x="792486" y="409956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1981200" y="1280160"/>
            <a:ext cx="6705600" cy="4572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tabLst>
                <a:tab pos="461963" algn="l"/>
              </a:tabLst>
            </a:pPr>
            <a:r>
              <a:rPr lang="en-US" i="0" dirty="0"/>
              <a:t>The process to narrow down potential candidates can involve testing, an interview, work samples, or other exercises. </a:t>
            </a:r>
          </a:p>
          <a:p>
            <a:pPr>
              <a:tabLst>
                <a:tab pos="461963" algn="l"/>
              </a:tabLst>
            </a:pPr>
            <a:r>
              <a:rPr lang="en-US" i="0" dirty="0"/>
              <a:t>The goal of these exercises are to match personality characteristics that would ensure good performance on the job. </a:t>
            </a:r>
          </a:p>
          <a:p>
            <a:pPr lvl="1">
              <a:tabLst>
                <a:tab pos="461963" algn="l"/>
              </a:tabLst>
            </a:pPr>
            <a:r>
              <a:rPr lang="en-US" i="0" u="sng" dirty="0"/>
              <a:t>Example</a:t>
            </a:r>
            <a:r>
              <a:rPr lang="en-US" i="0" dirty="0"/>
              <a:t>: a high rating of agreeableness might be desirable in a customer support position</a:t>
            </a:r>
          </a:p>
          <a:p>
            <a:pPr>
              <a:tabLst>
                <a:tab pos="461963" algn="l"/>
              </a:tabLst>
            </a:pPr>
            <a:r>
              <a:rPr lang="en-US" i="0" dirty="0"/>
              <a:t>As a result, multiple forms of assessment should be conducted to determine a candidate's best fit for the position (Arthur et al., 2001; Stewart &amp; Thornton, 2021). </a:t>
            </a:r>
          </a:p>
          <a:p>
            <a:pPr lvl="1">
              <a:tabLst>
                <a:tab pos="461963" algn="l"/>
              </a:tabLst>
            </a:pPr>
            <a:r>
              <a:rPr lang="en-US" i="0" u="sng" dirty="0"/>
              <a:t>Examples</a:t>
            </a:r>
            <a:r>
              <a:rPr lang="en-US" i="0" dirty="0"/>
              <a:t>: IQ tests, integrity tests, and physical tests, such as drug tests or physical fitness tests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AA90B-EC4F-3D9E-0075-0AC77D1D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CB9E4-2813-6D3B-6EDA-9C84EFEAE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80160"/>
            <a:ext cx="5838825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 interview process is common for most jobs in the United States. </a:t>
            </a:r>
          </a:p>
          <a:p>
            <a:r>
              <a:rPr lang="en-US" dirty="0"/>
              <a:t>In an unstructured interview, the interviewer does not determine the questions beforehand.</a:t>
            </a:r>
          </a:p>
          <a:p>
            <a:pPr lvl="1"/>
            <a:r>
              <a:rPr lang="en-US" dirty="0"/>
              <a:t>The responses are not scored with a standardized system. </a:t>
            </a:r>
          </a:p>
          <a:p>
            <a:r>
              <a:rPr lang="en-US" dirty="0"/>
              <a:t>In a structured interview, the questions are prepared in advance and scored the same for each candidate. </a:t>
            </a:r>
          </a:p>
          <a:p>
            <a:pPr lvl="1"/>
            <a:r>
              <a:rPr lang="en-US" dirty="0"/>
              <a:t>Easier to compare across multiple candidates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226B5-E771-DC20-F209-36DB2AEEE941}"/>
              </a:ext>
            </a:extLst>
          </p:cNvPr>
          <p:cNvSpPr txBox="1"/>
          <p:nvPr/>
        </p:nvSpPr>
        <p:spPr>
          <a:xfrm>
            <a:off x="7162800" y="4419600"/>
            <a:ext cx="625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2</a:t>
            </a:r>
          </a:p>
        </p:txBody>
      </p:sp>
      <p:pic>
        <p:nvPicPr>
          <p:cNvPr id="6" name="Content Placeholder 6" descr="A photograph shows a woman shaking a man's hand while another man stands next to them.">
            <a:extLst>
              <a:ext uri="{FF2B5EF4-FFF2-40B4-BE49-F238E27FC236}">
                <a16:creationId xmlns:a16="http://schemas.microsoft.com/office/drawing/2014/main" id="{7D92B43D-360F-F310-C442-0ED3AFE11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6" r="15741" b="1235"/>
          <a:stretch/>
        </p:blipFill>
        <p:spPr>
          <a:xfrm>
            <a:off x="5968947" y="2057400"/>
            <a:ext cx="2952751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32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  <a:r>
              <a:rPr lang="en-US" b="1" baseline="-25000" dirty="0"/>
              <a:t>1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143000"/>
          </a:xfrm>
        </p:spPr>
        <p:txBody>
          <a:bodyPr/>
          <a:lstStyle/>
          <a:p>
            <a:r>
              <a:rPr lang="en-US" dirty="0"/>
              <a:t>What tips have you learned to improve your performance at job interviews?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512F-43DB-C9E7-5BA9-9C0B1EC58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pic>
        <p:nvPicPr>
          <p:cNvPr id="6" name="Content Placeholder 6" descr="A photograph shows a woman showing a man how to do something on a computer.">
            <a:extLst>
              <a:ext uri="{FF2B5EF4-FFF2-40B4-BE49-F238E27FC236}">
                <a16:creationId xmlns:a16="http://schemas.microsoft.com/office/drawing/2014/main" id="{0B79BD25-A1EF-D5DE-7BDB-D2669DB5C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5" t="1235" r="11111"/>
          <a:stretch/>
        </p:blipFill>
        <p:spPr>
          <a:xfrm>
            <a:off x="54428" y="2235117"/>
            <a:ext cx="2590800" cy="18288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E6F1F-0757-E6F2-83F9-08FC74697407}"/>
              </a:ext>
            </a:extLst>
          </p:cNvPr>
          <p:cNvSpPr txBox="1"/>
          <p:nvPr/>
        </p:nvSpPr>
        <p:spPr>
          <a:xfrm>
            <a:off x="1003389" y="4084851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FCA42-86EA-1151-5CFA-0914DF0C2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841" y="1143000"/>
            <a:ext cx="6528478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Training usually begins for new employees with an orientation period during which they are provided information about the company and administrative policies.</a:t>
            </a:r>
          </a:p>
          <a:p>
            <a:r>
              <a:rPr lang="en-US" dirty="0"/>
              <a:t>An important goal of orientation training is to educate the new employee about the organizational culture, values, visions, hierarchies, and norms (Figure 3).</a:t>
            </a:r>
          </a:p>
          <a:p>
            <a:r>
              <a:rPr lang="en-US" dirty="0"/>
              <a:t>Arthur et al. (2003) found organizational training was effective when measured by employee response, learning outcomes, job behavior evaluations, and results-based criteria like productivity.</a:t>
            </a:r>
          </a:p>
          <a:p>
            <a:r>
              <a:rPr lang="en-US" dirty="0"/>
              <a:t>The examined studies represented diverse forms of training including self-instruction, lecture and discussion, and computer-assisted training.</a:t>
            </a:r>
          </a:p>
        </p:txBody>
      </p:sp>
    </p:spTree>
    <p:extLst>
      <p:ext uri="{BB962C8B-B14F-4D97-AF65-F5344CB8AC3E}">
        <p14:creationId xmlns:p14="http://schemas.microsoft.com/office/powerpoint/2010/main" val="2590858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FFD0-0013-EEB3-5CF6-4A9A6158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C852-ACD7-9490-E219-4B601EDD9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Mentoring is a form of informal training in which an experienced employee guides the work of a new employee.</a:t>
            </a:r>
          </a:p>
          <a:p>
            <a:r>
              <a:rPr lang="en-US" dirty="0"/>
              <a:t>Mentoring is recognized as particularly important to the career success of women (McKeen &amp; Bujaki, 2007; Ragins et al., 2021).</a:t>
            </a:r>
          </a:p>
        </p:txBody>
      </p:sp>
    </p:spTree>
    <p:extLst>
      <p:ext uri="{BB962C8B-B14F-4D97-AF65-F5344CB8AC3E}">
        <p14:creationId xmlns:p14="http://schemas.microsoft.com/office/powerpoint/2010/main" val="236361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1664</Words>
  <Application>Microsoft Office PowerPoint</Application>
  <PresentationFormat>On-screen Show (4:3)</PresentationFormat>
  <Paragraphs>119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13.2</vt:lpstr>
      <vt:lpstr>Industrial Psychology</vt:lpstr>
      <vt:lpstr>Selecting Employees</vt:lpstr>
      <vt:lpstr>On Your Own</vt:lpstr>
      <vt:lpstr>Candidate Analysis And Testing</vt:lpstr>
      <vt:lpstr>Interviews</vt:lpstr>
      <vt:lpstr>Reflection Question1</vt:lpstr>
      <vt:lpstr>Training</vt:lpstr>
      <vt:lpstr>Mentoring</vt:lpstr>
      <vt:lpstr>Reflection Question2</vt:lpstr>
      <vt:lpstr>Evaluating Employees</vt:lpstr>
      <vt:lpstr>Performance Appraisals</vt:lpstr>
      <vt:lpstr>360-Degree Feedback Appraisal</vt:lpstr>
      <vt:lpstr>Lesson 13.2 Figure 4</vt:lpstr>
      <vt:lpstr>Reflection Question3</vt:lpstr>
      <vt:lpstr>Bias And Protections In Hiring</vt:lpstr>
      <vt:lpstr>Reflection Question4</vt:lpstr>
      <vt:lpstr>The U.S. Equal Employment Opportunity Commission (EEOC)</vt:lpstr>
      <vt:lpstr>Lesson 13.2 Figure 6</vt:lpstr>
      <vt:lpstr>Reflection Question5</vt:lpstr>
      <vt:lpstr>Immutable Characteristics</vt:lpstr>
      <vt:lpstr>Americans With Disabilities Act (ADA)</vt:lpstr>
      <vt:lpstr>Bona Fide Occupational Qualifications (BFOQs)1</vt:lpstr>
      <vt:lpstr>Bona Fide Occupational Qualifications (BFOQs)2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13.2 Industrial Psychology: Selecting and Evaluating Employees</dc:title>
  <dc:creator>Hawkes Learning</dc:creator>
  <cp:keywords>Psychology</cp:keywords>
  <cp:lastModifiedBy>Talissa Nahass</cp:lastModifiedBy>
  <cp:revision>178</cp:revision>
  <dcterms:created xsi:type="dcterms:W3CDTF">2013-04-26T14:43:13Z</dcterms:created>
  <dcterms:modified xsi:type="dcterms:W3CDTF">2024-07-23T21:38:16Z</dcterms:modified>
  <cp:category>Psychology</cp:category>
</cp:coreProperties>
</file>