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7"/>
  </p:notesMasterIdLst>
  <p:handoutMasterIdLst>
    <p:handoutMasterId r:id="rId38"/>
  </p:handoutMasterIdLst>
  <p:sldIdLst>
    <p:sldId id="272" r:id="rId3"/>
    <p:sldId id="300" r:id="rId4"/>
    <p:sldId id="273" r:id="rId5"/>
    <p:sldId id="270" r:id="rId6"/>
    <p:sldId id="274" r:id="rId7"/>
    <p:sldId id="267" r:id="rId8"/>
    <p:sldId id="275" r:id="rId9"/>
    <p:sldId id="276" r:id="rId10"/>
    <p:sldId id="301" r:id="rId11"/>
    <p:sldId id="277" r:id="rId12"/>
    <p:sldId id="278" r:id="rId13"/>
    <p:sldId id="279" r:id="rId14"/>
    <p:sldId id="280" r:id="rId15"/>
    <p:sldId id="281" r:id="rId16"/>
    <p:sldId id="282" r:id="rId17"/>
    <p:sldId id="283" r:id="rId18"/>
    <p:sldId id="284" r:id="rId19"/>
    <p:sldId id="285" r:id="rId20"/>
    <p:sldId id="302" r:id="rId21"/>
    <p:sldId id="286" r:id="rId22"/>
    <p:sldId id="288" r:id="rId23"/>
    <p:sldId id="287" r:id="rId24"/>
    <p:sldId id="289" r:id="rId25"/>
    <p:sldId id="290" r:id="rId26"/>
    <p:sldId id="291" r:id="rId27"/>
    <p:sldId id="292" r:id="rId28"/>
    <p:sldId id="293" r:id="rId29"/>
    <p:sldId id="303" r:id="rId30"/>
    <p:sldId id="294" r:id="rId31"/>
    <p:sldId id="295" r:id="rId32"/>
    <p:sldId id="297" r:id="rId33"/>
    <p:sldId id="296" r:id="rId34"/>
    <p:sldId id="299" r:id="rId35"/>
    <p:sldId id="318" r:id="rId36"/>
  </p:sldIdLst>
  <p:sldSz cx="9144000" cy="6858000" type="screen4x3"/>
  <p:notesSz cx="6858000" cy="9144000"/>
  <p:embeddedFontLst>
    <p:embeddedFont>
      <p:font typeface="Century Gothic" panose="020B0502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4" autoAdjust="0"/>
    <p:restoredTop sz="86410" autoAdjust="0"/>
  </p:normalViewPr>
  <p:slideViewPr>
    <p:cSldViewPr>
      <p:cViewPr varScale="1">
        <p:scale>
          <a:sx n="54" d="100"/>
          <a:sy n="54" d="100"/>
        </p:scale>
        <p:origin x="1768" y="60"/>
      </p:cViewPr>
      <p:guideLst>
        <p:guide orient="horz" pos="2160"/>
        <p:guide pos="2880"/>
      </p:guideLst>
    </p:cSldViewPr>
  </p:slideViewPr>
  <p:outlineViewPr>
    <p:cViewPr>
      <p:scale>
        <a:sx n="33" d="100"/>
        <a:sy n="33" d="100"/>
      </p:scale>
      <p:origin x="0" y="-3459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E1AD3C85-BB87-59A0-3391-952DAE5BE8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1413" y="333162"/>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4178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44279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81986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3465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8392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01806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3765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01160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09462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0424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14643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69703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33137356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13.3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228600" y="2627694"/>
            <a:ext cx="3962400" cy="990600"/>
          </a:xfrm>
          <a:prstGeom prst="rect">
            <a:avLst/>
          </a:prstGeom>
        </p:spPr>
        <p:txBody>
          <a:bodyPr/>
          <a:lstStyle>
            <a:lvl1pPr marL="0" indent="0">
              <a:buNone/>
              <a:defRPr b="1"/>
            </a:lvl1pPr>
          </a:lstStyle>
          <a:p>
            <a:pPr lvl="0"/>
            <a:r>
              <a:rPr lang="en-US" dirty="0"/>
              <a:t>Organizational Psychology: The Social Dimension of Work</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B7E2-8D8F-7B99-C93C-9B624F022003}"/>
              </a:ext>
            </a:extLst>
          </p:cNvPr>
          <p:cNvSpPr>
            <a:spLocks noGrp="1"/>
          </p:cNvSpPr>
          <p:nvPr>
            <p:ph type="title"/>
          </p:nvPr>
        </p:nvSpPr>
        <p:spPr/>
        <p:txBody>
          <a:bodyPr/>
          <a:lstStyle/>
          <a:p>
            <a:r>
              <a:rPr lang="en-US" dirty="0"/>
              <a:t>Lesson 13.3 Figure 2</a:t>
            </a:r>
          </a:p>
        </p:txBody>
      </p:sp>
      <p:sp>
        <p:nvSpPr>
          <p:cNvPr id="3" name="Content Placeholder 2">
            <a:extLst>
              <a:ext uri="{FF2B5EF4-FFF2-40B4-BE49-F238E27FC236}">
                <a16:creationId xmlns:a16="http://schemas.microsoft.com/office/drawing/2014/main" id="{E29B6E3A-972C-4FF7-FCC3-8479793E3DEC}"/>
              </a:ext>
            </a:extLst>
          </p:cNvPr>
          <p:cNvSpPr>
            <a:spLocks noGrp="1"/>
          </p:cNvSpPr>
          <p:nvPr>
            <p:ph idx="1"/>
          </p:nvPr>
        </p:nvSpPr>
        <p:spPr>
          <a:xfrm>
            <a:off x="484163" y="5425440"/>
            <a:ext cx="8229600" cy="670560"/>
          </a:xfrm>
        </p:spPr>
        <p:txBody>
          <a:bodyPr>
            <a:normAutofit fontScale="55000" lnSpcReduction="20000"/>
          </a:bodyPr>
          <a:lstStyle/>
          <a:p>
            <a:pPr marL="0" indent="0">
              <a:buNone/>
            </a:pPr>
            <a:r>
              <a:rPr lang="en-US" dirty="0"/>
              <a:t>Caption: When companies are combined through a merger (or acquisition), there are often cuts due to duplication of core functions, like sales and accounting, at each company.</a:t>
            </a:r>
          </a:p>
        </p:txBody>
      </p:sp>
      <p:pic>
        <p:nvPicPr>
          <p:cNvPr id="4" name="Content Placeholder 6" descr="A diagram outlining how a merger works">
            <a:extLst>
              <a:ext uri="{FF2B5EF4-FFF2-40B4-BE49-F238E27FC236}">
                <a16:creationId xmlns:a16="http://schemas.microsoft.com/office/drawing/2014/main" id="{CB25BD33-9A9F-8616-1DFF-5B301B718B22}"/>
              </a:ext>
            </a:extLst>
          </p:cNvPr>
          <p:cNvPicPr>
            <a:picLocks noChangeAspect="1"/>
          </p:cNvPicPr>
          <p:nvPr/>
        </p:nvPicPr>
        <p:blipFill>
          <a:blip r:embed="rId2"/>
          <a:stretch>
            <a:fillRect/>
          </a:stretch>
        </p:blipFill>
        <p:spPr>
          <a:xfrm>
            <a:off x="990600" y="1186192"/>
            <a:ext cx="7543800" cy="4243388"/>
          </a:xfrm>
          <a:prstGeom prst="rect">
            <a:avLst/>
          </a:prstGeom>
          <a:noFill/>
        </p:spPr>
      </p:pic>
    </p:spTree>
    <p:extLst>
      <p:ext uri="{BB962C8B-B14F-4D97-AF65-F5344CB8AC3E}">
        <p14:creationId xmlns:p14="http://schemas.microsoft.com/office/powerpoint/2010/main" val="239400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9D34-B463-28D7-C397-7932E9C3A770}"/>
              </a:ext>
            </a:extLst>
          </p:cNvPr>
          <p:cNvSpPr>
            <a:spLocks noGrp="1"/>
          </p:cNvSpPr>
          <p:nvPr>
            <p:ph type="title"/>
          </p:nvPr>
        </p:nvSpPr>
        <p:spPr/>
        <p:txBody>
          <a:bodyPr/>
          <a:lstStyle/>
          <a:p>
            <a:r>
              <a:rPr lang="en-US" dirty="0"/>
              <a:t>Work-Family Balance</a:t>
            </a:r>
            <a:r>
              <a:rPr lang="en-US" baseline="-25000" dirty="0"/>
              <a:t>1</a:t>
            </a:r>
            <a:endParaRPr lang="en-US" dirty="0"/>
          </a:p>
        </p:txBody>
      </p:sp>
      <p:pic>
        <p:nvPicPr>
          <p:cNvPr id="6" name="Content Placeholder 6" descr="A graphic shows a person attempting multiple activities at the same time, with an arm extending to each.">
            <a:extLst>
              <a:ext uri="{FF2B5EF4-FFF2-40B4-BE49-F238E27FC236}">
                <a16:creationId xmlns:a16="http://schemas.microsoft.com/office/drawing/2014/main" id="{37B5BC78-2F1A-0D32-A7E9-79A89B3E7BE0}"/>
              </a:ext>
            </a:extLst>
          </p:cNvPr>
          <p:cNvPicPr>
            <a:picLocks noChangeAspect="1"/>
          </p:cNvPicPr>
          <p:nvPr/>
        </p:nvPicPr>
        <p:blipFill rotWithShape="1">
          <a:blip r:embed="rId2"/>
          <a:srcRect l="16563" t="-14" r="15000" b="14"/>
          <a:stretch/>
        </p:blipFill>
        <p:spPr>
          <a:xfrm>
            <a:off x="13352" y="2057400"/>
            <a:ext cx="2595880" cy="2133600"/>
          </a:xfrm>
          <a:prstGeom prst="rect">
            <a:avLst/>
          </a:prstGeom>
          <a:noFill/>
        </p:spPr>
      </p:pic>
      <p:sp>
        <p:nvSpPr>
          <p:cNvPr id="4" name="TextBox 3">
            <a:extLst>
              <a:ext uri="{FF2B5EF4-FFF2-40B4-BE49-F238E27FC236}">
                <a16:creationId xmlns:a16="http://schemas.microsoft.com/office/drawing/2014/main" id="{1DA58889-0020-8781-4BF3-301D94EFAC86}"/>
              </a:ext>
            </a:extLst>
          </p:cNvPr>
          <p:cNvSpPr txBox="1"/>
          <p:nvPr/>
        </p:nvSpPr>
        <p:spPr>
          <a:xfrm>
            <a:off x="998546" y="4213274"/>
            <a:ext cx="625492" cy="253916"/>
          </a:xfrm>
          <a:prstGeom prst="rect">
            <a:avLst/>
          </a:prstGeom>
          <a:noFill/>
        </p:spPr>
        <p:txBody>
          <a:bodyPr wrap="none" rtlCol="0">
            <a:spAutoFit/>
          </a:bodyPr>
          <a:lstStyle/>
          <a:p>
            <a:r>
              <a:rPr lang="en-US" sz="1050" dirty="0">
                <a:solidFill>
                  <a:srgbClr val="182F58"/>
                </a:solidFill>
              </a:rPr>
              <a:t>Figure 3</a:t>
            </a:r>
          </a:p>
        </p:txBody>
      </p:sp>
      <p:sp>
        <p:nvSpPr>
          <p:cNvPr id="3" name="Content Placeholder 2">
            <a:extLst>
              <a:ext uri="{FF2B5EF4-FFF2-40B4-BE49-F238E27FC236}">
                <a16:creationId xmlns:a16="http://schemas.microsoft.com/office/drawing/2014/main" id="{DFB56741-E3AF-DCEE-0A84-2FE116B39C28}"/>
              </a:ext>
            </a:extLst>
          </p:cNvPr>
          <p:cNvSpPr>
            <a:spLocks noGrp="1"/>
          </p:cNvSpPr>
          <p:nvPr>
            <p:ph idx="1"/>
          </p:nvPr>
        </p:nvSpPr>
        <p:spPr>
          <a:xfrm>
            <a:off x="2514600" y="1280160"/>
            <a:ext cx="6172200" cy="4968240"/>
          </a:xfrm>
        </p:spPr>
        <p:txBody>
          <a:bodyPr>
            <a:normAutofit fontScale="62500" lnSpcReduction="20000"/>
          </a:bodyPr>
          <a:lstStyle/>
          <a:p>
            <a:r>
              <a:rPr lang="en-US" dirty="0"/>
              <a:t>Many people juggle the demands of work life with the demands of their home life.</a:t>
            </a:r>
          </a:p>
          <a:p>
            <a:pPr lvl="1"/>
            <a:r>
              <a:rPr lang="en-US" u="sng" dirty="0"/>
              <a:t>Example: </a:t>
            </a:r>
            <a:r>
              <a:rPr lang="en-US" dirty="0"/>
              <a:t>caring for children or elderly parents</a:t>
            </a:r>
          </a:p>
          <a:p>
            <a:r>
              <a:rPr lang="en-US" dirty="0"/>
              <a:t>Greenhaus and Beutell (1985) first identified three sources of work-family conflicts:</a:t>
            </a:r>
          </a:p>
          <a:p>
            <a:pPr lvl="1"/>
            <a:r>
              <a:rPr lang="en-US" dirty="0"/>
              <a:t>Time devoted to work makes it difficult to fulfill requirements of family, or vice versa.</a:t>
            </a:r>
          </a:p>
          <a:p>
            <a:pPr lvl="1"/>
            <a:r>
              <a:rPr lang="en-US" dirty="0"/>
              <a:t>Strain from participation in work makes it difficult to fulfill requirements of family, or vice versa.</a:t>
            </a:r>
          </a:p>
          <a:p>
            <a:pPr lvl="1"/>
            <a:r>
              <a:rPr lang="en-US" dirty="0"/>
              <a:t>Specific behaviors required by work make it difficult to fulfill the requirements of family, or vice versa.</a:t>
            </a:r>
          </a:p>
          <a:p>
            <a:r>
              <a:rPr lang="en-US" dirty="0"/>
              <a:t>Women often have greater responsibility for family demands.</a:t>
            </a:r>
          </a:p>
          <a:p>
            <a:r>
              <a:rPr lang="en-US" dirty="0"/>
              <a:t>Research has documented that women report greater levels of stress from work-family conflict (Gyllensten &amp; Palmer, 2005).</a:t>
            </a:r>
          </a:p>
          <a:p>
            <a:pPr lvl="1"/>
            <a:r>
              <a:rPr lang="en-US" dirty="0"/>
              <a:t>The COVID-19 pandemic has only increased these disparities for women in the workforce (APA Committee on Women in Psychology, 2020).</a:t>
            </a:r>
          </a:p>
        </p:txBody>
      </p:sp>
    </p:spTree>
    <p:extLst>
      <p:ext uri="{BB962C8B-B14F-4D97-AF65-F5344CB8AC3E}">
        <p14:creationId xmlns:p14="http://schemas.microsoft.com/office/powerpoint/2010/main" val="1538367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450A-2CAB-F096-55C0-3E834A2C34A9}"/>
              </a:ext>
            </a:extLst>
          </p:cNvPr>
          <p:cNvSpPr>
            <a:spLocks noGrp="1"/>
          </p:cNvSpPr>
          <p:nvPr>
            <p:ph type="title"/>
          </p:nvPr>
        </p:nvSpPr>
        <p:spPr/>
        <p:txBody>
          <a:bodyPr/>
          <a:lstStyle/>
          <a:p>
            <a:r>
              <a:rPr lang="en-US" dirty="0"/>
              <a:t>Work-Family Balance</a:t>
            </a:r>
            <a:r>
              <a:rPr lang="en-US" baseline="-25000" dirty="0"/>
              <a:t>2</a:t>
            </a:r>
            <a:endParaRPr lang="en-US" dirty="0"/>
          </a:p>
        </p:txBody>
      </p:sp>
      <p:sp>
        <p:nvSpPr>
          <p:cNvPr id="3" name="Content Placeholder 2">
            <a:extLst>
              <a:ext uri="{FF2B5EF4-FFF2-40B4-BE49-F238E27FC236}">
                <a16:creationId xmlns:a16="http://schemas.microsoft.com/office/drawing/2014/main" id="{AF1F5753-634B-40C5-76BF-37E2D4298D34}"/>
              </a:ext>
            </a:extLst>
          </p:cNvPr>
          <p:cNvSpPr>
            <a:spLocks noGrp="1"/>
          </p:cNvSpPr>
          <p:nvPr>
            <p:ph idx="1"/>
          </p:nvPr>
        </p:nvSpPr>
        <p:spPr>
          <a:xfrm>
            <a:off x="457200" y="1280160"/>
            <a:ext cx="8305800" cy="4663440"/>
          </a:xfrm>
        </p:spPr>
        <p:txBody>
          <a:bodyPr>
            <a:normAutofit fontScale="70000" lnSpcReduction="20000"/>
          </a:bodyPr>
          <a:lstStyle/>
          <a:p>
            <a:r>
              <a:rPr lang="en-US" dirty="0"/>
              <a:t>Ways to decrease work-family conflict include support in the home, workplace support, and flextime.</a:t>
            </a:r>
          </a:p>
          <a:p>
            <a:r>
              <a:rPr lang="en-US" b="1" dirty="0"/>
              <a:t>Telecommuting</a:t>
            </a:r>
            <a:r>
              <a:rPr lang="en-US" dirty="0"/>
              <a:t> involves employees working at home and setting their own hours, which allows them to work during different parts of the day and to spend part of the day with their family.</a:t>
            </a:r>
          </a:p>
          <a:p>
            <a:r>
              <a:rPr lang="en-US" dirty="0"/>
              <a:t>There are organizations that have onsite daycare centers, and some companies even have onsite fitness centers and health clinics. </a:t>
            </a:r>
          </a:p>
          <a:p>
            <a:r>
              <a:rPr lang="en-US" dirty="0"/>
              <a:t>There are many exemplar corporations with policies designed to reduce work-family conflict. </a:t>
            </a:r>
          </a:p>
          <a:p>
            <a:pPr lvl="1"/>
            <a:r>
              <a:rPr lang="en-US" u="sng" dirty="0"/>
              <a:t>Example</a:t>
            </a:r>
            <a:r>
              <a:rPr lang="en-US" dirty="0"/>
              <a:t>: Google's "Take Care" program offering concierge services for errands</a:t>
            </a:r>
          </a:p>
          <a:p>
            <a:pPr lvl="1"/>
            <a:r>
              <a:rPr lang="en-US" u="sng" dirty="0"/>
              <a:t>Example</a:t>
            </a:r>
            <a:r>
              <a:rPr lang="en-US" dirty="0"/>
              <a:t>: IBM's policy of 3 years of job-guaranteed leave after the birth of a child</a:t>
            </a:r>
          </a:p>
          <a:p>
            <a:pPr lvl="1"/>
            <a:r>
              <a:rPr lang="en-US" u="sng" dirty="0"/>
              <a:t>Example</a:t>
            </a:r>
            <a:r>
              <a:rPr lang="en-US" dirty="0"/>
              <a:t>: The Department of Defense updated the Military Parental Leave Program in January of 2023, granting 12 weeks of paid leave following the birth or adoption of a child (U.S. Department of Defense, 2023).</a:t>
            </a:r>
          </a:p>
        </p:txBody>
      </p:sp>
    </p:spTree>
    <p:extLst>
      <p:ext uri="{BB962C8B-B14F-4D97-AF65-F5344CB8AC3E}">
        <p14:creationId xmlns:p14="http://schemas.microsoft.com/office/powerpoint/2010/main" val="36255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2E87-7056-7FF1-780B-F73204FF5F93}"/>
              </a:ext>
            </a:extLst>
          </p:cNvPr>
          <p:cNvSpPr>
            <a:spLocks noGrp="1"/>
          </p:cNvSpPr>
          <p:nvPr>
            <p:ph type="title"/>
          </p:nvPr>
        </p:nvSpPr>
        <p:spPr/>
        <p:txBody>
          <a:bodyPr/>
          <a:lstStyle/>
          <a:p>
            <a:r>
              <a:rPr lang="en-US" dirty="0"/>
              <a:t>Scientific Management</a:t>
            </a:r>
          </a:p>
        </p:txBody>
      </p:sp>
      <p:sp>
        <p:nvSpPr>
          <p:cNvPr id="3" name="Content Placeholder 2">
            <a:extLst>
              <a:ext uri="{FF2B5EF4-FFF2-40B4-BE49-F238E27FC236}">
                <a16:creationId xmlns:a16="http://schemas.microsoft.com/office/drawing/2014/main" id="{36311A32-989F-8BF8-FF8E-FD14A2BBFE06}"/>
              </a:ext>
            </a:extLst>
          </p:cNvPr>
          <p:cNvSpPr>
            <a:spLocks noGrp="1"/>
          </p:cNvSpPr>
          <p:nvPr>
            <p:ph idx="1"/>
          </p:nvPr>
        </p:nvSpPr>
        <p:spPr/>
        <p:txBody>
          <a:bodyPr>
            <a:normAutofit lnSpcReduction="10000"/>
          </a:bodyPr>
          <a:lstStyle/>
          <a:p>
            <a:r>
              <a:rPr lang="en-US" dirty="0"/>
              <a:t>A significant portion of I-O research focuses on management and human relations. </a:t>
            </a:r>
          </a:p>
          <a:p>
            <a:r>
              <a:rPr lang="en-US" dirty="0"/>
              <a:t>Douglas McGregor (1960) combined </a:t>
            </a:r>
            <a:r>
              <a:rPr lang="en-US" b="1" dirty="0"/>
              <a:t>scientific management </a:t>
            </a:r>
            <a:r>
              <a:rPr lang="en-US" dirty="0"/>
              <a:t>and human relations into the notion of leadership behavior. </a:t>
            </a:r>
          </a:p>
          <a:p>
            <a:pPr lvl="1"/>
            <a:r>
              <a:rPr lang="en-US" b="1" dirty="0"/>
              <a:t>Scientific management</a:t>
            </a:r>
            <a:r>
              <a:rPr lang="en-US" dirty="0"/>
              <a:t>: theory of management that analyzes and synthesizes workflows with the main objective of improving economic efficiency</a:t>
            </a:r>
          </a:p>
          <a:p>
            <a:r>
              <a:rPr lang="en-US" dirty="0"/>
              <a:t>His theory lays out two different styles called Theory X and Theory Y. </a:t>
            </a:r>
          </a:p>
        </p:txBody>
      </p:sp>
    </p:spTree>
    <p:extLst>
      <p:ext uri="{BB962C8B-B14F-4D97-AF65-F5344CB8AC3E}">
        <p14:creationId xmlns:p14="http://schemas.microsoft.com/office/powerpoint/2010/main" val="2979165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9183-72BA-2F92-EBE7-14F44E50112C}"/>
              </a:ext>
            </a:extLst>
          </p:cNvPr>
          <p:cNvSpPr>
            <a:spLocks noGrp="1"/>
          </p:cNvSpPr>
          <p:nvPr>
            <p:ph type="title"/>
          </p:nvPr>
        </p:nvSpPr>
        <p:spPr/>
        <p:txBody>
          <a:bodyPr/>
          <a:lstStyle/>
          <a:p>
            <a:r>
              <a:rPr lang="en-US" dirty="0"/>
              <a:t>Theory X</a:t>
            </a:r>
          </a:p>
        </p:txBody>
      </p:sp>
      <p:sp>
        <p:nvSpPr>
          <p:cNvPr id="3" name="Content Placeholder 2">
            <a:extLst>
              <a:ext uri="{FF2B5EF4-FFF2-40B4-BE49-F238E27FC236}">
                <a16:creationId xmlns:a16="http://schemas.microsoft.com/office/drawing/2014/main" id="{4DC4345C-41D2-CB3F-BA44-5D63D54306F2}"/>
              </a:ext>
            </a:extLst>
          </p:cNvPr>
          <p:cNvSpPr>
            <a:spLocks noGrp="1"/>
          </p:cNvSpPr>
          <p:nvPr>
            <p:ph idx="1"/>
          </p:nvPr>
        </p:nvSpPr>
        <p:spPr>
          <a:xfrm>
            <a:off x="373966" y="1097280"/>
            <a:ext cx="8465234" cy="4922520"/>
          </a:xfrm>
        </p:spPr>
        <p:txBody>
          <a:bodyPr>
            <a:normAutofit fontScale="70000" lnSpcReduction="20000"/>
          </a:bodyPr>
          <a:lstStyle/>
          <a:p>
            <a:r>
              <a:rPr lang="en-US" dirty="0"/>
              <a:t>In the </a:t>
            </a:r>
            <a:r>
              <a:rPr lang="en-US" b="1" dirty="0"/>
              <a:t>Theory X</a:t>
            </a:r>
            <a:r>
              <a:rPr lang="en-US" dirty="0"/>
              <a:t> approach to management, managers assume that most people dislike work and are not innately self-directed. </a:t>
            </a:r>
          </a:p>
          <a:p>
            <a:r>
              <a:rPr lang="en-US" dirty="0"/>
              <a:t>Theory X managers perceive employees as people who prefer to be led and told which tasks to perform and when. </a:t>
            </a:r>
          </a:p>
          <a:p>
            <a:r>
              <a:rPr lang="en-US" dirty="0"/>
              <a:t>Theory X workplaces will often have employees punch a clock when arriving and leaving the workplace, and tardiness is punished. </a:t>
            </a:r>
          </a:p>
          <a:p>
            <a:r>
              <a:rPr lang="en-US" dirty="0"/>
              <a:t>Supervisors determine whether an employee needs to stay late, and even this decision would require someone higher up in the command chain to approve the extra hours. </a:t>
            </a:r>
          </a:p>
          <a:p>
            <a:r>
              <a:rPr lang="en-US" dirty="0"/>
              <a:t>Supervisors will ignore employees' suggestions for improved efficiency and reprimand employees for speaking out of order. </a:t>
            </a:r>
          </a:p>
          <a:p>
            <a:r>
              <a:rPr lang="en-US" dirty="0"/>
              <a:t>Supervisors blame efficiency failures on individual employees rather than the systems or policies in place. </a:t>
            </a:r>
          </a:p>
          <a:p>
            <a:r>
              <a:rPr lang="en-US" dirty="0"/>
              <a:t>Managerial goals are achieved through a system of punishments and threats rather than enticements and rewards. </a:t>
            </a:r>
          </a:p>
          <a:p>
            <a:r>
              <a:rPr lang="en-US" dirty="0"/>
              <a:t>Managers are suspicious of employees' motivations and always suspect selfish motivations for their behavior at work (e.g., being paid is their sole motivation for working).</a:t>
            </a:r>
          </a:p>
          <a:p>
            <a:endParaRPr lang="en-US" dirty="0"/>
          </a:p>
        </p:txBody>
      </p:sp>
    </p:spTree>
    <p:extLst>
      <p:ext uri="{BB962C8B-B14F-4D97-AF65-F5344CB8AC3E}">
        <p14:creationId xmlns:p14="http://schemas.microsoft.com/office/powerpoint/2010/main" val="31441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ABE4-0FE9-A05C-5758-304EFFBFCE75}"/>
              </a:ext>
            </a:extLst>
          </p:cNvPr>
          <p:cNvSpPr>
            <a:spLocks noGrp="1"/>
          </p:cNvSpPr>
          <p:nvPr>
            <p:ph type="title"/>
          </p:nvPr>
        </p:nvSpPr>
        <p:spPr/>
        <p:txBody>
          <a:bodyPr/>
          <a:lstStyle/>
          <a:p>
            <a:r>
              <a:rPr lang="en-US" dirty="0"/>
              <a:t>Theory Y</a:t>
            </a:r>
          </a:p>
        </p:txBody>
      </p:sp>
      <p:sp>
        <p:nvSpPr>
          <p:cNvPr id="3" name="Content Placeholder 2">
            <a:extLst>
              <a:ext uri="{FF2B5EF4-FFF2-40B4-BE49-F238E27FC236}">
                <a16:creationId xmlns:a16="http://schemas.microsoft.com/office/drawing/2014/main" id="{8785997E-A10F-A595-48D8-E7C532A9036C}"/>
              </a:ext>
            </a:extLst>
          </p:cNvPr>
          <p:cNvSpPr>
            <a:spLocks noGrp="1"/>
          </p:cNvSpPr>
          <p:nvPr>
            <p:ph idx="1"/>
          </p:nvPr>
        </p:nvSpPr>
        <p:spPr/>
        <p:txBody>
          <a:bodyPr>
            <a:normAutofit fontScale="85000" lnSpcReduction="20000"/>
          </a:bodyPr>
          <a:lstStyle/>
          <a:p>
            <a:r>
              <a:rPr lang="en-US" dirty="0"/>
              <a:t>In the </a:t>
            </a:r>
            <a:r>
              <a:rPr lang="en-US" b="1" dirty="0"/>
              <a:t>Theory Y</a:t>
            </a:r>
            <a:r>
              <a:rPr lang="en-US" dirty="0"/>
              <a:t> approach, managers assume that most people seek inner satisfaction and fulfillment from their work. </a:t>
            </a:r>
          </a:p>
          <a:p>
            <a:r>
              <a:rPr lang="en-US" dirty="0"/>
              <a:t>Employees function better under leadership that allows them to participate in and provide input about setting their personal and work goals. </a:t>
            </a:r>
          </a:p>
          <a:p>
            <a:r>
              <a:rPr lang="en-US" dirty="0"/>
              <a:t>Employees participate in decisions about prioritizing tasks; they may belong to teams that, once given a goal, decide themselves how it will be accomplished. </a:t>
            </a:r>
          </a:p>
          <a:p>
            <a:r>
              <a:rPr lang="en-US" dirty="0"/>
              <a:t>In such a workplace, employees are able to provide input on matters of efficiency and safety. </a:t>
            </a:r>
          </a:p>
          <a:p>
            <a:r>
              <a:rPr lang="en-US" dirty="0"/>
              <a:t>A Theory Y workplace will also meaningfully consult employees on any changes to the work process or management system.</a:t>
            </a:r>
          </a:p>
        </p:txBody>
      </p:sp>
    </p:spTree>
    <p:extLst>
      <p:ext uri="{BB962C8B-B14F-4D97-AF65-F5344CB8AC3E}">
        <p14:creationId xmlns:p14="http://schemas.microsoft.com/office/powerpoint/2010/main" val="396839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lstStyle/>
          <a:p>
            <a:r>
              <a:rPr lang="en-US" dirty="0"/>
              <a:t>Do you agree with McGregor (1960), or do you see a case where Theory X may be more desirable than Theory Y?</a:t>
            </a:r>
          </a:p>
        </p:txBody>
      </p:sp>
    </p:spTree>
    <p:extLst>
      <p:ext uri="{BB962C8B-B14F-4D97-AF65-F5344CB8AC3E}">
        <p14:creationId xmlns:p14="http://schemas.microsoft.com/office/powerpoint/2010/main" val="89367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B811-6089-68F7-C790-D36FE72F7D68}"/>
              </a:ext>
            </a:extLst>
          </p:cNvPr>
          <p:cNvSpPr>
            <a:spLocks noGrp="1"/>
          </p:cNvSpPr>
          <p:nvPr>
            <p:ph type="title"/>
          </p:nvPr>
        </p:nvSpPr>
        <p:spPr/>
        <p:txBody>
          <a:bodyPr/>
          <a:lstStyle/>
          <a:p>
            <a:r>
              <a:rPr lang="en-US" dirty="0"/>
              <a:t>Transactional Leadership</a:t>
            </a:r>
          </a:p>
        </p:txBody>
      </p:sp>
      <p:sp>
        <p:nvSpPr>
          <p:cNvPr id="3" name="Content Placeholder 2">
            <a:extLst>
              <a:ext uri="{FF2B5EF4-FFF2-40B4-BE49-F238E27FC236}">
                <a16:creationId xmlns:a16="http://schemas.microsoft.com/office/drawing/2014/main" id="{7962315C-9E15-5CCE-20DC-309B4FA3742A}"/>
              </a:ext>
            </a:extLst>
          </p:cNvPr>
          <p:cNvSpPr>
            <a:spLocks noGrp="1"/>
          </p:cNvSpPr>
          <p:nvPr>
            <p:ph idx="1"/>
          </p:nvPr>
        </p:nvSpPr>
        <p:spPr/>
        <p:txBody>
          <a:bodyPr>
            <a:normAutofit lnSpcReduction="10000"/>
          </a:bodyPr>
          <a:lstStyle/>
          <a:p>
            <a:r>
              <a:rPr lang="en-US" dirty="0"/>
              <a:t>Leadership is an important element of management.</a:t>
            </a:r>
          </a:p>
          <a:p>
            <a:r>
              <a:rPr lang="en-US" dirty="0"/>
              <a:t>Leadership styles have been of major interest within I-O research, and researchers have proposed numerous theories of leadership. </a:t>
            </a:r>
          </a:p>
          <a:p>
            <a:r>
              <a:rPr lang="en-US" dirty="0"/>
              <a:t>In </a:t>
            </a:r>
            <a:r>
              <a:rPr lang="en-US" b="1" dirty="0"/>
              <a:t>transactional leadership</a:t>
            </a:r>
            <a:r>
              <a:rPr lang="en-US" dirty="0"/>
              <a:t>, the focus is on supervision and organizational goals, which are achieved through a system of rewards and punishments (i.e., transactions). </a:t>
            </a:r>
          </a:p>
          <a:p>
            <a:r>
              <a:rPr lang="en-US" dirty="0"/>
              <a:t>Transactional leaders maintain the status quo: They are managers. </a:t>
            </a:r>
          </a:p>
        </p:txBody>
      </p:sp>
    </p:spTree>
    <p:extLst>
      <p:ext uri="{BB962C8B-B14F-4D97-AF65-F5344CB8AC3E}">
        <p14:creationId xmlns:p14="http://schemas.microsoft.com/office/powerpoint/2010/main" val="3896472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E2A17-3C0A-48A9-F928-5E6F456B4744}"/>
              </a:ext>
            </a:extLst>
          </p:cNvPr>
          <p:cNvSpPr>
            <a:spLocks noGrp="1"/>
          </p:cNvSpPr>
          <p:nvPr>
            <p:ph type="title"/>
          </p:nvPr>
        </p:nvSpPr>
        <p:spPr/>
        <p:txBody>
          <a:bodyPr/>
          <a:lstStyle/>
          <a:p>
            <a:r>
              <a:rPr lang="en-US" dirty="0"/>
              <a:t>Transformational Leadership</a:t>
            </a:r>
          </a:p>
        </p:txBody>
      </p:sp>
      <p:sp>
        <p:nvSpPr>
          <p:cNvPr id="3" name="Content Placeholder 2">
            <a:extLst>
              <a:ext uri="{FF2B5EF4-FFF2-40B4-BE49-F238E27FC236}">
                <a16:creationId xmlns:a16="http://schemas.microsoft.com/office/drawing/2014/main" id="{1799CC33-034B-BE75-EEE7-B530F691E2EF}"/>
              </a:ext>
            </a:extLst>
          </p:cNvPr>
          <p:cNvSpPr>
            <a:spLocks noGrp="1"/>
          </p:cNvSpPr>
          <p:nvPr>
            <p:ph idx="1"/>
          </p:nvPr>
        </p:nvSpPr>
        <p:spPr>
          <a:xfrm>
            <a:off x="180848" y="1417320"/>
            <a:ext cx="5482883" cy="4572000"/>
          </a:xfrm>
        </p:spPr>
        <p:txBody>
          <a:bodyPr>
            <a:normAutofit fontScale="85000" lnSpcReduction="10000"/>
          </a:bodyPr>
          <a:lstStyle/>
          <a:p>
            <a:r>
              <a:rPr lang="en-US" dirty="0"/>
              <a:t>People who employ </a:t>
            </a:r>
            <a:r>
              <a:rPr lang="en-US" b="1" dirty="0"/>
              <a:t>transformational leadership </a:t>
            </a:r>
            <a:r>
              <a:rPr lang="en-US" dirty="0"/>
              <a:t>possess four attributes to varying degrees: </a:t>
            </a:r>
          </a:p>
          <a:p>
            <a:pPr lvl="1"/>
            <a:r>
              <a:rPr lang="en-US" dirty="0"/>
              <a:t>Charismatic (highly liked role models)</a:t>
            </a:r>
          </a:p>
          <a:p>
            <a:pPr lvl="1"/>
            <a:r>
              <a:rPr lang="en-US" dirty="0"/>
              <a:t>Inspirational (optimistic about goal attainment)</a:t>
            </a:r>
          </a:p>
          <a:p>
            <a:pPr lvl="1"/>
            <a:r>
              <a:rPr lang="en-US" dirty="0"/>
              <a:t>Intellectually stimulating (encourage critical thinking and problem solving)</a:t>
            </a:r>
          </a:p>
          <a:p>
            <a:pPr lvl="1"/>
            <a:r>
              <a:rPr lang="en-US" dirty="0"/>
              <a:t>Considerate </a:t>
            </a:r>
          </a:p>
          <a:p>
            <a:pPr lvl="1"/>
            <a:r>
              <a:rPr lang="en-US" dirty="0"/>
              <a:t>(Bass et al., 1996)</a:t>
            </a:r>
          </a:p>
        </p:txBody>
      </p:sp>
      <p:sp>
        <p:nvSpPr>
          <p:cNvPr id="5" name="TextBox 4">
            <a:extLst>
              <a:ext uri="{FF2B5EF4-FFF2-40B4-BE49-F238E27FC236}">
                <a16:creationId xmlns:a16="http://schemas.microsoft.com/office/drawing/2014/main" id="{F36F1A24-E365-4972-85AC-54F62ABFA654}"/>
              </a:ext>
            </a:extLst>
          </p:cNvPr>
          <p:cNvSpPr txBox="1"/>
          <p:nvPr/>
        </p:nvSpPr>
        <p:spPr>
          <a:xfrm>
            <a:off x="7212610" y="4145280"/>
            <a:ext cx="625492" cy="253916"/>
          </a:xfrm>
          <a:prstGeom prst="rect">
            <a:avLst/>
          </a:prstGeom>
          <a:noFill/>
        </p:spPr>
        <p:txBody>
          <a:bodyPr wrap="none" rtlCol="0">
            <a:spAutoFit/>
          </a:bodyPr>
          <a:lstStyle/>
          <a:p>
            <a:r>
              <a:rPr lang="en-US" sz="1050" dirty="0">
                <a:solidFill>
                  <a:srgbClr val="182F58"/>
                </a:solidFill>
              </a:rPr>
              <a:t>Figure 4</a:t>
            </a:r>
          </a:p>
        </p:txBody>
      </p:sp>
      <p:pic>
        <p:nvPicPr>
          <p:cNvPr id="8" name="Content Placeholder 6" descr="A photo shows four professionally dressed women at the same desk.">
            <a:extLst>
              <a:ext uri="{FF2B5EF4-FFF2-40B4-BE49-F238E27FC236}">
                <a16:creationId xmlns:a16="http://schemas.microsoft.com/office/drawing/2014/main" id="{6F375F7C-9BFB-84F9-DADA-690A1CEA4585}"/>
              </a:ext>
            </a:extLst>
          </p:cNvPr>
          <p:cNvPicPr>
            <a:picLocks noChangeAspect="1"/>
          </p:cNvPicPr>
          <p:nvPr/>
        </p:nvPicPr>
        <p:blipFill rotWithShape="1">
          <a:blip r:embed="rId2"/>
          <a:srcRect l="8333" r="10186" b="1235"/>
          <a:stretch/>
        </p:blipFill>
        <p:spPr>
          <a:xfrm>
            <a:off x="5938364" y="1981200"/>
            <a:ext cx="3173984" cy="2164080"/>
          </a:xfrm>
          <a:prstGeom prst="rect">
            <a:avLst/>
          </a:prstGeom>
          <a:noFill/>
        </p:spPr>
      </p:pic>
    </p:spTree>
    <p:extLst>
      <p:ext uri="{BB962C8B-B14F-4D97-AF65-F5344CB8AC3E}">
        <p14:creationId xmlns:p14="http://schemas.microsoft.com/office/powerpoint/2010/main" val="1189381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2BE7-83C5-B55A-2C73-D649EB11C2FD}"/>
              </a:ext>
            </a:extLst>
          </p:cNvPr>
          <p:cNvSpPr>
            <a:spLocks noGrp="1"/>
          </p:cNvSpPr>
          <p:nvPr>
            <p:ph type="title"/>
          </p:nvPr>
        </p:nvSpPr>
        <p:spPr/>
        <p:txBody>
          <a:bodyPr/>
          <a:lstStyle/>
          <a:p>
            <a:r>
              <a:rPr lang="en-US" dirty="0"/>
              <a:t>Followership</a:t>
            </a:r>
          </a:p>
        </p:txBody>
      </p:sp>
      <p:sp>
        <p:nvSpPr>
          <p:cNvPr id="3" name="Content Placeholder 2">
            <a:extLst>
              <a:ext uri="{FF2B5EF4-FFF2-40B4-BE49-F238E27FC236}">
                <a16:creationId xmlns:a16="http://schemas.microsoft.com/office/drawing/2014/main" id="{EB2F7296-461F-FE3A-88C2-9EBE08AE4688}"/>
              </a:ext>
            </a:extLst>
          </p:cNvPr>
          <p:cNvSpPr>
            <a:spLocks noGrp="1"/>
          </p:cNvSpPr>
          <p:nvPr>
            <p:ph idx="1"/>
          </p:nvPr>
        </p:nvSpPr>
        <p:spPr/>
        <p:txBody>
          <a:bodyPr>
            <a:normAutofit fontScale="92500" lnSpcReduction="10000"/>
          </a:bodyPr>
          <a:lstStyle/>
          <a:p>
            <a:r>
              <a:rPr lang="en-US" dirty="0"/>
              <a:t>A new and emerging area of research within psychology focuses on leadership and the relationship with leaders from the perspective of a follower. </a:t>
            </a:r>
          </a:p>
          <a:p>
            <a:r>
              <a:rPr lang="en-US" dirty="0"/>
              <a:t>This "followership" research suggests that studies need to examine the leader-follower relationship in both directions—instead of focusing only on leadership—to better understand the dynamics of the relationship (Matshoba-Ramuedzisi et al., 2022). </a:t>
            </a:r>
          </a:p>
          <a:p>
            <a:r>
              <a:rPr lang="en-US" dirty="0"/>
              <a:t>People are individuals, and because they are different, there probably is no single best leadership-follower dynamic between leaders and followers.</a:t>
            </a:r>
          </a:p>
        </p:txBody>
      </p:sp>
    </p:spTree>
    <p:extLst>
      <p:ext uri="{BB962C8B-B14F-4D97-AF65-F5344CB8AC3E}">
        <p14:creationId xmlns:p14="http://schemas.microsoft.com/office/powerpoint/2010/main" val="2087206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3C71-17F9-4F68-2111-7DAF21A3FA6D}"/>
              </a:ext>
            </a:extLst>
          </p:cNvPr>
          <p:cNvSpPr>
            <a:spLocks noGrp="1"/>
          </p:cNvSpPr>
          <p:nvPr>
            <p:ph type="title"/>
          </p:nvPr>
        </p:nvSpPr>
        <p:spPr/>
        <p:txBody>
          <a:bodyPr/>
          <a:lstStyle/>
          <a:p>
            <a:r>
              <a:rPr lang="en-US" dirty="0"/>
              <a:t>Organizational Psychology</a:t>
            </a:r>
          </a:p>
        </p:txBody>
      </p:sp>
      <p:sp>
        <p:nvSpPr>
          <p:cNvPr id="3" name="Content Placeholder 2">
            <a:extLst>
              <a:ext uri="{FF2B5EF4-FFF2-40B4-BE49-F238E27FC236}">
                <a16:creationId xmlns:a16="http://schemas.microsoft.com/office/drawing/2014/main" id="{846372F3-9C94-3B6E-EB38-87EFC2DA79D0}"/>
              </a:ext>
            </a:extLst>
          </p:cNvPr>
          <p:cNvSpPr>
            <a:spLocks noGrp="1"/>
          </p:cNvSpPr>
          <p:nvPr>
            <p:ph idx="1"/>
          </p:nvPr>
        </p:nvSpPr>
        <p:spPr/>
        <p:txBody>
          <a:bodyPr>
            <a:normAutofit/>
          </a:bodyPr>
          <a:lstStyle/>
          <a:p>
            <a:r>
              <a:rPr lang="en-US" dirty="0"/>
              <a:t>Organizational psychology is the second major branch of study and practice within the discipline of industrial and organizational psychology. </a:t>
            </a:r>
          </a:p>
          <a:p>
            <a:r>
              <a:rPr lang="en-US" dirty="0"/>
              <a:t>The focus is on social interactions and their effect on the individual and on the functioning of the organization.</a:t>
            </a:r>
          </a:p>
        </p:txBody>
      </p:sp>
    </p:spTree>
    <p:extLst>
      <p:ext uri="{BB962C8B-B14F-4D97-AF65-F5344CB8AC3E}">
        <p14:creationId xmlns:p14="http://schemas.microsoft.com/office/powerpoint/2010/main" val="276059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C9F4-5697-2183-CC5F-55A2B2A7CC83}"/>
              </a:ext>
            </a:extLst>
          </p:cNvPr>
          <p:cNvSpPr>
            <a:spLocks noGrp="1"/>
          </p:cNvSpPr>
          <p:nvPr>
            <p:ph type="title"/>
          </p:nvPr>
        </p:nvSpPr>
        <p:spPr/>
        <p:txBody>
          <a:bodyPr/>
          <a:lstStyle/>
          <a:p>
            <a:r>
              <a:rPr lang="en-US" dirty="0"/>
              <a:t>Work Teams</a:t>
            </a:r>
          </a:p>
        </p:txBody>
      </p:sp>
      <p:sp>
        <p:nvSpPr>
          <p:cNvPr id="3" name="Content Placeholder 2">
            <a:extLst>
              <a:ext uri="{FF2B5EF4-FFF2-40B4-BE49-F238E27FC236}">
                <a16:creationId xmlns:a16="http://schemas.microsoft.com/office/drawing/2014/main" id="{81728BC5-AFC8-0FE9-7409-8E0BD29A6694}"/>
              </a:ext>
            </a:extLst>
          </p:cNvPr>
          <p:cNvSpPr>
            <a:spLocks noGrp="1"/>
          </p:cNvSpPr>
          <p:nvPr>
            <p:ph idx="1"/>
          </p:nvPr>
        </p:nvSpPr>
        <p:spPr/>
        <p:txBody>
          <a:bodyPr>
            <a:normAutofit fontScale="77500" lnSpcReduction="20000"/>
          </a:bodyPr>
          <a:lstStyle/>
          <a:p>
            <a:r>
              <a:rPr lang="en-US" dirty="0"/>
              <a:t>Work teams bring together diverse skills, experience, and expertise. </a:t>
            </a:r>
          </a:p>
          <a:p>
            <a:r>
              <a:rPr lang="en-US" dirty="0"/>
              <a:t>In the team-based approach, teams are brought together and given a specific task or goal to accomplish. </a:t>
            </a:r>
          </a:p>
          <a:p>
            <a:r>
              <a:rPr lang="en-US" dirty="0"/>
              <a:t>Some teams work well and other teams do not. </a:t>
            </a:r>
          </a:p>
          <a:p>
            <a:pPr lvl="1"/>
            <a:r>
              <a:rPr lang="en-US" dirty="0"/>
              <a:t>Teams can mask team members that are not working (i.e., social loafing). </a:t>
            </a:r>
          </a:p>
          <a:p>
            <a:r>
              <a:rPr lang="en-US" dirty="0"/>
              <a:t>Teams can be inefficient due to poor communication; they can have poor decision-making skills due to conformity effects; and they can have conflict within the group. </a:t>
            </a:r>
          </a:p>
          <a:p>
            <a:r>
              <a:rPr lang="en-US" dirty="0"/>
              <a:t>The popularity of teams may result from the team halo effect: Teams are given credit for their successes, but individuals within a team are blamed for team failures (Naquin &amp; Tynan, 2003).</a:t>
            </a:r>
          </a:p>
          <a:p>
            <a:r>
              <a:rPr lang="en-US" dirty="0"/>
              <a:t>One aspect of team diversity is their gender mix. </a:t>
            </a:r>
          </a:p>
        </p:txBody>
      </p:sp>
    </p:spTree>
    <p:extLst>
      <p:ext uri="{BB962C8B-B14F-4D97-AF65-F5344CB8AC3E}">
        <p14:creationId xmlns:p14="http://schemas.microsoft.com/office/powerpoint/2010/main" val="2968644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82041"/>
          </a:xfrm>
        </p:spPr>
        <p:txBody>
          <a:bodyPr/>
          <a:lstStyle/>
          <a:p>
            <a:r>
              <a:rPr lang="en-US" dirty="0"/>
              <a:t>Why do you think certain teams work well together and certain teams do not?</a:t>
            </a:r>
          </a:p>
        </p:txBody>
      </p:sp>
    </p:spTree>
    <p:extLst>
      <p:ext uri="{BB962C8B-B14F-4D97-AF65-F5344CB8AC3E}">
        <p14:creationId xmlns:p14="http://schemas.microsoft.com/office/powerpoint/2010/main" val="3556343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48C1-DE1C-1C96-040C-A70092DCA21D}"/>
              </a:ext>
            </a:extLst>
          </p:cNvPr>
          <p:cNvSpPr>
            <a:spLocks noGrp="1"/>
          </p:cNvSpPr>
          <p:nvPr>
            <p:ph type="title"/>
          </p:nvPr>
        </p:nvSpPr>
        <p:spPr/>
        <p:txBody>
          <a:bodyPr/>
          <a:lstStyle/>
          <a:p>
            <a:r>
              <a:rPr lang="en-US" dirty="0"/>
              <a:t>Types of Teams</a:t>
            </a:r>
          </a:p>
        </p:txBody>
      </p:sp>
      <p:sp>
        <p:nvSpPr>
          <p:cNvPr id="3" name="Content Placeholder 2">
            <a:extLst>
              <a:ext uri="{FF2B5EF4-FFF2-40B4-BE49-F238E27FC236}">
                <a16:creationId xmlns:a16="http://schemas.microsoft.com/office/drawing/2014/main" id="{13B9A1FA-76FB-C0FE-F775-7FF3630A94F5}"/>
              </a:ext>
            </a:extLst>
          </p:cNvPr>
          <p:cNvSpPr>
            <a:spLocks noGrp="1"/>
          </p:cNvSpPr>
          <p:nvPr>
            <p:ph idx="1"/>
          </p:nvPr>
        </p:nvSpPr>
        <p:spPr/>
        <p:txBody>
          <a:bodyPr>
            <a:normAutofit fontScale="92500" lnSpcReduction="10000"/>
          </a:bodyPr>
          <a:lstStyle/>
          <a:p>
            <a:r>
              <a:rPr lang="en-US" dirty="0"/>
              <a:t>There are three basic types of teams:</a:t>
            </a:r>
          </a:p>
          <a:p>
            <a:pPr lvl="1"/>
            <a:r>
              <a:rPr lang="en-US" dirty="0"/>
              <a:t>Problem resolution teams are created for the purpose of solving a particular problem or issue (for example, the diagnostic teams at the Centers for Disease Control).</a:t>
            </a:r>
          </a:p>
          <a:p>
            <a:pPr lvl="1"/>
            <a:r>
              <a:rPr lang="en-US" dirty="0"/>
              <a:t>Creative teams are used to develop innovative possibilities or solutions; for example, design teams for car manufacturers create new vehicle models.</a:t>
            </a:r>
          </a:p>
          <a:p>
            <a:pPr lvl="1"/>
            <a:r>
              <a:rPr lang="en-US" dirty="0"/>
              <a:t>Tactical teams are used to execute a well-defined plan or objective, such as a police or FBI SWAT team handling a hostage situation (Larson &amp; LaFasto, 1989).</a:t>
            </a:r>
          </a:p>
        </p:txBody>
      </p:sp>
    </p:spTree>
    <p:extLst>
      <p:ext uri="{BB962C8B-B14F-4D97-AF65-F5344CB8AC3E}">
        <p14:creationId xmlns:p14="http://schemas.microsoft.com/office/powerpoint/2010/main" val="333219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4</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158241"/>
          </a:xfrm>
        </p:spPr>
        <p:txBody>
          <a:bodyPr/>
          <a:lstStyle/>
          <a:p>
            <a:r>
              <a:rPr lang="en-US" dirty="0"/>
              <a:t>Which team would you like to be a part of—problem resolution, creative, or tactical? Why?</a:t>
            </a:r>
          </a:p>
        </p:txBody>
      </p:sp>
    </p:spTree>
    <p:extLst>
      <p:ext uri="{BB962C8B-B14F-4D97-AF65-F5344CB8AC3E}">
        <p14:creationId xmlns:p14="http://schemas.microsoft.com/office/powerpoint/2010/main" val="241223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48C1-DE1C-1C96-040C-A70092DCA21D}"/>
              </a:ext>
            </a:extLst>
          </p:cNvPr>
          <p:cNvSpPr>
            <a:spLocks noGrp="1"/>
          </p:cNvSpPr>
          <p:nvPr>
            <p:ph type="title"/>
          </p:nvPr>
        </p:nvSpPr>
        <p:spPr/>
        <p:txBody>
          <a:bodyPr/>
          <a:lstStyle/>
          <a:p>
            <a:r>
              <a:rPr lang="en-US" dirty="0"/>
              <a:t>Organizational Culture</a:t>
            </a:r>
          </a:p>
        </p:txBody>
      </p:sp>
      <p:sp>
        <p:nvSpPr>
          <p:cNvPr id="3" name="Content Placeholder 2">
            <a:extLst>
              <a:ext uri="{FF2B5EF4-FFF2-40B4-BE49-F238E27FC236}">
                <a16:creationId xmlns:a16="http://schemas.microsoft.com/office/drawing/2014/main" id="{13B9A1FA-76FB-C0FE-F775-7FF3630A94F5}"/>
              </a:ext>
            </a:extLst>
          </p:cNvPr>
          <p:cNvSpPr>
            <a:spLocks noGrp="1"/>
          </p:cNvSpPr>
          <p:nvPr>
            <p:ph idx="1"/>
          </p:nvPr>
        </p:nvSpPr>
        <p:spPr>
          <a:xfrm>
            <a:off x="228600" y="1280160"/>
            <a:ext cx="8534400" cy="4815840"/>
          </a:xfrm>
        </p:spPr>
        <p:txBody>
          <a:bodyPr>
            <a:normAutofit fontScale="70000" lnSpcReduction="20000"/>
          </a:bodyPr>
          <a:lstStyle/>
          <a:p>
            <a:r>
              <a:rPr lang="en-US" b="1" dirty="0"/>
              <a:t>Organizational culture </a:t>
            </a:r>
            <a:r>
              <a:rPr lang="en-US" dirty="0"/>
              <a:t>encompasses the values, visions, hierarchies, norms, and interactions among its employees. </a:t>
            </a:r>
          </a:p>
          <a:p>
            <a:r>
              <a:rPr lang="en-US" dirty="0"/>
              <a:t>It is how an organization is run, how it operates, and how it makes decisions—the industry in which the organization participates may have an influence. </a:t>
            </a:r>
          </a:p>
          <a:p>
            <a:r>
              <a:rPr lang="en-US" dirty="0"/>
              <a:t>Ostroff and colleagues (2003) identified three layers in organizational culture: observable artifacts, espoused values, and basic assumptions. </a:t>
            </a:r>
          </a:p>
          <a:p>
            <a:pPr lvl="1"/>
            <a:r>
              <a:rPr lang="en-US" dirty="0"/>
              <a:t>Observable artifacts are the symbols, language (jargon, slang, and humor), narratives (stories and legends), and practices (rituals) that represent the underlying cultural assumptions. </a:t>
            </a:r>
          </a:p>
          <a:p>
            <a:pPr lvl="1"/>
            <a:r>
              <a:rPr lang="en-US" dirty="0"/>
              <a:t>Espoused values are concepts or beliefs that the management or the entire organization endorse. They are the rules that allow employees to know which actions they should take in different situations and which information they should adhere to. </a:t>
            </a:r>
          </a:p>
          <a:p>
            <a:pPr lvl="1"/>
            <a:r>
              <a:rPr lang="en-US" dirty="0"/>
              <a:t>These basic assumptions generally are unobservable and unquestioned. </a:t>
            </a:r>
          </a:p>
          <a:p>
            <a:r>
              <a:rPr lang="en-US" dirty="0"/>
              <a:t>Researchers have developed survey instruments to measure organizational culture.</a:t>
            </a:r>
          </a:p>
        </p:txBody>
      </p:sp>
    </p:spTree>
    <p:extLst>
      <p:ext uri="{BB962C8B-B14F-4D97-AF65-F5344CB8AC3E}">
        <p14:creationId xmlns:p14="http://schemas.microsoft.com/office/powerpoint/2010/main" val="7333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0423-47B1-656D-AEB4-C2327C2E5FA1}"/>
              </a:ext>
            </a:extLst>
          </p:cNvPr>
          <p:cNvSpPr>
            <a:spLocks noGrp="1"/>
          </p:cNvSpPr>
          <p:nvPr>
            <p:ph type="title"/>
          </p:nvPr>
        </p:nvSpPr>
        <p:spPr/>
        <p:txBody>
          <a:bodyPr/>
          <a:lstStyle/>
          <a:p>
            <a:r>
              <a:rPr lang="en-US" dirty="0"/>
              <a:t>Diversity Training </a:t>
            </a:r>
          </a:p>
        </p:txBody>
      </p:sp>
      <p:sp>
        <p:nvSpPr>
          <p:cNvPr id="3" name="Content Placeholder 2">
            <a:extLst>
              <a:ext uri="{FF2B5EF4-FFF2-40B4-BE49-F238E27FC236}">
                <a16:creationId xmlns:a16="http://schemas.microsoft.com/office/drawing/2014/main" id="{EE732BFA-20E4-23AB-E533-1FF0B7C97818}"/>
              </a:ext>
            </a:extLst>
          </p:cNvPr>
          <p:cNvSpPr>
            <a:spLocks noGrp="1"/>
          </p:cNvSpPr>
          <p:nvPr>
            <p:ph idx="1"/>
          </p:nvPr>
        </p:nvSpPr>
        <p:spPr/>
        <p:txBody>
          <a:bodyPr>
            <a:normAutofit/>
          </a:bodyPr>
          <a:lstStyle/>
          <a:p>
            <a:r>
              <a:rPr lang="en-US" b="1" dirty="0"/>
              <a:t>Diversity training </a:t>
            </a:r>
            <a:r>
              <a:rPr lang="en-US" dirty="0"/>
              <a:t>educates participants about cultural differences with the goal of improving teamwork. </a:t>
            </a:r>
          </a:p>
        </p:txBody>
      </p:sp>
    </p:spTree>
    <p:extLst>
      <p:ext uri="{BB962C8B-B14F-4D97-AF65-F5344CB8AC3E}">
        <p14:creationId xmlns:p14="http://schemas.microsoft.com/office/powerpoint/2010/main" val="1969880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5C58-CF62-A9E2-1422-E9813C457619}"/>
              </a:ext>
            </a:extLst>
          </p:cNvPr>
          <p:cNvSpPr>
            <a:spLocks noGrp="1"/>
          </p:cNvSpPr>
          <p:nvPr>
            <p:ph type="title"/>
          </p:nvPr>
        </p:nvSpPr>
        <p:spPr/>
        <p:txBody>
          <a:bodyPr/>
          <a:lstStyle/>
          <a:p>
            <a:r>
              <a:rPr lang="en-US" dirty="0"/>
              <a:t>Dig Deeper: Managing Generational Differences</a:t>
            </a:r>
          </a:p>
        </p:txBody>
      </p:sp>
      <p:sp>
        <p:nvSpPr>
          <p:cNvPr id="3" name="Content Placeholder 2">
            <a:extLst>
              <a:ext uri="{FF2B5EF4-FFF2-40B4-BE49-F238E27FC236}">
                <a16:creationId xmlns:a16="http://schemas.microsoft.com/office/drawing/2014/main" id="{D3A2B8EA-090D-E3CD-FBFE-CA7E23F1C1AF}"/>
              </a:ext>
            </a:extLst>
          </p:cNvPr>
          <p:cNvSpPr>
            <a:spLocks noGrp="1"/>
          </p:cNvSpPr>
          <p:nvPr>
            <p:ph idx="1"/>
          </p:nvPr>
        </p:nvSpPr>
        <p:spPr>
          <a:xfrm>
            <a:off x="304800" y="1097280"/>
            <a:ext cx="8534400" cy="4998720"/>
          </a:xfrm>
        </p:spPr>
        <p:txBody>
          <a:bodyPr>
            <a:normAutofit fontScale="77500" lnSpcReduction="20000"/>
          </a:bodyPr>
          <a:lstStyle/>
          <a:p>
            <a:r>
              <a:rPr lang="en-US" dirty="0"/>
              <a:t>Age is an important consideration in managing employees, as workers' expectations and attitudes develop from their generational experiences.</a:t>
            </a:r>
          </a:p>
          <a:p>
            <a:r>
              <a:rPr lang="en-US" dirty="0"/>
              <a:t>Members of Generation X are nearing retirement, while Millennials are in the middle of their careers, and Generation Z is beginning to enter the workforce.</a:t>
            </a:r>
          </a:p>
          <a:p>
            <a:r>
              <a:rPr lang="en-US" dirty="0"/>
              <a:t>These three generations have distinctive expectations, habits, attitudes, and motivations, with a major difference being their knowledge and use of technology in the workplace.</a:t>
            </a:r>
          </a:p>
          <a:p>
            <a:r>
              <a:rPr lang="en-US" dirty="0"/>
              <a:t>Recruiting and retaining Millennials and Gen Z employees poses challenges, as they do not necessarily expect to build a career with one company.</a:t>
            </a:r>
          </a:p>
          <a:p>
            <a:r>
              <a:rPr lang="en-US" dirty="0"/>
              <a:t>Retention of Millennial and Gen Z employees requires flexibility and robust benefits packages, including mental health and overall wellness support.</a:t>
            </a:r>
          </a:p>
          <a:p>
            <a:r>
              <a:rPr lang="en-US" dirty="0"/>
              <a:t>Research into recruiting and retaining younger adults remains at the forefront of industrial-organizational research.</a:t>
            </a:r>
          </a:p>
        </p:txBody>
      </p:sp>
    </p:spTree>
    <p:extLst>
      <p:ext uri="{BB962C8B-B14F-4D97-AF65-F5344CB8AC3E}">
        <p14:creationId xmlns:p14="http://schemas.microsoft.com/office/powerpoint/2010/main" val="5002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70BF-3692-6211-FD0A-7BFD8D6BADDF}"/>
              </a:ext>
            </a:extLst>
          </p:cNvPr>
          <p:cNvSpPr>
            <a:spLocks noGrp="1"/>
          </p:cNvSpPr>
          <p:nvPr>
            <p:ph type="title"/>
          </p:nvPr>
        </p:nvSpPr>
        <p:spPr/>
        <p:txBody>
          <a:bodyPr/>
          <a:lstStyle/>
          <a:p>
            <a:r>
              <a:rPr lang="en-US" dirty="0"/>
              <a:t>Sexual Harassment</a:t>
            </a:r>
          </a:p>
        </p:txBody>
      </p:sp>
      <p:pic>
        <p:nvPicPr>
          <p:cNvPr id="6" name="Content Placeholder 6" descr="A photo shows a person working on a laptop, surrounded by a cat and house plants.">
            <a:extLst>
              <a:ext uri="{FF2B5EF4-FFF2-40B4-BE49-F238E27FC236}">
                <a16:creationId xmlns:a16="http://schemas.microsoft.com/office/drawing/2014/main" id="{94E6AB61-B2EB-6D42-BE3A-736BAA2EF9C4}"/>
              </a:ext>
            </a:extLst>
          </p:cNvPr>
          <p:cNvPicPr>
            <a:picLocks noChangeAspect="1"/>
          </p:cNvPicPr>
          <p:nvPr/>
        </p:nvPicPr>
        <p:blipFill rotWithShape="1">
          <a:blip r:embed="rId2"/>
          <a:srcRect l="11324" r="11111" b="1235"/>
          <a:stretch/>
        </p:blipFill>
        <p:spPr>
          <a:xfrm>
            <a:off x="361071" y="2133600"/>
            <a:ext cx="2787377" cy="1996440"/>
          </a:xfrm>
          <a:prstGeom prst="rect">
            <a:avLst/>
          </a:prstGeom>
          <a:noFill/>
        </p:spPr>
      </p:pic>
      <p:sp>
        <p:nvSpPr>
          <p:cNvPr id="5" name="TextBox 4">
            <a:extLst>
              <a:ext uri="{FF2B5EF4-FFF2-40B4-BE49-F238E27FC236}">
                <a16:creationId xmlns:a16="http://schemas.microsoft.com/office/drawing/2014/main" id="{A3787B93-4D3F-3C9B-8925-5126F5249516}"/>
              </a:ext>
            </a:extLst>
          </p:cNvPr>
          <p:cNvSpPr txBox="1"/>
          <p:nvPr/>
        </p:nvSpPr>
        <p:spPr>
          <a:xfrm>
            <a:off x="1441211" y="4267200"/>
            <a:ext cx="627095" cy="255134"/>
          </a:xfrm>
          <a:prstGeom prst="rect">
            <a:avLst/>
          </a:prstGeom>
          <a:noFill/>
        </p:spPr>
        <p:txBody>
          <a:bodyPr wrap="none" rtlCol="0">
            <a:spAutoFit/>
          </a:bodyPr>
          <a:lstStyle/>
          <a:p>
            <a:r>
              <a:rPr lang="en-US" sz="1058" dirty="0">
                <a:solidFill>
                  <a:srgbClr val="182F58"/>
                </a:solidFill>
              </a:rPr>
              <a:t>Figure 5</a:t>
            </a:r>
          </a:p>
        </p:txBody>
      </p:sp>
      <p:sp>
        <p:nvSpPr>
          <p:cNvPr id="3" name="Content Placeholder 2">
            <a:extLst>
              <a:ext uri="{FF2B5EF4-FFF2-40B4-BE49-F238E27FC236}">
                <a16:creationId xmlns:a16="http://schemas.microsoft.com/office/drawing/2014/main" id="{3A5CA7AD-9A27-4F28-4EA7-3A35D2F5A19E}"/>
              </a:ext>
            </a:extLst>
          </p:cNvPr>
          <p:cNvSpPr>
            <a:spLocks noGrp="1"/>
          </p:cNvSpPr>
          <p:nvPr>
            <p:ph idx="1"/>
          </p:nvPr>
        </p:nvSpPr>
        <p:spPr>
          <a:xfrm>
            <a:off x="3244577" y="1295400"/>
            <a:ext cx="5899423" cy="4876800"/>
          </a:xfrm>
        </p:spPr>
        <p:txBody>
          <a:bodyPr>
            <a:normAutofit fontScale="77500" lnSpcReduction="20000"/>
          </a:bodyPr>
          <a:lstStyle/>
          <a:p>
            <a:r>
              <a:rPr lang="en-US" dirty="0"/>
              <a:t>Most organizations have developed sexual harassment policies that define sexual harassment (or harassment in general) and the procedures set in place to prevent and address it when it does occur. </a:t>
            </a:r>
          </a:p>
          <a:p>
            <a:r>
              <a:rPr lang="en-US" dirty="0"/>
              <a:t>The U.S. Equal Employment Opportunity Commission (1997) provides the following description of sexual harassment:</a:t>
            </a:r>
          </a:p>
          <a:p>
            <a:pPr lvl="1"/>
            <a:r>
              <a:rPr lang="en-US" dirty="0"/>
              <a:t>“Unwelcome sexual advances, requests for sexual favors, and other verbal or physical conduct of a sexual nature constitute sexual harassment when this conduct explicitly or implicitly affects an individual's employment, unreasonably interferes with an individual's work performance, or creates an intimidating, hostile, or offensive work environment. (par. 2)”</a:t>
            </a:r>
          </a:p>
          <a:p>
            <a:endParaRPr lang="en-US" dirty="0"/>
          </a:p>
        </p:txBody>
      </p:sp>
    </p:spTree>
    <p:extLst>
      <p:ext uri="{BB962C8B-B14F-4D97-AF65-F5344CB8AC3E}">
        <p14:creationId xmlns:p14="http://schemas.microsoft.com/office/powerpoint/2010/main" val="2321127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3F0E-10C6-7810-36E3-AA5036E43B7B}"/>
              </a:ext>
            </a:extLst>
          </p:cNvPr>
          <p:cNvSpPr>
            <a:spLocks noGrp="1"/>
          </p:cNvSpPr>
          <p:nvPr>
            <p:ph type="title"/>
          </p:nvPr>
        </p:nvSpPr>
        <p:spPr/>
        <p:txBody>
          <a:bodyPr/>
          <a:lstStyle/>
          <a:p>
            <a:r>
              <a:rPr lang="en-US" dirty="0"/>
              <a:t>Forms Of Sexual Harassment</a:t>
            </a:r>
          </a:p>
        </p:txBody>
      </p:sp>
      <p:sp>
        <p:nvSpPr>
          <p:cNvPr id="3" name="Content Placeholder 2">
            <a:extLst>
              <a:ext uri="{FF2B5EF4-FFF2-40B4-BE49-F238E27FC236}">
                <a16:creationId xmlns:a16="http://schemas.microsoft.com/office/drawing/2014/main" id="{F40DA2B6-5486-22DC-EF44-2971A6336B0E}"/>
              </a:ext>
            </a:extLst>
          </p:cNvPr>
          <p:cNvSpPr>
            <a:spLocks noGrp="1"/>
          </p:cNvSpPr>
          <p:nvPr>
            <p:ph idx="1"/>
          </p:nvPr>
        </p:nvSpPr>
        <p:spPr>
          <a:xfrm>
            <a:off x="457200" y="1280160"/>
            <a:ext cx="8458200" cy="4815840"/>
          </a:xfrm>
        </p:spPr>
        <p:txBody>
          <a:bodyPr>
            <a:normAutofit fontScale="77500" lnSpcReduction="20000"/>
          </a:bodyPr>
          <a:lstStyle/>
          <a:p>
            <a:r>
              <a:rPr lang="en-US" dirty="0"/>
              <a:t>There are several forms of sexual harassment, which include the following:</a:t>
            </a:r>
          </a:p>
          <a:p>
            <a:pPr lvl="1"/>
            <a:r>
              <a:rPr lang="en-US" i="1" dirty="0"/>
              <a:t>Quid pro quo </a:t>
            </a:r>
            <a:r>
              <a:rPr lang="en-US" dirty="0"/>
              <a:t>means you give something to get something, and in this case, it refers to a situation in which organizational rewards are offered in exchange for sexual favors. </a:t>
            </a:r>
          </a:p>
          <a:p>
            <a:pPr lvl="2"/>
            <a:r>
              <a:rPr lang="en-US" u="sng" dirty="0"/>
              <a:t>Example</a:t>
            </a:r>
            <a:r>
              <a:rPr lang="en-US" dirty="0"/>
              <a:t>: a supervisor might request an action, such as a kiss or a touch, in exchange for a promotion, a positive performance review, or a pay raise</a:t>
            </a:r>
          </a:p>
          <a:p>
            <a:pPr lvl="1"/>
            <a:r>
              <a:rPr lang="en-US" dirty="0"/>
              <a:t>The threat of withholding a reward if a sexual request is refused</a:t>
            </a:r>
          </a:p>
          <a:p>
            <a:pPr lvl="1"/>
            <a:r>
              <a:rPr lang="en-US" dirty="0"/>
              <a:t>Hostile environment sexual harassment is when an employee experiences conditions in the workplace that are considered hostile or intimidating. </a:t>
            </a:r>
          </a:p>
          <a:p>
            <a:pPr lvl="2"/>
            <a:r>
              <a:rPr lang="en-US" u="sng" dirty="0"/>
              <a:t>Example</a:t>
            </a:r>
            <a:r>
              <a:rPr lang="en-US" dirty="0"/>
              <a:t>: a work environment that allows offensive language or jokes or displays sexually explicit images</a:t>
            </a:r>
          </a:p>
          <a:p>
            <a:r>
              <a:rPr lang="en-US" dirty="0"/>
              <a:t>Isolated occurrences of these events do not constitute harassment, but a pattern of repeated occurrences does.</a:t>
            </a:r>
          </a:p>
        </p:txBody>
      </p:sp>
    </p:spTree>
    <p:extLst>
      <p:ext uri="{BB962C8B-B14F-4D97-AF65-F5344CB8AC3E}">
        <p14:creationId xmlns:p14="http://schemas.microsoft.com/office/powerpoint/2010/main" val="156667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244D-1273-B673-DD8D-02CAE375F10D}"/>
              </a:ext>
            </a:extLst>
          </p:cNvPr>
          <p:cNvSpPr>
            <a:spLocks noGrp="1"/>
          </p:cNvSpPr>
          <p:nvPr>
            <p:ph type="title"/>
          </p:nvPr>
        </p:nvSpPr>
        <p:spPr/>
        <p:txBody>
          <a:bodyPr/>
          <a:lstStyle/>
          <a:p>
            <a:r>
              <a:rPr lang="en-US" dirty="0"/>
              <a:t>Workplace Violence</a:t>
            </a:r>
            <a:r>
              <a:rPr lang="en-US" baseline="-25000" dirty="0"/>
              <a:t>1</a:t>
            </a:r>
            <a:endParaRPr lang="en-US" dirty="0"/>
          </a:p>
        </p:txBody>
      </p:sp>
      <p:sp>
        <p:nvSpPr>
          <p:cNvPr id="3" name="Content Placeholder 2">
            <a:extLst>
              <a:ext uri="{FF2B5EF4-FFF2-40B4-BE49-F238E27FC236}">
                <a16:creationId xmlns:a16="http://schemas.microsoft.com/office/drawing/2014/main" id="{5EE22228-8E0E-E8F4-0C2B-B6BB9DB5BE2A}"/>
              </a:ext>
            </a:extLst>
          </p:cNvPr>
          <p:cNvSpPr>
            <a:spLocks noGrp="1"/>
          </p:cNvSpPr>
          <p:nvPr>
            <p:ph idx="1"/>
          </p:nvPr>
        </p:nvSpPr>
        <p:spPr/>
        <p:txBody>
          <a:bodyPr>
            <a:normAutofit fontScale="85000" lnSpcReduction="20000"/>
          </a:bodyPr>
          <a:lstStyle/>
          <a:p>
            <a:r>
              <a:rPr lang="en-US" b="1" dirty="0"/>
              <a:t>Workplace violence </a:t>
            </a:r>
            <a:r>
              <a:rPr lang="en-US" dirty="0"/>
              <a:t>is any act or threat of physical violence, harassment, intimidation, or other threatening, disruptive behavior that occurs at the workplace. </a:t>
            </a:r>
          </a:p>
          <a:p>
            <a:r>
              <a:rPr lang="en-US" dirty="0"/>
              <a:t>It ranges from threats and verbal abuse to physical assaults and even homicide (Occupational Safety &amp; Health Administration, n.d.).</a:t>
            </a:r>
          </a:p>
          <a:p>
            <a:r>
              <a:rPr lang="en-US" dirty="0"/>
              <a:t>There are different targets of workplace violence: </a:t>
            </a:r>
          </a:p>
          <a:p>
            <a:pPr lvl="1"/>
            <a:r>
              <a:rPr lang="en-US" dirty="0"/>
              <a:t>A person could commit violence against coworkers, supervisors, or property. </a:t>
            </a:r>
          </a:p>
          <a:p>
            <a:pPr lvl="1"/>
            <a:r>
              <a:rPr lang="en-US" dirty="0"/>
              <a:t>Warning signs often precede such actions: intimidating behavior, threats, sabotaging equipment, or radical changes in a coworker's behavior. </a:t>
            </a:r>
          </a:p>
          <a:p>
            <a:pPr lvl="1"/>
            <a:r>
              <a:rPr lang="en-US" dirty="0"/>
              <a:t>Often there is intimidation and then escalation that leads to even further escalation. </a:t>
            </a:r>
          </a:p>
        </p:txBody>
      </p:sp>
    </p:spTree>
    <p:extLst>
      <p:ext uri="{BB962C8B-B14F-4D97-AF65-F5344CB8AC3E}">
        <p14:creationId xmlns:p14="http://schemas.microsoft.com/office/powerpoint/2010/main" val="214433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Job Satisfaction</a:t>
            </a:r>
            <a:r>
              <a:rPr lang="en-US" b="1" baseline="-25000" dirty="0"/>
              <a:t>1</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Some people love their jobs, some people tolerate their jobs, and some people cannot stand their jobs. </a:t>
            </a:r>
          </a:p>
          <a:p>
            <a:r>
              <a:rPr lang="en-US" b="1" dirty="0"/>
              <a:t>Job satisfaction </a:t>
            </a:r>
            <a:r>
              <a:rPr lang="en-US" dirty="0"/>
              <a:t>describes the degree to which individuals enjoy their job. </a:t>
            </a:r>
          </a:p>
          <a:p>
            <a:r>
              <a:rPr lang="en-US" dirty="0"/>
              <a:t>Job satisfaction is typically measured after a change in an organization, such as a shift in the management model, to assess how the change affects employees. </a:t>
            </a:r>
          </a:p>
          <a:p>
            <a:r>
              <a:rPr lang="en-US" dirty="0"/>
              <a:t>It may also be routinely measured by an organization to assess one of many factors expected to affect the organization's performance.</a:t>
            </a:r>
          </a:p>
        </p:txBody>
      </p:sp>
    </p:spTree>
    <p:extLst>
      <p:ext uri="{BB962C8B-B14F-4D97-AF65-F5344CB8AC3E}">
        <p14:creationId xmlns:p14="http://schemas.microsoft.com/office/powerpoint/2010/main" val="211473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5</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158241"/>
          </a:xfrm>
        </p:spPr>
        <p:txBody>
          <a:bodyPr/>
          <a:lstStyle/>
          <a:p>
            <a:r>
              <a:rPr lang="en-US" dirty="0"/>
              <a:t>What do you think are some challenges employees face when reporting workplace aggression?</a:t>
            </a:r>
          </a:p>
        </p:txBody>
      </p:sp>
    </p:spTree>
    <p:extLst>
      <p:ext uri="{BB962C8B-B14F-4D97-AF65-F5344CB8AC3E}">
        <p14:creationId xmlns:p14="http://schemas.microsoft.com/office/powerpoint/2010/main" val="122570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244D-1273-B673-DD8D-02CAE375F10D}"/>
              </a:ext>
            </a:extLst>
          </p:cNvPr>
          <p:cNvSpPr>
            <a:spLocks noGrp="1"/>
          </p:cNvSpPr>
          <p:nvPr>
            <p:ph type="title"/>
          </p:nvPr>
        </p:nvSpPr>
        <p:spPr/>
        <p:txBody>
          <a:bodyPr/>
          <a:lstStyle/>
          <a:p>
            <a:r>
              <a:rPr lang="en-US" dirty="0"/>
              <a:t>Workplace Violence</a:t>
            </a:r>
            <a:r>
              <a:rPr lang="en-US" baseline="-25000" dirty="0"/>
              <a:t>2</a:t>
            </a:r>
            <a:endParaRPr lang="en-US" dirty="0"/>
          </a:p>
        </p:txBody>
      </p:sp>
      <p:sp>
        <p:nvSpPr>
          <p:cNvPr id="3" name="Content Placeholder 2">
            <a:extLst>
              <a:ext uri="{FF2B5EF4-FFF2-40B4-BE49-F238E27FC236}">
                <a16:creationId xmlns:a16="http://schemas.microsoft.com/office/drawing/2014/main" id="{5EE22228-8E0E-E8F4-0C2B-B6BB9DB5BE2A}"/>
              </a:ext>
            </a:extLst>
          </p:cNvPr>
          <p:cNvSpPr>
            <a:spLocks noGrp="1"/>
          </p:cNvSpPr>
          <p:nvPr>
            <p:ph idx="1"/>
          </p:nvPr>
        </p:nvSpPr>
        <p:spPr/>
        <p:txBody>
          <a:bodyPr>
            <a:normAutofit fontScale="92500" lnSpcReduction="20000"/>
          </a:bodyPr>
          <a:lstStyle/>
          <a:p>
            <a:r>
              <a:rPr lang="en-US" dirty="0"/>
              <a:t>Murder is a leading cause of death in the workplace. </a:t>
            </a:r>
          </a:p>
          <a:p>
            <a:r>
              <a:rPr lang="en-US" dirty="0"/>
              <a:t>There are many triggers for workplace violence. </a:t>
            </a:r>
          </a:p>
          <a:p>
            <a:pPr lvl="1"/>
            <a:r>
              <a:rPr lang="en-US" u="sng" dirty="0"/>
              <a:t>Example</a:t>
            </a:r>
            <a:r>
              <a:rPr lang="en-US" dirty="0"/>
              <a:t>: the feeling of being treated unfairly, unjustly, or disrespectfully. </a:t>
            </a:r>
          </a:p>
          <a:p>
            <a:r>
              <a:rPr lang="en-US" b="1" dirty="0"/>
              <a:t>Procedural justice</a:t>
            </a:r>
            <a:r>
              <a:rPr lang="en-US" dirty="0"/>
              <a:t> refers to the fairness of the processes by which outcomes are determined in conflicts with or among employees.</a:t>
            </a:r>
          </a:p>
          <a:p>
            <a:r>
              <a:rPr lang="en-US" dirty="0"/>
              <a:t>To understand and predict workplace violence, Greenberg and Barling (1999) emphasized the importance of considering the employee target of aggression or violence and characteristics of both the workplace and the aggressive or violent person.</a:t>
            </a:r>
          </a:p>
          <a:p>
            <a:endParaRPr lang="en-US" dirty="0"/>
          </a:p>
        </p:txBody>
      </p:sp>
    </p:spTree>
    <p:extLst>
      <p:ext uri="{BB962C8B-B14F-4D97-AF65-F5344CB8AC3E}">
        <p14:creationId xmlns:p14="http://schemas.microsoft.com/office/powerpoint/2010/main" val="3225999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6</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310641"/>
          </a:xfrm>
        </p:spPr>
        <p:txBody>
          <a:bodyPr>
            <a:normAutofit lnSpcReduction="10000"/>
          </a:bodyPr>
          <a:lstStyle/>
          <a:p>
            <a:r>
              <a:rPr lang="en-US" dirty="0"/>
              <a:t>What is an example of implementing a procedural justice policy in the workplace that may prevent aggression to a supervisor?</a:t>
            </a:r>
          </a:p>
        </p:txBody>
      </p:sp>
    </p:spTree>
    <p:extLst>
      <p:ext uri="{BB962C8B-B14F-4D97-AF65-F5344CB8AC3E}">
        <p14:creationId xmlns:p14="http://schemas.microsoft.com/office/powerpoint/2010/main" val="2907408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E5B51-E9FB-7277-CCA0-0CEAD9EC8E3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796A675-8FFF-64E2-FFD2-9AC9D307E52D}"/>
              </a:ext>
            </a:extLst>
          </p:cNvPr>
          <p:cNvSpPr>
            <a:spLocks noGrp="1"/>
          </p:cNvSpPr>
          <p:nvPr>
            <p:ph idx="1"/>
          </p:nvPr>
        </p:nvSpPr>
        <p:spPr/>
        <p:txBody>
          <a:bodyPr>
            <a:normAutofit fontScale="77500" lnSpcReduction="20000"/>
          </a:bodyPr>
          <a:lstStyle/>
          <a:p>
            <a:r>
              <a:rPr lang="en-US" dirty="0"/>
              <a:t>Organizational psychology is concerned with the effects of interactions among people in the workplace, on the employees themselves, and on organizational productivity. </a:t>
            </a:r>
          </a:p>
          <a:p>
            <a:r>
              <a:rPr lang="en-US" dirty="0"/>
              <a:t>Job satisfaction and its determinants and outcomes are a major focus of organizational psychology research and practice.</a:t>
            </a:r>
          </a:p>
          <a:p>
            <a:r>
              <a:rPr lang="en-US" dirty="0"/>
              <a:t>Organizational psychologists have also studied the effects of management styles and leadership styles on productivity. </a:t>
            </a:r>
          </a:p>
          <a:p>
            <a:r>
              <a:rPr lang="en-US" dirty="0"/>
              <a:t>Organizational psychology also looks at the organizational culture and how that might affect productivity. </a:t>
            </a:r>
          </a:p>
          <a:p>
            <a:r>
              <a:rPr lang="en-US" dirty="0"/>
              <a:t>Sexual harassment includes language, behavior, or displays that create a hostile environment; it also includes sexual favors requested in exchange for workplace rewards (i.e., quid pro quo). </a:t>
            </a:r>
          </a:p>
          <a:p>
            <a:r>
              <a:rPr lang="en-US" dirty="0"/>
              <a:t>I-O psychology has conducted extensive research on the triggers and causes of workplace violence and safety. </a:t>
            </a:r>
          </a:p>
        </p:txBody>
      </p:sp>
    </p:spTree>
    <p:extLst>
      <p:ext uri="{BB962C8B-B14F-4D97-AF65-F5344CB8AC3E}">
        <p14:creationId xmlns:p14="http://schemas.microsoft.com/office/powerpoint/2010/main" val="146488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752600" y="-106680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Have you ever felt highly satisfied or dissatisfied with your job? How did it affect your thoughts, feelings, and motivation to perform?</a:t>
            </a:r>
          </a:p>
        </p:txBody>
      </p:sp>
    </p:spTree>
    <p:extLst>
      <p:ext uri="{BB962C8B-B14F-4D97-AF65-F5344CB8AC3E}">
        <p14:creationId xmlns:p14="http://schemas.microsoft.com/office/powerpoint/2010/main" val="302916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Job Satisfaction</a:t>
            </a:r>
            <a:r>
              <a:rPr lang="en-US" baseline="-25000" dirty="0"/>
              <a:t>2</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8600" y="1097280"/>
            <a:ext cx="8763000" cy="5074920"/>
          </a:xfrm>
        </p:spPr>
        <p:txBody>
          <a:bodyPr>
            <a:normAutofit fontScale="70000" lnSpcReduction="20000"/>
          </a:bodyPr>
          <a:lstStyle/>
          <a:p>
            <a:r>
              <a:rPr lang="en-US" dirty="0"/>
              <a:t>Job satisfaction is measured using questionnaires that employees complete. </a:t>
            </a:r>
          </a:p>
          <a:p>
            <a:r>
              <a:rPr lang="en-US" dirty="0"/>
              <a:t>A Likert scale (typically) provides five possible answers to a statement or question that allows respondents to indicate their positive-to-negative strength of agreement or strength of feeling regarding the question or statement. </a:t>
            </a:r>
          </a:p>
          <a:p>
            <a:pPr lvl="1"/>
            <a:r>
              <a:rPr lang="en-US" dirty="0"/>
              <a:t>The possible responses to a question such as "How satisfied are you with your job today?" might be "Very satisfied," "Somewhat satisfied," "Neither satisfied, nor dissatisfied," "Somewhat dissatisfied," and "Very dissatisfied." </a:t>
            </a:r>
          </a:p>
          <a:p>
            <a:r>
              <a:rPr lang="en-US" dirty="0"/>
              <a:t>Sometimes these surveys are created for specific jobs; at other times, they are designed to apply to any job. </a:t>
            </a:r>
          </a:p>
          <a:p>
            <a:r>
              <a:rPr lang="en-US" dirty="0"/>
              <a:t>Job satisfaction can be measured at a global level.</a:t>
            </a:r>
          </a:p>
          <a:p>
            <a:r>
              <a:rPr lang="en-US" dirty="0"/>
              <a:t>Job satisfaction is related to general life satisfaction although there has been limited research on how the two influence each other or whether personality and cultural factors affect both job and general life satisfaction. </a:t>
            </a:r>
          </a:p>
          <a:p>
            <a:r>
              <a:rPr lang="en-US" dirty="0"/>
              <a:t>Job satisfaction is related to organizational performance, which suggests that implementing organizational changes to improve employee job satisfaction will improve organizational performance (Bowling et al., 2018; Judge &amp; Kammeyer-Mueller, 2012).</a:t>
            </a:r>
          </a:p>
        </p:txBody>
      </p:sp>
    </p:spTree>
    <p:extLst>
      <p:ext uri="{BB962C8B-B14F-4D97-AF65-F5344CB8AC3E}">
        <p14:creationId xmlns:p14="http://schemas.microsoft.com/office/powerpoint/2010/main" val="274454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Dig Deeper: Job Satisfaction </a:t>
            </a:r>
            <a:r>
              <a:rPr lang="en-US" dirty="0"/>
              <a:t>In Federal Government Agencies</a:t>
            </a:r>
            <a:endParaRPr lang="en-US" sz="3200" b="1"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10000"/>
          </a:bodyPr>
          <a:lstStyle/>
          <a:p>
            <a:pPr>
              <a:tabLst>
                <a:tab pos="461963" algn="l"/>
              </a:tabLst>
            </a:pPr>
            <a:r>
              <a:rPr lang="en-US" i="0" dirty="0"/>
              <a:t>2013 study: plummeting federal job satisfaction vs private sector, due to pay and training</a:t>
            </a:r>
          </a:p>
          <a:p>
            <a:pPr>
              <a:tabLst>
                <a:tab pos="461963" algn="l"/>
              </a:tabLst>
            </a:pPr>
            <a:r>
              <a:rPr lang="en-US" i="0" dirty="0"/>
              <a:t>2021 survey: government job satisfaction still lags private industries</a:t>
            </a:r>
          </a:p>
          <a:p>
            <a:pPr>
              <a:tabLst>
                <a:tab pos="461963" algn="l"/>
              </a:tabLst>
            </a:pPr>
            <a:r>
              <a:rPr lang="en-US" i="0" dirty="0"/>
              <a:t>Partnership for Public Service researches federal job satisfaction since 2003</a:t>
            </a:r>
          </a:p>
          <a:p>
            <a:pPr>
              <a:tabLst>
                <a:tab pos="461963" algn="l"/>
              </a:tabLst>
            </a:pPr>
            <a:r>
              <a:rPr lang="en-US" i="0" dirty="0"/>
              <a:t>NASA highest, Homeland Security lowest among large agencies</a:t>
            </a:r>
          </a:p>
          <a:p>
            <a:pPr>
              <a:tabLst>
                <a:tab pos="461963" algn="l"/>
              </a:tabLst>
            </a:pPr>
            <a:r>
              <a:rPr lang="en-US" i="0" dirty="0"/>
              <a:t>Job satisfaction score based on 3 survey questions about recommending organization, job satisfaction, organization satisfaction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C068-BE87-38BB-C2B1-84F4E75440FE}"/>
              </a:ext>
            </a:extLst>
          </p:cNvPr>
          <p:cNvSpPr>
            <a:spLocks noGrp="1"/>
          </p:cNvSpPr>
          <p:nvPr>
            <p:ph type="title"/>
          </p:nvPr>
        </p:nvSpPr>
        <p:spPr/>
        <p:txBody>
          <a:bodyPr/>
          <a:lstStyle/>
          <a:p>
            <a:r>
              <a:rPr lang="en-US" dirty="0"/>
              <a:t>Job Stress</a:t>
            </a:r>
          </a:p>
        </p:txBody>
      </p:sp>
      <p:sp>
        <p:nvSpPr>
          <p:cNvPr id="3" name="Content Placeholder 2">
            <a:extLst>
              <a:ext uri="{FF2B5EF4-FFF2-40B4-BE49-F238E27FC236}">
                <a16:creationId xmlns:a16="http://schemas.microsoft.com/office/drawing/2014/main" id="{60A4EA50-3242-293C-2D76-69C15CA9B2EE}"/>
              </a:ext>
            </a:extLst>
          </p:cNvPr>
          <p:cNvSpPr>
            <a:spLocks noGrp="1"/>
          </p:cNvSpPr>
          <p:nvPr>
            <p:ph idx="1"/>
          </p:nvPr>
        </p:nvSpPr>
        <p:spPr>
          <a:xfrm>
            <a:off x="0" y="1280160"/>
            <a:ext cx="6553200" cy="4572000"/>
          </a:xfrm>
        </p:spPr>
        <p:txBody>
          <a:bodyPr>
            <a:normAutofit fontScale="77500" lnSpcReduction="20000"/>
          </a:bodyPr>
          <a:lstStyle/>
          <a:p>
            <a:r>
              <a:rPr lang="en-US" dirty="0"/>
              <a:t>Job stress affects job satisfaction. </a:t>
            </a:r>
          </a:p>
          <a:p>
            <a:r>
              <a:rPr lang="en-US" dirty="0"/>
              <a:t>Job stress, or job strain, is caused by specific stressors in an occupation. </a:t>
            </a:r>
          </a:p>
          <a:p>
            <a:r>
              <a:rPr lang="en-US" dirty="0"/>
              <a:t>Stress can be an ambiguous term as it is used in common language. </a:t>
            </a:r>
          </a:p>
          <a:p>
            <a:r>
              <a:rPr lang="en-US" dirty="0"/>
              <a:t>Stress is the perception and response of an individual to events judged as overwhelming or threatening to the individual's well-being (Gyllensten &amp; Palmer, 2005). </a:t>
            </a:r>
          </a:p>
          <a:p>
            <a:r>
              <a:rPr lang="en-US" dirty="0"/>
              <a:t>Stress is a result of an employee's perception that the demands placed on them exceed their ability to meet them (Gyllensten &amp; Palmer, 2005)</a:t>
            </a:r>
          </a:p>
          <a:p>
            <a:pPr lvl="1"/>
            <a:r>
              <a:rPr lang="en-US" u="sng" dirty="0"/>
              <a:t>Example:</a:t>
            </a:r>
            <a:r>
              <a:rPr lang="en-US" dirty="0"/>
              <a:t> having to fill multiple roles in a job or life in general</a:t>
            </a:r>
          </a:p>
          <a:p>
            <a:endParaRPr lang="en-US" dirty="0"/>
          </a:p>
        </p:txBody>
      </p:sp>
      <p:sp>
        <p:nvSpPr>
          <p:cNvPr id="5" name="TextBox 4">
            <a:extLst>
              <a:ext uri="{FF2B5EF4-FFF2-40B4-BE49-F238E27FC236}">
                <a16:creationId xmlns:a16="http://schemas.microsoft.com/office/drawing/2014/main" id="{6B8B3619-D6C3-A493-A7CE-2557AAF32C5E}"/>
              </a:ext>
            </a:extLst>
          </p:cNvPr>
          <p:cNvSpPr txBox="1"/>
          <p:nvPr/>
        </p:nvSpPr>
        <p:spPr>
          <a:xfrm>
            <a:off x="7462594" y="3901440"/>
            <a:ext cx="625492" cy="253916"/>
          </a:xfrm>
          <a:prstGeom prst="rect">
            <a:avLst/>
          </a:prstGeom>
          <a:noFill/>
        </p:spPr>
        <p:txBody>
          <a:bodyPr wrap="none" rtlCol="0">
            <a:spAutoFit/>
          </a:bodyPr>
          <a:lstStyle/>
          <a:p>
            <a:r>
              <a:rPr lang="en-US" sz="1050" dirty="0">
                <a:solidFill>
                  <a:srgbClr val="182F58"/>
                </a:solidFill>
              </a:rPr>
              <a:t>Figure 1</a:t>
            </a:r>
          </a:p>
        </p:txBody>
      </p:sp>
      <p:pic>
        <p:nvPicPr>
          <p:cNvPr id="6" name="Content Placeholder 6" descr="A photo shows a woman working at a desk, wearing a mask.">
            <a:extLst>
              <a:ext uri="{FF2B5EF4-FFF2-40B4-BE49-F238E27FC236}">
                <a16:creationId xmlns:a16="http://schemas.microsoft.com/office/drawing/2014/main" id="{95753912-05B9-AE8C-17BF-9A7E1A756936}"/>
              </a:ext>
            </a:extLst>
          </p:cNvPr>
          <p:cNvPicPr>
            <a:picLocks noChangeAspect="1"/>
          </p:cNvPicPr>
          <p:nvPr/>
        </p:nvPicPr>
        <p:blipFill rotWithShape="1">
          <a:blip r:embed="rId2"/>
          <a:srcRect l="3607" t="1235" r="3607"/>
          <a:stretch/>
        </p:blipFill>
        <p:spPr>
          <a:xfrm>
            <a:off x="6172200" y="2209800"/>
            <a:ext cx="2825280" cy="1691640"/>
          </a:xfrm>
          <a:prstGeom prst="rect">
            <a:avLst/>
          </a:prstGeom>
          <a:noFill/>
        </p:spPr>
      </p:pic>
    </p:spTree>
    <p:extLst>
      <p:ext uri="{BB962C8B-B14F-4D97-AF65-F5344CB8AC3E}">
        <p14:creationId xmlns:p14="http://schemas.microsoft.com/office/powerpoint/2010/main" val="317578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47BA-87B8-55F9-023A-3AA94BD44F48}"/>
              </a:ext>
            </a:extLst>
          </p:cNvPr>
          <p:cNvSpPr>
            <a:spLocks noGrp="1"/>
          </p:cNvSpPr>
          <p:nvPr>
            <p:ph type="title"/>
          </p:nvPr>
        </p:nvSpPr>
        <p:spPr/>
        <p:txBody>
          <a:bodyPr/>
          <a:lstStyle/>
          <a:p>
            <a:r>
              <a:rPr lang="en-US" dirty="0"/>
              <a:t>Downsizing</a:t>
            </a:r>
          </a:p>
        </p:txBody>
      </p:sp>
      <p:sp>
        <p:nvSpPr>
          <p:cNvPr id="3" name="Content Placeholder 2">
            <a:extLst>
              <a:ext uri="{FF2B5EF4-FFF2-40B4-BE49-F238E27FC236}">
                <a16:creationId xmlns:a16="http://schemas.microsoft.com/office/drawing/2014/main" id="{6D9856F7-33B1-6992-E0D3-E0AF14E7B5EA}"/>
              </a:ext>
            </a:extLst>
          </p:cNvPr>
          <p:cNvSpPr>
            <a:spLocks noGrp="1"/>
          </p:cNvSpPr>
          <p:nvPr>
            <p:ph idx="1"/>
          </p:nvPr>
        </p:nvSpPr>
        <p:spPr/>
        <p:txBody>
          <a:bodyPr>
            <a:normAutofit/>
          </a:bodyPr>
          <a:lstStyle/>
          <a:p>
            <a:r>
              <a:rPr lang="en-US" b="1" dirty="0"/>
              <a:t>Downsizing</a:t>
            </a:r>
            <a:r>
              <a:rPr lang="en-US" dirty="0"/>
              <a:t> is an increasingly common response to a business's pronounced failure to achieve profit goals, and it involves laying off a significant percentage of the company's employees. </a:t>
            </a:r>
          </a:p>
          <a:p>
            <a:r>
              <a:rPr lang="en-US" dirty="0"/>
              <a:t>I-O psychologists may be involved in all aspects of downsizing.</a:t>
            </a:r>
          </a:p>
          <a:p>
            <a:pPr lvl="1"/>
            <a:r>
              <a:rPr lang="en-US" dirty="0"/>
              <a:t>How the news is delivered to employees</a:t>
            </a:r>
          </a:p>
          <a:p>
            <a:pPr lvl="1"/>
            <a:r>
              <a:rPr lang="en-US" dirty="0"/>
              <a:t>How laid-off employees are supported </a:t>
            </a:r>
          </a:p>
          <a:p>
            <a:pPr lvl="1"/>
            <a:r>
              <a:rPr lang="en-US" dirty="0"/>
              <a:t>How retained employees are supported</a:t>
            </a:r>
          </a:p>
        </p:txBody>
      </p:sp>
    </p:spTree>
    <p:extLst>
      <p:ext uri="{BB962C8B-B14F-4D97-AF65-F5344CB8AC3E}">
        <p14:creationId xmlns:p14="http://schemas.microsoft.com/office/powerpoint/2010/main" val="526123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680C-8B9C-2EF2-363A-C2D75650BBB9}"/>
              </a:ext>
            </a:extLst>
          </p:cNvPr>
          <p:cNvSpPr>
            <a:spLocks noGrp="1"/>
          </p:cNvSpPr>
          <p:nvPr>
            <p:ph type="title"/>
          </p:nvPr>
        </p:nvSpPr>
        <p:spPr/>
        <p:txBody>
          <a:bodyPr/>
          <a:lstStyle/>
          <a:p>
            <a:r>
              <a:rPr lang="en-US" dirty="0"/>
              <a:t>Business Growth</a:t>
            </a:r>
          </a:p>
        </p:txBody>
      </p:sp>
      <p:sp>
        <p:nvSpPr>
          <p:cNvPr id="3" name="Content Placeholder 2">
            <a:extLst>
              <a:ext uri="{FF2B5EF4-FFF2-40B4-BE49-F238E27FC236}">
                <a16:creationId xmlns:a16="http://schemas.microsoft.com/office/drawing/2014/main" id="{82927C55-E3AE-3F23-1391-46E47FD932A0}"/>
              </a:ext>
            </a:extLst>
          </p:cNvPr>
          <p:cNvSpPr>
            <a:spLocks noGrp="1"/>
          </p:cNvSpPr>
          <p:nvPr>
            <p:ph idx="1"/>
          </p:nvPr>
        </p:nvSpPr>
        <p:spPr/>
        <p:txBody>
          <a:bodyPr>
            <a:normAutofit fontScale="70000" lnSpcReduction="20000"/>
          </a:bodyPr>
          <a:lstStyle/>
          <a:p>
            <a:r>
              <a:rPr lang="en-US" dirty="0"/>
              <a:t>Corporation often grow larger by combining with other businesses. </a:t>
            </a:r>
          </a:p>
          <a:p>
            <a:pPr lvl="1"/>
            <a:r>
              <a:rPr lang="en-US" dirty="0"/>
              <a:t>Can be accomplished through a merger (i.e., the joining of two organizations of equal power and status) or an acquisition (i.e., one organization purchases the other)</a:t>
            </a:r>
          </a:p>
          <a:p>
            <a:r>
              <a:rPr lang="en-US" dirty="0"/>
              <a:t>In an acquisition, the purchasing organization is usually the more powerful or dominant partner.</a:t>
            </a:r>
          </a:p>
          <a:p>
            <a:r>
              <a:rPr lang="en-US" dirty="0"/>
              <a:t> Both departments must be merged, which commonly involves a reduction of staff (Figure 2). </a:t>
            </a:r>
          </a:p>
          <a:p>
            <a:r>
              <a:rPr lang="en-US" dirty="0"/>
              <a:t>This leads to organizational processes and stresses similar to those that occur in downsizing events. </a:t>
            </a:r>
          </a:p>
          <a:p>
            <a:r>
              <a:rPr lang="en-US" dirty="0"/>
              <a:t>Mergers require determining how the organizational culture will change, to which employees also must adjust (van Knippenberg et al., 2002). </a:t>
            </a:r>
          </a:p>
          <a:p>
            <a:r>
              <a:rPr lang="en-US" dirty="0"/>
              <a:t>Research in this area focuses on understanding employee reactions and making practical recommendations for managing these organizational changes.</a:t>
            </a:r>
          </a:p>
          <a:p>
            <a:endParaRPr lang="en-US" dirty="0"/>
          </a:p>
        </p:txBody>
      </p:sp>
    </p:spTree>
    <p:extLst>
      <p:ext uri="{BB962C8B-B14F-4D97-AF65-F5344CB8AC3E}">
        <p14:creationId xmlns:p14="http://schemas.microsoft.com/office/powerpoint/2010/main" val="94226489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1613</TotalTime>
  <Words>2905</Words>
  <Application>Microsoft Office PowerPoint</Application>
  <PresentationFormat>On-screen Show (4:3)</PresentationFormat>
  <Paragraphs>180</Paragraphs>
  <Slides>34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Aptos</vt:lpstr>
      <vt:lpstr>Century Gothic</vt:lpstr>
      <vt:lpstr>Aptos Display</vt:lpstr>
      <vt:lpstr>Office Theme</vt:lpstr>
      <vt:lpstr>1_Office Theme</vt:lpstr>
      <vt:lpstr>Lesson 13.3</vt:lpstr>
      <vt:lpstr>Organizational Psychology</vt:lpstr>
      <vt:lpstr>Job Satisfaction1</vt:lpstr>
      <vt:lpstr>Reflection Question1</vt:lpstr>
      <vt:lpstr>Job Satisfaction2</vt:lpstr>
      <vt:lpstr>Dig Deeper: Job Satisfaction In Federal Government Agencies</vt:lpstr>
      <vt:lpstr>Job Stress</vt:lpstr>
      <vt:lpstr>Downsizing</vt:lpstr>
      <vt:lpstr>Business Growth</vt:lpstr>
      <vt:lpstr>Lesson 13.3 Figure 2</vt:lpstr>
      <vt:lpstr>Work-Family Balance1</vt:lpstr>
      <vt:lpstr>Work-Family Balance2</vt:lpstr>
      <vt:lpstr>Scientific Management</vt:lpstr>
      <vt:lpstr>Theory X</vt:lpstr>
      <vt:lpstr>Theory Y</vt:lpstr>
      <vt:lpstr>Reflection Question2</vt:lpstr>
      <vt:lpstr>Transactional Leadership</vt:lpstr>
      <vt:lpstr>Transformational Leadership</vt:lpstr>
      <vt:lpstr>Followership</vt:lpstr>
      <vt:lpstr>Work Teams</vt:lpstr>
      <vt:lpstr>Reflection Question3</vt:lpstr>
      <vt:lpstr>Types of Teams</vt:lpstr>
      <vt:lpstr>Reflection Question4</vt:lpstr>
      <vt:lpstr>Organizational Culture</vt:lpstr>
      <vt:lpstr>Diversity Training </vt:lpstr>
      <vt:lpstr>Dig Deeper: Managing Generational Differences</vt:lpstr>
      <vt:lpstr>Sexual Harassment</vt:lpstr>
      <vt:lpstr>Forms Of Sexual Harassment</vt:lpstr>
      <vt:lpstr>Workplace Violence1</vt:lpstr>
      <vt:lpstr>Reflection Question5</vt:lpstr>
      <vt:lpstr>Workplace Violence2</vt:lpstr>
      <vt:lpstr>Reflection Question6</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13.3 Organizational Psychology: The Social Dimension of Work</dc:title>
  <dc:creator>Hawkes Learning</dc:creator>
  <cp:keywords>Psychology</cp:keywords>
  <cp:lastModifiedBy>Talissa Nahass</cp:lastModifiedBy>
  <cp:revision>180</cp:revision>
  <dcterms:created xsi:type="dcterms:W3CDTF">2013-04-26T14:43:13Z</dcterms:created>
  <dcterms:modified xsi:type="dcterms:W3CDTF">2024-07-23T21:38:42Z</dcterms:modified>
  <cp:category>Psychology</cp:category>
</cp:coreProperties>
</file>