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2" r:id="rId2"/>
  </p:sldMasterIdLst>
  <p:notesMasterIdLst>
    <p:notesMasterId r:id="rId14"/>
  </p:notesMasterIdLst>
  <p:handoutMasterIdLst>
    <p:handoutMasterId r:id="rId15"/>
  </p:handoutMasterIdLst>
  <p:sldIdLst>
    <p:sldId id="272" r:id="rId3"/>
    <p:sldId id="273" r:id="rId4"/>
    <p:sldId id="270" r:id="rId5"/>
    <p:sldId id="267" r:id="rId6"/>
    <p:sldId id="275" r:id="rId7"/>
    <p:sldId id="271" r:id="rId8"/>
    <p:sldId id="274" r:id="rId9"/>
    <p:sldId id="276" r:id="rId10"/>
    <p:sldId id="278" r:id="rId11"/>
    <p:sldId id="277" r:id="rId12"/>
    <p:sldId id="318" r:id="rId13"/>
  </p:sldIdLst>
  <p:sldSz cx="9144000" cy="6858000" type="screen4x3"/>
  <p:notesSz cx="6858000" cy="9144000"/>
  <p:embeddedFontLst>
    <p:embeddedFont>
      <p:font typeface="Century Gothic" panose="020B0502020202020204" pitchFamily="34" charset="0"/>
      <p:regular r:id="rId16"/>
      <p:bold r:id="rId17"/>
      <p:italic r:id="rId18"/>
      <p:boldItalic r:id="rId1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ick  Belloit" initials="" lastIdx="6"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82F58"/>
    <a:srgbClr val="2B7799"/>
    <a:srgbClr val="1F497D"/>
    <a:srgbClr val="2D7D9F"/>
    <a:srgbClr val="0000FF"/>
    <a:srgbClr val="366092"/>
    <a:srgbClr val="000099"/>
    <a:srgbClr val="000000"/>
    <a:srgbClr val="1F497C"/>
    <a:srgbClr val="99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297" autoAdjust="0"/>
    <p:restoredTop sz="86410" autoAdjust="0"/>
  </p:normalViewPr>
  <p:slideViewPr>
    <p:cSldViewPr>
      <p:cViewPr varScale="1">
        <p:scale>
          <a:sx n="54" d="100"/>
          <a:sy n="54" d="100"/>
        </p:scale>
        <p:origin x="1096" y="60"/>
      </p:cViewPr>
      <p:guideLst>
        <p:guide orient="horz" pos="2160"/>
        <p:guide pos="2880"/>
      </p:guideLst>
    </p:cSldViewPr>
  </p:slideViewPr>
  <p:outlineViewPr>
    <p:cViewPr>
      <p:scale>
        <a:sx n="33" d="100"/>
        <a:sy n="33" d="100"/>
      </p:scale>
      <p:origin x="0" y="-1062"/>
    </p:cViewPr>
  </p:outlineViewPr>
  <p:notesTextViewPr>
    <p:cViewPr>
      <p:scale>
        <a:sx n="1" d="1"/>
        <a:sy n="1" d="1"/>
      </p:scale>
      <p:origin x="0" y="0"/>
    </p:cViewPr>
  </p:notesTextViewPr>
  <p:sorterViewPr>
    <p:cViewPr>
      <p:scale>
        <a:sx n="66" d="100"/>
        <a:sy n="66" d="100"/>
      </p:scale>
      <p:origin x="0" y="0"/>
    </p:cViewPr>
  </p:sorterViewPr>
  <p:notesViewPr>
    <p:cSldViewPr>
      <p:cViewPr varScale="1">
        <p:scale>
          <a:sx n="84" d="100"/>
          <a:sy n="84" d="100"/>
        </p:scale>
        <p:origin x="3912"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3.fntdata"/><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2.fntdata"/><Relationship Id="rId2" Type="http://schemas.openxmlformats.org/officeDocument/2006/relationships/slideMaster" Target="slideMasters/slideMaster2.xml"/><Relationship Id="rId16" Type="http://schemas.openxmlformats.org/officeDocument/2006/relationships/font" Target="fonts/font1.fntdata"/><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handoutMaster" Target="handoutMasters/handoutMaster1.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font" Target="fonts/font4.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235DB0-18E5-42EE-8A41-3EE53E7DF1D8}" type="datetimeFigureOut">
              <a:rPr lang="en-US" smtClean="0"/>
              <a:pPr/>
              <a:t>7/23/2024</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4792EB-0FA9-4C62-9AEF-94474B71BCAD}" type="slidenum">
              <a:rPr lang="en-US" smtClean="0"/>
              <a:pPr/>
              <a:t>‹#›</a:t>
            </a:fld>
            <a:endParaRPr lang="en-US" dirty="0"/>
          </a:p>
        </p:txBody>
      </p:sp>
    </p:spTree>
    <p:extLst>
      <p:ext uri="{BB962C8B-B14F-4D97-AF65-F5344CB8AC3E}">
        <p14:creationId xmlns:p14="http://schemas.microsoft.com/office/powerpoint/2010/main" val="30209662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79F262B-740E-4480-8DD6-7DF3785A307D}" type="datetimeFigureOut">
              <a:rPr lang="en-US" smtClean="0"/>
              <a:pPr/>
              <a:t>7/23/2024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115ED13-301A-4C0A-8C7F-A4982DED9D67}" type="slidenum">
              <a:rPr lang="en-US" smtClean="0"/>
              <a:pPr/>
              <a:t>‹#›</a:t>
            </a:fld>
            <a:endParaRPr lang="en-US" dirty="0"/>
          </a:p>
        </p:txBody>
      </p:sp>
    </p:spTree>
    <p:extLst>
      <p:ext uri="{BB962C8B-B14F-4D97-AF65-F5344CB8AC3E}">
        <p14:creationId xmlns:p14="http://schemas.microsoft.com/office/powerpoint/2010/main" val="25688567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15ED13-301A-4C0A-8C7F-A4982DED9D67}" type="slidenum">
              <a:rPr lang="en-US" smtClean="0"/>
              <a:pPr/>
              <a:t>6</a:t>
            </a:fld>
            <a:endParaRPr lang="en-US" dirty="0"/>
          </a:p>
        </p:txBody>
      </p:sp>
    </p:spTree>
    <p:extLst>
      <p:ext uri="{BB962C8B-B14F-4D97-AF65-F5344CB8AC3E}">
        <p14:creationId xmlns:p14="http://schemas.microsoft.com/office/powerpoint/2010/main" val="347623538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1">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4" name="TextBox 3">
            <a:extLst>
              <a:ext uri="{FF2B5EF4-FFF2-40B4-BE49-F238E27FC236}">
                <a16:creationId xmlns:a16="http://schemas.microsoft.com/office/drawing/2014/main" id="{5E55021B-8C83-0E64-7853-247E9DC8E5CC}"/>
              </a:ext>
            </a:extLst>
          </p:cNvPr>
          <p:cNvSpPr txBox="1"/>
          <p:nvPr userDrawn="1"/>
        </p:nvSpPr>
        <p:spPr>
          <a:xfrm>
            <a:off x="3276600" y="6096038"/>
            <a:ext cx="8381999" cy="464743"/>
          </a:xfrm>
          <a:prstGeom prst="rect">
            <a:avLst/>
          </a:prstGeom>
          <a:noFill/>
        </p:spPr>
        <p:txBody>
          <a:bodyPr wrap="square">
            <a:spAutoFit/>
          </a:bodyPr>
          <a:lstStyle/>
          <a:p>
            <a:pPr defTabSz="457200">
              <a:spcBef>
                <a:spcPct val="20000"/>
              </a:spcBef>
              <a:defRPr/>
            </a:pPr>
            <a:r>
              <a:rPr lang="en-US" sz="1050" dirty="0"/>
              <a:t>© 2024 Hawkes Learning. All rights reserved. Authorized only for instructor use in the classroom.</a:t>
            </a:r>
          </a:p>
          <a:p>
            <a:pPr defTabSz="457200">
              <a:spcBef>
                <a:spcPct val="20000"/>
              </a:spcBef>
              <a:defRPr/>
            </a:pPr>
            <a:r>
              <a:rPr lang="en-US" sz="1050" dirty="0"/>
              <a:t>No reproduction or further distribution permitted without the prior written consent of Hawkes Learning.</a:t>
            </a:r>
          </a:p>
        </p:txBody>
      </p:sp>
      <p:sp>
        <p:nvSpPr>
          <p:cNvPr id="9" name="Content Placeholder 8">
            <a:extLst>
              <a:ext uri="{FF2B5EF4-FFF2-40B4-BE49-F238E27FC236}">
                <a16:creationId xmlns:a16="http://schemas.microsoft.com/office/drawing/2014/main" id="{93791900-F9C7-EB19-6E5D-FAAB3EFAF3EE}"/>
              </a:ext>
            </a:extLst>
          </p:cNvPr>
          <p:cNvSpPr>
            <a:spLocks noGrp="1"/>
          </p:cNvSpPr>
          <p:nvPr>
            <p:ph sz="quarter" idx="10" hasCustomPrompt="1"/>
          </p:nvPr>
        </p:nvSpPr>
        <p:spPr>
          <a:xfrm>
            <a:off x="381000" y="2800183"/>
            <a:ext cx="3581400" cy="990600"/>
          </a:xfrm>
          <a:prstGeom prst="rect">
            <a:avLst/>
          </a:prstGeom>
        </p:spPr>
        <p:txBody>
          <a:bodyPr/>
          <a:lstStyle>
            <a:lvl1pPr marL="0" indent="0">
              <a:buNone/>
              <a:defRPr b="1">
                <a:solidFill>
                  <a:srgbClr val="182F58"/>
                </a:solidFill>
              </a:defRPr>
            </a:lvl1pPr>
          </a:lstStyle>
          <a:p>
            <a:pPr lvl="0"/>
            <a:r>
              <a:rPr lang="en-US" dirty="0"/>
              <a:t>Lesson Title</a:t>
            </a:r>
          </a:p>
        </p:txBody>
      </p:sp>
      <p:sp>
        <p:nvSpPr>
          <p:cNvPr id="13" name="Text Placeholder 12">
            <a:extLst>
              <a:ext uri="{FF2B5EF4-FFF2-40B4-BE49-F238E27FC236}">
                <a16:creationId xmlns:a16="http://schemas.microsoft.com/office/drawing/2014/main" id="{D0492872-1E9F-75D1-A86E-4EAE19934D9B}"/>
              </a:ext>
            </a:extLst>
          </p:cNvPr>
          <p:cNvSpPr>
            <a:spLocks noGrp="1"/>
          </p:cNvSpPr>
          <p:nvPr>
            <p:ph type="body" sz="quarter" idx="11" hasCustomPrompt="1"/>
          </p:nvPr>
        </p:nvSpPr>
        <p:spPr>
          <a:xfrm>
            <a:off x="379562" y="1729204"/>
            <a:ext cx="3581400" cy="914400"/>
          </a:xfrm>
          <a:prstGeom prst="rect">
            <a:avLst/>
          </a:prstGeom>
        </p:spPr>
        <p:txBody>
          <a:bodyPr/>
          <a:lstStyle>
            <a:lvl1pPr marL="0" indent="0">
              <a:buNone/>
              <a:defRPr sz="4400" b="1">
                <a:solidFill>
                  <a:srgbClr val="182F58"/>
                </a:solidFill>
                <a:latin typeface="Arial" panose="020B0604020202020204" pitchFamily="34" charset="0"/>
                <a:cs typeface="Arial" panose="020B0604020202020204" pitchFamily="34" charset="0"/>
              </a:defRPr>
            </a:lvl1pPr>
          </a:lstStyle>
          <a:p>
            <a:pPr lvl="0"/>
            <a:r>
              <a:rPr lang="en-US" dirty="0"/>
              <a:t>Lesson X.X</a:t>
            </a:r>
          </a:p>
        </p:txBody>
      </p:sp>
      <p:pic>
        <p:nvPicPr>
          <p:cNvPr id="3" name="Picture 2" descr="A book cover of a book&#10;&#10;Description automatically generated">
            <a:extLst>
              <a:ext uri="{FF2B5EF4-FFF2-40B4-BE49-F238E27FC236}">
                <a16:creationId xmlns:a16="http://schemas.microsoft.com/office/drawing/2014/main" id="{E5EBC9A2-6EB3-8E01-7A37-AF4313F1F1B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355662" y="297219"/>
            <a:ext cx="4407338" cy="5638800"/>
          </a:xfrm>
          <a:prstGeom prst="rect">
            <a:avLst/>
          </a:prstGeom>
        </p:spPr>
      </p:pic>
    </p:spTree>
    <p:extLst>
      <p:ext uri="{BB962C8B-B14F-4D97-AF65-F5344CB8AC3E}">
        <p14:creationId xmlns:p14="http://schemas.microsoft.com/office/powerpoint/2010/main" val="3103072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Group Activity">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1" baseline="0">
                <a:solidFill>
                  <a:srgbClr val="182F58"/>
                </a:solidFill>
              </a:defRPr>
            </a:lvl1pPr>
          </a:lstStyle>
          <a:p>
            <a:r>
              <a:rPr lang="en-US" dirty="0"/>
              <a:t>On Your Own</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2024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a:solidFill>
            <a:srgbClr val="182F58"/>
          </a:solidFill>
        </p:spPr>
        <p:txBody>
          <a:bodyPr>
            <a:normAutofit/>
          </a:bodyPr>
          <a:lstStyle>
            <a:lvl1pPr marL="0" indent="0">
              <a:buFontTx/>
              <a:buNone/>
              <a:defRPr sz="2800" b="0" i="0" baseline="0">
                <a:solidFill>
                  <a:schemeClr val="bg1"/>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8818313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_Group Activity">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1" baseline="0">
                <a:solidFill>
                  <a:srgbClr val="182F58"/>
                </a:solidFill>
              </a:defRPr>
            </a:lvl1pPr>
          </a:lstStyle>
          <a:p>
            <a:r>
              <a:rPr lang="en-US" dirty="0"/>
              <a:t>Dig Deeper</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a:solidFill>
            <a:srgbClr val="182F58"/>
          </a:solidFill>
        </p:spPr>
        <p:txBody>
          <a:bodyPr>
            <a:normAutofit/>
          </a:bodyPr>
          <a:lstStyle>
            <a:lvl1pPr marL="0" indent="0">
              <a:buFontTx/>
              <a:buNone/>
              <a:defRPr sz="2800" b="0" i="0" baseline="0">
                <a:solidFill>
                  <a:schemeClr val="bg1"/>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1139004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nd Slide">
    <p:bg>
      <p:bgPr>
        <a:solidFill>
          <a:srgbClr val="2D7D9F"/>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1966751E-D7BB-F58F-6EF7-988C1DD7F7EC}"/>
              </a:ext>
              <a:ext uri="{C183D7F6-B498-43B3-948B-1728B52AA6E4}">
                <adec:decorative xmlns:adec="http://schemas.microsoft.com/office/drawing/2017/decorative" val="1"/>
              </a:ext>
            </a:extLst>
          </p:cNvPr>
          <p:cNvGrpSpPr/>
          <p:nvPr userDrawn="1"/>
        </p:nvGrpSpPr>
        <p:grpSpPr>
          <a:xfrm>
            <a:off x="21566" y="1981200"/>
            <a:ext cx="9144000" cy="2250283"/>
            <a:chOff x="1524000" y="1410227"/>
            <a:chExt cx="9144000" cy="2250283"/>
          </a:xfrm>
        </p:grpSpPr>
        <p:cxnSp>
          <p:nvCxnSpPr>
            <p:cNvPr id="4" name="Straight Connector 3">
              <a:extLst>
                <a:ext uri="{FF2B5EF4-FFF2-40B4-BE49-F238E27FC236}">
                  <a16:creationId xmlns:a16="http://schemas.microsoft.com/office/drawing/2014/main" id="{E5745617-7817-BAD4-50DB-96682A18AA8C}"/>
                </a:ext>
              </a:extLst>
            </p:cNvPr>
            <p:cNvCxnSpPr/>
            <p:nvPr/>
          </p:nvCxnSpPr>
          <p:spPr>
            <a:xfrm>
              <a:off x="1859169" y="2729726"/>
              <a:ext cx="842962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664544EB-EC3E-1655-8249-41F759480F18}"/>
                </a:ext>
              </a:extLst>
            </p:cNvPr>
            <p:cNvSpPr txBox="1"/>
            <p:nvPr/>
          </p:nvSpPr>
          <p:spPr>
            <a:xfrm>
              <a:off x="1524000" y="1410227"/>
              <a:ext cx="9144000" cy="1200329"/>
            </a:xfrm>
            <a:prstGeom prst="rect">
              <a:avLst/>
            </a:prstGeom>
            <a:noFill/>
          </p:spPr>
          <p:txBody>
            <a:bodyPr wrap="square" rtlCol="0">
              <a:spAutoFit/>
            </a:bodyPr>
            <a:lstStyle/>
            <a:p>
              <a:pPr algn="ctr"/>
              <a:r>
                <a:rPr lang="en-US" sz="7200" b="1" dirty="0">
                  <a:solidFill>
                    <a:schemeClr val="bg1"/>
                  </a:solidFill>
                  <a:latin typeface="Century Gothic" panose="020B0502020202020204" pitchFamily="34" charset="0"/>
                </a:rPr>
                <a:t>HAWKES</a:t>
              </a:r>
              <a:r>
                <a:rPr lang="en-US" sz="7200" dirty="0">
                  <a:solidFill>
                    <a:schemeClr val="bg1"/>
                  </a:solidFill>
                  <a:latin typeface="Century Gothic" panose="020B0502020202020204" pitchFamily="34" charset="0"/>
                </a:rPr>
                <a:t> LEARNING</a:t>
              </a:r>
            </a:p>
          </p:txBody>
        </p:sp>
        <p:pic>
          <p:nvPicPr>
            <p:cNvPr id="6" name="Picture 5">
              <a:extLst>
                <a:ext uri="{FF2B5EF4-FFF2-40B4-BE49-F238E27FC236}">
                  <a16:creationId xmlns:a16="http://schemas.microsoft.com/office/drawing/2014/main" id="{09AE6A06-DC07-3D52-BB89-86F2EF077C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1108" y="3050910"/>
              <a:ext cx="609600" cy="609600"/>
            </a:xfrm>
            <a:prstGeom prst="rect">
              <a:avLst/>
            </a:prstGeom>
          </p:spPr>
        </p:pic>
        <p:pic>
          <p:nvPicPr>
            <p:cNvPr id="7" name="Picture 6">
              <a:extLst>
                <a:ext uri="{FF2B5EF4-FFF2-40B4-BE49-F238E27FC236}">
                  <a16:creationId xmlns:a16="http://schemas.microsoft.com/office/drawing/2014/main" id="{C2522F05-C169-5A8E-BEE7-C2AF4A8B2F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6179" y="3050910"/>
              <a:ext cx="609600" cy="609600"/>
            </a:xfrm>
            <a:prstGeom prst="rect">
              <a:avLst/>
            </a:prstGeom>
          </p:spPr>
        </p:pic>
        <p:pic>
          <p:nvPicPr>
            <p:cNvPr id="8" name="Picture 7">
              <a:extLst>
                <a:ext uri="{FF2B5EF4-FFF2-40B4-BE49-F238E27FC236}">
                  <a16:creationId xmlns:a16="http://schemas.microsoft.com/office/drawing/2014/main" id="{F787E3FD-08C2-8D03-8749-14D08926846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7122" y="3050910"/>
              <a:ext cx="609600" cy="609600"/>
            </a:xfrm>
            <a:prstGeom prst="rect">
              <a:avLst/>
            </a:prstGeom>
          </p:spPr>
        </p:pic>
      </p:grpSp>
      <p:pic>
        <p:nvPicPr>
          <p:cNvPr id="9" name="Picture 8">
            <a:extLst>
              <a:ext uri="{FF2B5EF4-FFF2-40B4-BE49-F238E27FC236}">
                <a16:creationId xmlns:a16="http://schemas.microsoft.com/office/drawing/2014/main" id="{06388AC8-6D6B-52AD-1753-6A2F27A1765E}"/>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265631" y="3621883"/>
            <a:ext cx="609600" cy="609600"/>
          </a:xfrm>
          <a:prstGeom prst="rect">
            <a:avLst/>
          </a:prstGeom>
        </p:spPr>
      </p:pic>
    </p:spTree>
    <p:extLst>
      <p:ext uri="{BB962C8B-B14F-4D97-AF65-F5344CB8AC3E}">
        <p14:creationId xmlns:p14="http://schemas.microsoft.com/office/powerpoint/2010/main" val="37117599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DF081F-48F3-8267-3057-5544357BE3EF}"/>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40633713-4DEA-1BFF-037C-ED269AF8B47B}"/>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12D07F6C-D326-3F27-7EAE-5BF868C7FC48}"/>
              </a:ext>
            </a:extLst>
          </p:cNvPr>
          <p:cNvSpPr>
            <a:spLocks noGrp="1"/>
          </p:cNvSpPr>
          <p:nvPr>
            <p:ph type="dt" sz="half" idx="10"/>
          </p:nvPr>
        </p:nvSpPr>
        <p:spPr/>
        <p:txBody>
          <a:bodyPr/>
          <a:lstStyle/>
          <a:p>
            <a:fld id="{02E38D61-C232-40CB-A3E3-D66C18882333}" type="datetimeFigureOut">
              <a:rPr lang="en-US" smtClean="0"/>
              <a:t>7/23/2024</a:t>
            </a:fld>
            <a:endParaRPr lang="en-US"/>
          </a:p>
        </p:txBody>
      </p:sp>
      <p:sp>
        <p:nvSpPr>
          <p:cNvPr id="5" name="Footer Placeholder 4">
            <a:extLst>
              <a:ext uri="{FF2B5EF4-FFF2-40B4-BE49-F238E27FC236}">
                <a16:creationId xmlns:a16="http://schemas.microsoft.com/office/drawing/2014/main" id="{5E277BFC-6D1D-7790-F568-DEDC1E5B0E3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1447BFD-8ACB-D117-DD6E-8C910642AD7F}"/>
              </a:ext>
            </a:extLst>
          </p:cNvPr>
          <p:cNvSpPr>
            <a:spLocks noGrp="1"/>
          </p:cNvSpPr>
          <p:nvPr>
            <p:ph type="sldNum" sz="quarter" idx="12"/>
          </p:nvPr>
        </p:nvSpPr>
        <p:spPr/>
        <p:txBody>
          <a:bodyPr/>
          <a:lstStyle/>
          <a:p>
            <a:fld id="{804AA610-DF15-4A5A-A855-BD6093CAF0D7}" type="slidenum">
              <a:rPr lang="en-US" smtClean="0"/>
              <a:t>‹#›</a:t>
            </a:fld>
            <a:endParaRPr lang="en-US"/>
          </a:p>
        </p:txBody>
      </p:sp>
    </p:spTree>
    <p:extLst>
      <p:ext uri="{BB962C8B-B14F-4D97-AF65-F5344CB8AC3E}">
        <p14:creationId xmlns:p14="http://schemas.microsoft.com/office/powerpoint/2010/main" val="7141773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F38D66-2168-5395-E638-C563C5FCAA2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1095709-6FBD-5A0B-E014-B76BE88C654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68B714-6F35-A8B9-B214-1E800CF20C94}"/>
              </a:ext>
            </a:extLst>
          </p:cNvPr>
          <p:cNvSpPr>
            <a:spLocks noGrp="1"/>
          </p:cNvSpPr>
          <p:nvPr>
            <p:ph type="dt" sz="half" idx="10"/>
          </p:nvPr>
        </p:nvSpPr>
        <p:spPr/>
        <p:txBody>
          <a:bodyPr/>
          <a:lstStyle/>
          <a:p>
            <a:fld id="{02E38D61-C232-40CB-A3E3-D66C18882333}" type="datetimeFigureOut">
              <a:rPr lang="en-US" smtClean="0"/>
              <a:t>7/23/2024</a:t>
            </a:fld>
            <a:endParaRPr lang="en-US"/>
          </a:p>
        </p:txBody>
      </p:sp>
      <p:sp>
        <p:nvSpPr>
          <p:cNvPr id="5" name="Footer Placeholder 4">
            <a:extLst>
              <a:ext uri="{FF2B5EF4-FFF2-40B4-BE49-F238E27FC236}">
                <a16:creationId xmlns:a16="http://schemas.microsoft.com/office/drawing/2014/main" id="{135ADD3B-EA6B-8E52-209F-DC060D8527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C5B957-CDD8-A1A1-036C-846EDDFBCA8E}"/>
              </a:ext>
            </a:extLst>
          </p:cNvPr>
          <p:cNvSpPr>
            <a:spLocks noGrp="1"/>
          </p:cNvSpPr>
          <p:nvPr>
            <p:ph type="sldNum" sz="quarter" idx="12"/>
          </p:nvPr>
        </p:nvSpPr>
        <p:spPr/>
        <p:txBody>
          <a:bodyPr/>
          <a:lstStyle/>
          <a:p>
            <a:fld id="{804AA610-DF15-4A5A-A855-BD6093CAF0D7}" type="slidenum">
              <a:rPr lang="en-US" smtClean="0"/>
              <a:t>‹#›</a:t>
            </a:fld>
            <a:endParaRPr lang="en-US"/>
          </a:p>
        </p:txBody>
      </p:sp>
    </p:spTree>
    <p:extLst>
      <p:ext uri="{BB962C8B-B14F-4D97-AF65-F5344CB8AC3E}">
        <p14:creationId xmlns:p14="http://schemas.microsoft.com/office/powerpoint/2010/main" val="10879936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A1966E-AF61-4BAF-32F4-D64F7F13724D}"/>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85452EE6-2FC4-FF10-FE8B-7B462A03DAE5}"/>
              </a:ext>
            </a:extLst>
          </p:cNvPr>
          <p:cNvSpPr>
            <a:spLocks noGrp="1"/>
          </p:cNvSpPr>
          <p:nvPr>
            <p:ph type="body" idx="1"/>
          </p:nvPr>
        </p:nvSpPr>
        <p:spPr>
          <a:xfrm>
            <a:off x="623888" y="4589464"/>
            <a:ext cx="7886700" cy="1500187"/>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93E3765-CFB8-3DB8-4530-40A91AA4BD1C}"/>
              </a:ext>
            </a:extLst>
          </p:cNvPr>
          <p:cNvSpPr>
            <a:spLocks noGrp="1"/>
          </p:cNvSpPr>
          <p:nvPr>
            <p:ph type="dt" sz="half" idx="10"/>
          </p:nvPr>
        </p:nvSpPr>
        <p:spPr/>
        <p:txBody>
          <a:bodyPr/>
          <a:lstStyle/>
          <a:p>
            <a:fld id="{02E38D61-C232-40CB-A3E3-D66C18882333}" type="datetimeFigureOut">
              <a:rPr lang="en-US" smtClean="0"/>
              <a:t>7/23/2024</a:t>
            </a:fld>
            <a:endParaRPr lang="en-US"/>
          </a:p>
        </p:txBody>
      </p:sp>
      <p:sp>
        <p:nvSpPr>
          <p:cNvPr id="5" name="Footer Placeholder 4">
            <a:extLst>
              <a:ext uri="{FF2B5EF4-FFF2-40B4-BE49-F238E27FC236}">
                <a16:creationId xmlns:a16="http://schemas.microsoft.com/office/drawing/2014/main" id="{C075BB5A-01A4-73B5-3458-1F4BF4FD465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144B8BA-A6A0-FB9D-787C-C584FA63231A}"/>
              </a:ext>
            </a:extLst>
          </p:cNvPr>
          <p:cNvSpPr>
            <a:spLocks noGrp="1"/>
          </p:cNvSpPr>
          <p:nvPr>
            <p:ph type="sldNum" sz="quarter" idx="12"/>
          </p:nvPr>
        </p:nvSpPr>
        <p:spPr/>
        <p:txBody>
          <a:bodyPr/>
          <a:lstStyle/>
          <a:p>
            <a:fld id="{804AA610-DF15-4A5A-A855-BD6093CAF0D7}" type="slidenum">
              <a:rPr lang="en-US" smtClean="0"/>
              <a:t>‹#›</a:t>
            </a:fld>
            <a:endParaRPr lang="en-US"/>
          </a:p>
        </p:txBody>
      </p:sp>
    </p:spTree>
    <p:extLst>
      <p:ext uri="{BB962C8B-B14F-4D97-AF65-F5344CB8AC3E}">
        <p14:creationId xmlns:p14="http://schemas.microsoft.com/office/powerpoint/2010/main" val="22849160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26F029-D9A2-29CD-D92A-EA140BD9388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4AECE9F-4981-2D10-5FA3-9365F9EEDE38}"/>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49331FE-8241-9BF3-10DE-0A81E662F7F3}"/>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CBD400E-FED1-430C-4090-DEDA45577FCD}"/>
              </a:ext>
            </a:extLst>
          </p:cNvPr>
          <p:cNvSpPr>
            <a:spLocks noGrp="1"/>
          </p:cNvSpPr>
          <p:nvPr>
            <p:ph type="dt" sz="half" idx="10"/>
          </p:nvPr>
        </p:nvSpPr>
        <p:spPr/>
        <p:txBody>
          <a:bodyPr/>
          <a:lstStyle/>
          <a:p>
            <a:fld id="{02E38D61-C232-40CB-A3E3-D66C18882333}" type="datetimeFigureOut">
              <a:rPr lang="en-US" smtClean="0"/>
              <a:t>7/23/2024</a:t>
            </a:fld>
            <a:endParaRPr lang="en-US"/>
          </a:p>
        </p:txBody>
      </p:sp>
      <p:sp>
        <p:nvSpPr>
          <p:cNvPr id="6" name="Footer Placeholder 5">
            <a:extLst>
              <a:ext uri="{FF2B5EF4-FFF2-40B4-BE49-F238E27FC236}">
                <a16:creationId xmlns:a16="http://schemas.microsoft.com/office/drawing/2014/main" id="{1655812B-8595-572D-E9AA-8E222E2734E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A8EE0C1-6885-9A3F-C9C0-D4ABB4ADFE90}"/>
              </a:ext>
            </a:extLst>
          </p:cNvPr>
          <p:cNvSpPr>
            <a:spLocks noGrp="1"/>
          </p:cNvSpPr>
          <p:nvPr>
            <p:ph type="sldNum" sz="quarter" idx="12"/>
          </p:nvPr>
        </p:nvSpPr>
        <p:spPr/>
        <p:txBody>
          <a:bodyPr/>
          <a:lstStyle/>
          <a:p>
            <a:fld id="{804AA610-DF15-4A5A-A855-BD6093CAF0D7}" type="slidenum">
              <a:rPr lang="en-US" smtClean="0"/>
              <a:t>‹#›</a:t>
            </a:fld>
            <a:endParaRPr lang="en-US"/>
          </a:p>
        </p:txBody>
      </p:sp>
    </p:spTree>
    <p:extLst>
      <p:ext uri="{BB962C8B-B14F-4D97-AF65-F5344CB8AC3E}">
        <p14:creationId xmlns:p14="http://schemas.microsoft.com/office/powerpoint/2010/main" val="11616507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CE991-2CC7-8043-5043-30DFA7818BAB}"/>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83533A0-4C38-7817-BC59-0E848EC3F40C}"/>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5474372E-6BD9-DFC5-026B-5B596518ACC4}"/>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74EEDA2-7A44-4A85-E840-DB0F587C337B}"/>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4A80F3DA-20DF-47C4-1238-09DB2721E880}"/>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08F7FA1-21C2-F903-F10E-94D67334A240}"/>
              </a:ext>
            </a:extLst>
          </p:cNvPr>
          <p:cNvSpPr>
            <a:spLocks noGrp="1"/>
          </p:cNvSpPr>
          <p:nvPr>
            <p:ph type="dt" sz="half" idx="10"/>
          </p:nvPr>
        </p:nvSpPr>
        <p:spPr/>
        <p:txBody>
          <a:bodyPr/>
          <a:lstStyle/>
          <a:p>
            <a:fld id="{02E38D61-C232-40CB-A3E3-D66C18882333}" type="datetimeFigureOut">
              <a:rPr lang="en-US" smtClean="0"/>
              <a:t>7/23/2024</a:t>
            </a:fld>
            <a:endParaRPr lang="en-US"/>
          </a:p>
        </p:txBody>
      </p:sp>
      <p:sp>
        <p:nvSpPr>
          <p:cNvPr id="8" name="Footer Placeholder 7">
            <a:extLst>
              <a:ext uri="{FF2B5EF4-FFF2-40B4-BE49-F238E27FC236}">
                <a16:creationId xmlns:a16="http://schemas.microsoft.com/office/drawing/2014/main" id="{479BAF0D-C093-33EB-0FB5-1DEE5C1BF7D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F1B7B6A-E322-6D06-1427-10A47C00D6DA}"/>
              </a:ext>
            </a:extLst>
          </p:cNvPr>
          <p:cNvSpPr>
            <a:spLocks noGrp="1"/>
          </p:cNvSpPr>
          <p:nvPr>
            <p:ph type="sldNum" sz="quarter" idx="12"/>
          </p:nvPr>
        </p:nvSpPr>
        <p:spPr/>
        <p:txBody>
          <a:bodyPr/>
          <a:lstStyle/>
          <a:p>
            <a:fld id="{804AA610-DF15-4A5A-A855-BD6093CAF0D7}" type="slidenum">
              <a:rPr lang="en-US" smtClean="0"/>
              <a:t>‹#›</a:t>
            </a:fld>
            <a:endParaRPr lang="en-US"/>
          </a:p>
        </p:txBody>
      </p:sp>
    </p:spTree>
    <p:extLst>
      <p:ext uri="{BB962C8B-B14F-4D97-AF65-F5344CB8AC3E}">
        <p14:creationId xmlns:p14="http://schemas.microsoft.com/office/powerpoint/2010/main" val="21561800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D8880-42A0-105F-1181-F63CEB78F2D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540DC5C-C6DF-6DA7-DB2D-0977A0C8D3F3}"/>
              </a:ext>
            </a:extLst>
          </p:cNvPr>
          <p:cNvSpPr>
            <a:spLocks noGrp="1"/>
          </p:cNvSpPr>
          <p:nvPr>
            <p:ph type="dt" sz="half" idx="10"/>
          </p:nvPr>
        </p:nvSpPr>
        <p:spPr/>
        <p:txBody>
          <a:bodyPr/>
          <a:lstStyle/>
          <a:p>
            <a:fld id="{02E38D61-C232-40CB-A3E3-D66C18882333}" type="datetimeFigureOut">
              <a:rPr lang="en-US" smtClean="0"/>
              <a:t>7/23/2024</a:t>
            </a:fld>
            <a:endParaRPr lang="en-US"/>
          </a:p>
        </p:txBody>
      </p:sp>
      <p:sp>
        <p:nvSpPr>
          <p:cNvPr id="4" name="Footer Placeholder 3">
            <a:extLst>
              <a:ext uri="{FF2B5EF4-FFF2-40B4-BE49-F238E27FC236}">
                <a16:creationId xmlns:a16="http://schemas.microsoft.com/office/drawing/2014/main" id="{C83A55FD-722C-86C4-FB61-0039EB9C0A7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F03D996-C02E-5BB5-CEEB-E7805FC319DF}"/>
              </a:ext>
            </a:extLst>
          </p:cNvPr>
          <p:cNvSpPr>
            <a:spLocks noGrp="1"/>
          </p:cNvSpPr>
          <p:nvPr>
            <p:ph type="sldNum" sz="quarter" idx="12"/>
          </p:nvPr>
        </p:nvSpPr>
        <p:spPr/>
        <p:txBody>
          <a:bodyPr/>
          <a:lstStyle/>
          <a:p>
            <a:fld id="{804AA610-DF15-4A5A-A855-BD6093CAF0D7}" type="slidenum">
              <a:rPr lang="en-US" smtClean="0"/>
              <a:t>‹#›</a:t>
            </a:fld>
            <a:endParaRPr lang="en-US"/>
          </a:p>
        </p:txBody>
      </p:sp>
    </p:spTree>
    <p:extLst>
      <p:ext uri="{BB962C8B-B14F-4D97-AF65-F5344CB8AC3E}">
        <p14:creationId xmlns:p14="http://schemas.microsoft.com/office/powerpoint/2010/main" val="16261257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465AE0E-18E4-7AD5-CB35-91EAF67B9199}"/>
              </a:ext>
            </a:extLst>
          </p:cNvPr>
          <p:cNvSpPr>
            <a:spLocks noGrp="1"/>
          </p:cNvSpPr>
          <p:nvPr>
            <p:ph type="dt" sz="half" idx="10"/>
          </p:nvPr>
        </p:nvSpPr>
        <p:spPr/>
        <p:txBody>
          <a:bodyPr/>
          <a:lstStyle/>
          <a:p>
            <a:fld id="{02E38D61-C232-40CB-A3E3-D66C18882333}" type="datetimeFigureOut">
              <a:rPr lang="en-US" smtClean="0"/>
              <a:t>7/23/2024</a:t>
            </a:fld>
            <a:endParaRPr lang="en-US"/>
          </a:p>
        </p:txBody>
      </p:sp>
      <p:sp>
        <p:nvSpPr>
          <p:cNvPr id="3" name="Footer Placeholder 2">
            <a:extLst>
              <a:ext uri="{FF2B5EF4-FFF2-40B4-BE49-F238E27FC236}">
                <a16:creationId xmlns:a16="http://schemas.microsoft.com/office/drawing/2014/main" id="{CD4D172D-F1F5-FAB9-10AA-2898733E820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729DEEB-5F88-A85E-677E-F35144287033}"/>
              </a:ext>
            </a:extLst>
          </p:cNvPr>
          <p:cNvSpPr>
            <a:spLocks noGrp="1"/>
          </p:cNvSpPr>
          <p:nvPr>
            <p:ph type="sldNum" sz="quarter" idx="12"/>
          </p:nvPr>
        </p:nvSpPr>
        <p:spPr/>
        <p:txBody>
          <a:bodyPr/>
          <a:lstStyle/>
          <a:p>
            <a:fld id="{804AA610-DF15-4A5A-A855-BD6093CAF0D7}" type="slidenum">
              <a:rPr lang="en-US" smtClean="0"/>
              <a:t>‹#›</a:t>
            </a:fld>
            <a:endParaRPr lang="en-US"/>
          </a:p>
        </p:txBody>
      </p:sp>
    </p:spTree>
    <p:extLst>
      <p:ext uri="{BB962C8B-B14F-4D97-AF65-F5344CB8AC3E}">
        <p14:creationId xmlns:p14="http://schemas.microsoft.com/office/powerpoint/2010/main" val="14499393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1" baseline="0">
                <a:solidFill>
                  <a:srgbClr val="182F58"/>
                </a:solidFill>
              </a:defRPr>
            </a:lvl1pPr>
          </a:lstStyle>
          <a:p>
            <a:r>
              <a:rPr lang="en-US" dirty="0"/>
              <a:t>Slide Title</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2024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457200" indent="-457200">
              <a:buFont typeface="Arial" panose="020B0604020202020204" pitchFamily="34" charset="0"/>
              <a:buChar char="•"/>
              <a:defRPr sz="2800" b="0" i="0" baseline="0">
                <a:solidFill>
                  <a:srgbClr val="182F58"/>
                </a:solidFill>
              </a:defRPr>
            </a:lvl1pPr>
            <a:lvl2pPr>
              <a:defRPr>
                <a:solidFill>
                  <a:srgbClr val="2B7799"/>
                </a:solidFill>
              </a:defRPr>
            </a:lvl2pPr>
          </a:lstStyle>
          <a:p>
            <a:pPr lvl="0"/>
            <a:r>
              <a:rPr lang="en-US" dirty="0"/>
              <a:t>Click to edit Master text styles</a:t>
            </a:r>
          </a:p>
          <a:p>
            <a:pPr lvl="1"/>
            <a:r>
              <a:rPr lang="en-US" dirty="0"/>
              <a:t> insert example</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154165988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954F2B-CEF7-34ED-3CBC-130FD3E34BF8}"/>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14E02857-3189-6D0C-8942-BC5E624BCA45}"/>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FC50612-0EE6-D884-4964-770E861852EA}"/>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FD89F506-34FB-841B-2AB7-47A6DBC0980E}"/>
              </a:ext>
            </a:extLst>
          </p:cNvPr>
          <p:cNvSpPr>
            <a:spLocks noGrp="1"/>
          </p:cNvSpPr>
          <p:nvPr>
            <p:ph type="dt" sz="half" idx="10"/>
          </p:nvPr>
        </p:nvSpPr>
        <p:spPr/>
        <p:txBody>
          <a:bodyPr/>
          <a:lstStyle/>
          <a:p>
            <a:fld id="{02E38D61-C232-40CB-A3E3-D66C18882333}" type="datetimeFigureOut">
              <a:rPr lang="en-US" smtClean="0"/>
              <a:t>7/23/2024</a:t>
            </a:fld>
            <a:endParaRPr lang="en-US"/>
          </a:p>
        </p:txBody>
      </p:sp>
      <p:sp>
        <p:nvSpPr>
          <p:cNvPr id="6" name="Footer Placeholder 5">
            <a:extLst>
              <a:ext uri="{FF2B5EF4-FFF2-40B4-BE49-F238E27FC236}">
                <a16:creationId xmlns:a16="http://schemas.microsoft.com/office/drawing/2014/main" id="{2EEFFA8C-2DE3-D563-1DAC-E913F8A7D7E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176E7F7-542A-73E5-5C39-D3F7EA0345AA}"/>
              </a:ext>
            </a:extLst>
          </p:cNvPr>
          <p:cNvSpPr>
            <a:spLocks noGrp="1"/>
          </p:cNvSpPr>
          <p:nvPr>
            <p:ph type="sldNum" sz="quarter" idx="12"/>
          </p:nvPr>
        </p:nvSpPr>
        <p:spPr/>
        <p:txBody>
          <a:bodyPr/>
          <a:lstStyle/>
          <a:p>
            <a:fld id="{804AA610-DF15-4A5A-A855-BD6093CAF0D7}" type="slidenum">
              <a:rPr lang="en-US" smtClean="0"/>
              <a:t>‹#›</a:t>
            </a:fld>
            <a:endParaRPr lang="en-US"/>
          </a:p>
        </p:txBody>
      </p:sp>
    </p:spTree>
    <p:extLst>
      <p:ext uri="{BB962C8B-B14F-4D97-AF65-F5344CB8AC3E}">
        <p14:creationId xmlns:p14="http://schemas.microsoft.com/office/powerpoint/2010/main" val="17251419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AB185D-89FF-49DB-25B7-273E5CB9EE72}"/>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8C2510F5-A26E-6EB8-0770-7ADF0385E408}"/>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9EBDE380-D33B-1D6E-2C57-10D549F01F9D}"/>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872405F3-753B-17B1-949C-638C78CA9A85}"/>
              </a:ext>
            </a:extLst>
          </p:cNvPr>
          <p:cNvSpPr>
            <a:spLocks noGrp="1"/>
          </p:cNvSpPr>
          <p:nvPr>
            <p:ph type="dt" sz="half" idx="10"/>
          </p:nvPr>
        </p:nvSpPr>
        <p:spPr/>
        <p:txBody>
          <a:bodyPr/>
          <a:lstStyle/>
          <a:p>
            <a:fld id="{02E38D61-C232-40CB-A3E3-D66C18882333}" type="datetimeFigureOut">
              <a:rPr lang="en-US" smtClean="0"/>
              <a:t>7/23/2024</a:t>
            </a:fld>
            <a:endParaRPr lang="en-US"/>
          </a:p>
        </p:txBody>
      </p:sp>
      <p:sp>
        <p:nvSpPr>
          <p:cNvPr id="6" name="Footer Placeholder 5">
            <a:extLst>
              <a:ext uri="{FF2B5EF4-FFF2-40B4-BE49-F238E27FC236}">
                <a16:creationId xmlns:a16="http://schemas.microsoft.com/office/drawing/2014/main" id="{6D77BE86-94D6-AE37-EA09-617C083B14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3C9BDFD-566D-10E4-88AA-A2097149F1B6}"/>
              </a:ext>
            </a:extLst>
          </p:cNvPr>
          <p:cNvSpPr>
            <a:spLocks noGrp="1"/>
          </p:cNvSpPr>
          <p:nvPr>
            <p:ph type="sldNum" sz="quarter" idx="12"/>
          </p:nvPr>
        </p:nvSpPr>
        <p:spPr/>
        <p:txBody>
          <a:bodyPr/>
          <a:lstStyle/>
          <a:p>
            <a:fld id="{804AA610-DF15-4A5A-A855-BD6093CAF0D7}" type="slidenum">
              <a:rPr lang="en-US" smtClean="0"/>
              <a:t>‹#›</a:t>
            </a:fld>
            <a:endParaRPr lang="en-US"/>
          </a:p>
        </p:txBody>
      </p:sp>
    </p:spTree>
    <p:extLst>
      <p:ext uri="{BB962C8B-B14F-4D97-AF65-F5344CB8AC3E}">
        <p14:creationId xmlns:p14="http://schemas.microsoft.com/office/powerpoint/2010/main" val="21329851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438F8C-C2E8-3ED0-624C-F4D195FCE2E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2B7C933-2DD2-67DA-1555-5CFA2EDB5C6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B31696-6DCC-3D74-B964-C6A7CA82FDB1}"/>
              </a:ext>
            </a:extLst>
          </p:cNvPr>
          <p:cNvSpPr>
            <a:spLocks noGrp="1"/>
          </p:cNvSpPr>
          <p:nvPr>
            <p:ph type="dt" sz="half" idx="10"/>
          </p:nvPr>
        </p:nvSpPr>
        <p:spPr/>
        <p:txBody>
          <a:bodyPr/>
          <a:lstStyle/>
          <a:p>
            <a:fld id="{02E38D61-C232-40CB-A3E3-D66C18882333}" type="datetimeFigureOut">
              <a:rPr lang="en-US" smtClean="0"/>
              <a:t>7/23/2024</a:t>
            </a:fld>
            <a:endParaRPr lang="en-US"/>
          </a:p>
        </p:txBody>
      </p:sp>
      <p:sp>
        <p:nvSpPr>
          <p:cNvPr id="5" name="Footer Placeholder 4">
            <a:extLst>
              <a:ext uri="{FF2B5EF4-FFF2-40B4-BE49-F238E27FC236}">
                <a16:creationId xmlns:a16="http://schemas.microsoft.com/office/drawing/2014/main" id="{D984C985-0666-F247-F678-2B9D23EEC2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0DF260B-18EF-E5A9-273D-75B09EF8EEE8}"/>
              </a:ext>
            </a:extLst>
          </p:cNvPr>
          <p:cNvSpPr>
            <a:spLocks noGrp="1"/>
          </p:cNvSpPr>
          <p:nvPr>
            <p:ph type="sldNum" sz="quarter" idx="12"/>
          </p:nvPr>
        </p:nvSpPr>
        <p:spPr/>
        <p:txBody>
          <a:bodyPr/>
          <a:lstStyle/>
          <a:p>
            <a:fld id="{804AA610-DF15-4A5A-A855-BD6093CAF0D7}" type="slidenum">
              <a:rPr lang="en-US" smtClean="0"/>
              <a:t>‹#›</a:t>
            </a:fld>
            <a:endParaRPr lang="en-US"/>
          </a:p>
        </p:txBody>
      </p:sp>
    </p:spTree>
    <p:extLst>
      <p:ext uri="{BB962C8B-B14F-4D97-AF65-F5344CB8AC3E}">
        <p14:creationId xmlns:p14="http://schemas.microsoft.com/office/powerpoint/2010/main" val="180884431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358D992-0865-8967-2916-0BE7BEE89FD4}"/>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226BEFF-3D23-B6C4-6EE0-EEFD8BAAAE0D}"/>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01F246-1707-C02C-610E-845DF2128AA3}"/>
              </a:ext>
            </a:extLst>
          </p:cNvPr>
          <p:cNvSpPr>
            <a:spLocks noGrp="1"/>
          </p:cNvSpPr>
          <p:nvPr>
            <p:ph type="dt" sz="half" idx="10"/>
          </p:nvPr>
        </p:nvSpPr>
        <p:spPr/>
        <p:txBody>
          <a:bodyPr/>
          <a:lstStyle/>
          <a:p>
            <a:fld id="{02E38D61-C232-40CB-A3E3-D66C18882333}" type="datetimeFigureOut">
              <a:rPr lang="en-US" smtClean="0"/>
              <a:t>7/23/2024</a:t>
            </a:fld>
            <a:endParaRPr lang="en-US"/>
          </a:p>
        </p:txBody>
      </p:sp>
      <p:sp>
        <p:nvSpPr>
          <p:cNvPr id="5" name="Footer Placeholder 4">
            <a:extLst>
              <a:ext uri="{FF2B5EF4-FFF2-40B4-BE49-F238E27FC236}">
                <a16:creationId xmlns:a16="http://schemas.microsoft.com/office/drawing/2014/main" id="{03B800BD-0EDC-B130-57AA-E2E91AE7501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5804D67-EBF8-57F5-0B7F-3B24F83D9517}"/>
              </a:ext>
            </a:extLst>
          </p:cNvPr>
          <p:cNvSpPr>
            <a:spLocks noGrp="1"/>
          </p:cNvSpPr>
          <p:nvPr>
            <p:ph type="sldNum" sz="quarter" idx="12"/>
          </p:nvPr>
        </p:nvSpPr>
        <p:spPr/>
        <p:txBody>
          <a:bodyPr/>
          <a:lstStyle/>
          <a:p>
            <a:fld id="{804AA610-DF15-4A5A-A855-BD6093CAF0D7}" type="slidenum">
              <a:rPr lang="en-US" smtClean="0"/>
              <a:t>‹#›</a:t>
            </a:fld>
            <a:endParaRPr lang="en-US"/>
          </a:p>
        </p:txBody>
      </p:sp>
    </p:spTree>
    <p:extLst>
      <p:ext uri="{BB962C8B-B14F-4D97-AF65-F5344CB8AC3E}">
        <p14:creationId xmlns:p14="http://schemas.microsoft.com/office/powerpoint/2010/main" val="231961284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End Slide">
    <p:bg>
      <p:bgPr>
        <a:solidFill>
          <a:srgbClr val="2D7D9F"/>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19CDC15-C133-6A43-2AB0-D5FB639C26CE}"/>
              </a:ext>
            </a:extLst>
          </p:cNvPr>
          <p:cNvPicPr>
            <a:picLocks noChangeAspect="1"/>
          </p:cNvPicPr>
          <p:nvPr userDrawn="1"/>
        </p:nvPicPr>
        <p:blipFill>
          <a:blip r:embed="rId2"/>
          <a:stretch>
            <a:fillRect/>
          </a:stretch>
        </p:blipFill>
        <p:spPr>
          <a:xfrm>
            <a:off x="0" y="-1"/>
            <a:ext cx="9144000" cy="6858001"/>
          </a:xfrm>
          <a:prstGeom prst="rect">
            <a:avLst/>
          </a:prstGeom>
        </p:spPr>
      </p:pic>
    </p:spTree>
    <p:extLst>
      <p:ext uri="{BB962C8B-B14F-4D97-AF65-F5344CB8AC3E}">
        <p14:creationId xmlns:p14="http://schemas.microsoft.com/office/powerpoint/2010/main" val="7918234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1" baseline="0">
                <a:solidFill>
                  <a:srgbClr val="182F58"/>
                </a:solidFill>
              </a:defRPr>
            </a:lvl1pPr>
          </a:lstStyle>
          <a:p>
            <a:r>
              <a:rPr lang="en-US" dirty="0"/>
              <a:t>Click to edit Master title style</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2024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0" indent="0">
              <a:buFontTx/>
              <a:buNone/>
              <a:defRPr sz="2800" b="0" i="0" baseline="0">
                <a:solidFill>
                  <a:srgbClr val="182F58"/>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18620739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1" baseline="0">
                <a:solidFill>
                  <a:srgbClr val="182F58"/>
                </a:solidFill>
              </a:defRPr>
            </a:lvl1pPr>
          </a:lstStyle>
          <a:p>
            <a:r>
              <a:rPr lang="en-US" dirty="0"/>
              <a:t>Slide Title</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2024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2971800" cy="4572000"/>
          </a:xfrm>
          <a:prstGeom prst="rect">
            <a:avLst/>
          </a:prstGeom>
        </p:spPr>
        <p:txBody>
          <a:bodyPr>
            <a:normAutofit/>
          </a:bodyPr>
          <a:lstStyle>
            <a:lvl1pPr marL="0" indent="0">
              <a:buFontTx/>
              <a:buNone/>
              <a:defRPr sz="2800" b="0" i="0" baseline="0">
                <a:solidFill>
                  <a:srgbClr val="182F58"/>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2" name="Content Placeholder 2">
            <a:extLst>
              <a:ext uri="{FF2B5EF4-FFF2-40B4-BE49-F238E27FC236}">
                <a16:creationId xmlns:a16="http://schemas.microsoft.com/office/drawing/2014/main" id="{A199D9D7-D46E-5BC7-C02C-BCF6B528DBB8}"/>
              </a:ext>
            </a:extLst>
          </p:cNvPr>
          <p:cNvSpPr>
            <a:spLocks noGrp="1"/>
          </p:cNvSpPr>
          <p:nvPr>
            <p:ph idx="10"/>
          </p:nvPr>
        </p:nvSpPr>
        <p:spPr>
          <a:xfrm>
            <a:off x="3581400" y="1280160"/>
            <a:ext cx="5105400" cy="4572000"/>
          </a:xfrm>
          <a:prstGeom prst="rect">
            <a:avLst/>
          </a:prstGeom>
        </p:spPr>
        <p:txBody>
          <a:bodyPr>
            <a:normAutofit/>
          </a:bodyPr>
          <a:lstStyle>
            <a:lvl1pPr marL="0" indent="0">
              <a:buFontTx/>
              <a:buNone/>
              <a:defRPr sz="2800" b="0" i="0" baseline="0">
                <a:solidFill>
                  <a:srgbClr val="182F58"/>
                </a:solidFill>
              </a:defRPr>
            </a:lvl1pPr>
          </a:lstStyle>
          <a:p>
            <a:pPr lvl="0"/>
            <a:r>
              <a:rPr lang="en-US" dirty="0"/>
              <a:t>Click to edit Master text styles</a:t>
            </a:r>
          </a:p>
        </p:txBody>
      </p:sp>
    </p:spTree>
    <p:extLst>
      <p:ext uri="{BB962C8B-B14F-4D97-AF65-F5344CB8AC3E}">
        <p14:creationId xmlns:p14="http://schemas.microsoft.com/office/powerpoint/2010/main" val="33318833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1" baseline="0">
                <a:solidFill>
                  <a:srgbClr val="182F58"/>
                </a:solidFill>
              </a:defRPr>
            </a:lvl1pPr>
          </a:lstStyle>
          <a:p>
            <a:r>
              <a:rPr lang="en-US" dirty="0"/>
              <a:t>Slide Title</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2024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5257800" cy="4572000"/>
          </a:xfrm>
          <a:prstGeom prst="rect">
            <a:avLst/>
          </a:prstGeom>
        </p:spPr>
        <p:txBody>
          <a:bodyPr>
            <a:normAutofit/>
          </a:bodyPr>
          <a:lstStyle>
            <a:lvl1pPr marL="0" indent="0">
              <a:buFontTx/>
              <a:buNone/>
              <a:defRPr sz="2800" b="0" i="0" baseline="0">
                <a:solidFill>
                  <a:srgbClr val="182F58"/>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2" name="Content Placeholder 2">
            <a:extLst>
              <a:ext uri="{FF2B5EF4-FFF2-40B4-BE49-F238E27FC236}">
                <a16:creationId xmlns:a16="http://schemas.microsoft.com/office/drawing/2014/main" id="{A199D9D7-D46E-5BC7-C02C-BCF6B528DBB8}"/>
              </a:ext>
            </a:extLst>
          </p:cNvPr>
          <p:cNvSpPr>
            <a:spLocks noGrp="1"/>
          </p:cNvSpPr>
          <p:nvPr>
            <p:ph idx="10"/>
          </p:nvPr>
        </p:nvSpPr>
        <p:spPr>
          <a:xfrm>
            <a:off x="5867400" y="1280160"/>
            <a:ext cx="2819400" cy="4572000"/>
          </a:xfrm>
          <a:prstGeom prst="rect">
            <a:avLst/>
          </a:prstGeom>
        </p:spPr>
        <p:txBody>
          <a:bodyPr>
            <a:normAutofit/>
          </a:bodyPr>
          <a:lstStyle>
            <a:lvl1pPr marL="0" indent="0">
              <a:buFontTx/>
              <a:buNone/>
              <a:defRPr sz="2800" b="0" i="0" baseline="0">
                <a:solidFill>
                  <a:srgbClr val="182F58"/>
                </a:solidFill>
              </a:defRPr>
            </a:lvl1pPr>
          </a:lstStyle>
          <a:p>
            <a:pPr lvl="0"/>
            <a:r>
              <a:rPr lang="en-US" dirty="0"/>
              <a:t>Click to edit Master text styles</a:t>
            </a:r>
          </a:p>
        </p:txBody>
      </p:sp>
    </p:spTree>
    <p:extLst>
      <p:ext uri="{BB962C8B-B14F-4D97-AF65-F5344CB8AC3E}">
        <p14:creationId xmlns:p14="http://schemas.microsoft.com/office/powerpoint/2010/main" val="7383528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igure Number">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1" baseline="0">
                <a:solidFill>
                  <a:srgbClr val="182F58"/>
                </a:solidFill>
              </a:defRPr>
            </a:lvl1pPr>
          </a:lstStyle>
          <a:p>
            <a:r>
              <a:rPr lang="en-US" dirty="0"/>
              <a:t>Lesson X.X Figure Number</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2024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0" indent="0">
              <a:buFontTx/>
              <a:buNone/>
              <a:defRPr sz="2800" b="0" i="0" baseline="0">
                <a:solidFill>
                  <a:srgbClr val="182F58"/>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40885645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Group Activity">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1" baseline="0">
                <a:solidFill>
                  <a:srgbClr val="182F58"/>
                </a:solidFill>
              </a:defRPr>
            </a:lvl1pPr>
          </a:lstStyle>
          <a:p>
            <a:r>
              <a:rPr lang="en-US" dirty="0"/>
              <a:t>Group Activity</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2024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a:solidFill>
            <a:srgbClr val="182F58"/>
          </a:solidFill>
        </p:spPr>
        <p:txBody>
          <a:bodyPr>
            <a:normAutofit/>
          </a:bodyPr>
          <a:lstStyle>
            <a:lvl1pPr marL="0" indent="0">
              <a:buFontTx/>
              <a:buNone/>
              <a:defRPr sz="2800" b="0" i="0" baseline="0">
                <a:solidFill>
                  <a:schemeClr val="bg1"/>
                </a:solidFill>
              </a:defRPr>
            </a:lvl1pPr>
          </a:lstStyle>
          <a:p>
            <a:pPr lvl="0"/>
            <a:endParaRPr lang="en-US" dirty="0"/>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9959956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Group Activity">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1" baseline="0">
                <a:solidFill>
                  <a:srgbClr val="182F58"/>
                </a:solidFill>
              </a:defRPr>
            </a:lvl1pPr>
          </a:lstStyle>
          <a:p>
            <a:r>
              <a:rPr lang="en-US" dirty="0"/>
              <a:t>What Do You Think?</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2024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a:solidFill>
            <a:srgbClr val="182F58"/>
          </a:solidFill>
        </p:spPr>
        <p:txBody>
          <a:bodyPr>
            <a:normAutofit/>
          </a:bodyPr>
          <a:lstStyle>
            <a:lvl1pPr marL="0" indent="0">
              <a:buFontTx/>
              <a:buNone/>
              <a:defRPr sz="2800" b="0" i="0" baseline="0">
                <a:solidFill>
                  <a:schemeClr val="bg1"/>
                </a:solidFill>
              </a:defRPr>
            </a:lvl1pPr>
          </a:lstStyle>
          <a:p>
            <a:pPr lvl="0"/>
            <a:endParaRPr lang="en-US" dirty="0"/>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901683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Group Activity">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1" baseline="0">
                <a:solidFill>
                  <a:srgbClr val="182F58"/>
                </a:solidFill>
              </a:defRPr>
            </a:lvl1pPr>
          </a:lstStyle>
          <a:p>
            <a:r>
              <a:rPr lang="en-US" dirty="0"/>
              <a:t>Reflection Question</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2024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59"/>
            <a:ext cx="8229600" cy="4572001"/>
          </a:xfrm>
          <a:prstGeom prst="rect">
            <a:avLst/>
          </a:prstGeom>
          <a:solidFill>
            <a:srgbClr val="182F58"/>
          </a:solidFill>
        </p:spPr>
        <p:txBody>
          <a:bodyPr>
            <a:normAutofit/>
          </a:bodyPr>
          <a:lstStyle>
            <a:lvl1pPr marL="0" indent="0">
              <a:buFont typeface="Arial" panose="020B0604020202020204" pitchFamily="34" charset="0"/>
              <a:buNone/>
              <a:defRPr sz="2800" b="0" i="0" baseline="0">
                <a:solidFill>
                  <a:schemeClr val="bg1"/>
                </a:solidFill>
              </a:defRPr>
            </a:lvl1pPr>
          </a:lstStyle>
          <a:p>
            <a:pPr lvl="0"/>
            <a:endParaRPr lang="en-US" dirty="0"/>
          </a:p>
          <a:p>
            <a:pPr lvl="0"/>
            <a:endParaRPr lang="en-US" dirty="0"/>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4077438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5" r:id="rId4"/>
    <p:sldLayoutId id="2147483661" r:id="rId5"/>
    <p:sldLayoutId id="2147483652" r:id="rId6"/>
    <p:sldLayoutId id="2147483653" r:id="rId7"/>
    <p:sldLayoutId id="2147483658" r:id="rId8"/>
    <p:sldLayoutId id="2147483656" r:id="rId9"/>
    <p:sldLayoutId id="2147483657" r:id="rId10"/>
    <p:sldLayoutId id="2147483660" r:id="rId11"/>
    <p:sldLayoutId id="2147483654"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28BF824-37E5-A46A-6320-EBA7FEE0FED8}"/>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6869F70-BC82-BDAE-32C6-8744D121875B}"/>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6425259-6911-78F4-049F-3E1160176EE7}"/>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82000"/>
                  </a:schemeClr>
                </a:solidFill>
              </a:defRPr>
            </a:lvl1pPr>
          </a:lstStyle>
          <a:p>
            <a:fld id="{02E38D61-C232-40CB-A3E3-D66C18882333}" type="datetimeFigureOut">
              <a:rPr lang="en-US" smtClean="0"/>
              <a:t>7/23/2024</a:t>
            </a:fld>
            <a:endParaRPr lang="en-US"/>
          </a:p>
        </p:txBody>
      </p:sp>
      <p:sp>
        <p:nvSpPr>
          <p:cNvPr id="5" name="Footer Placeholder 4">
            <a:extLst>
              <a:ext uri="{FF2B5EF4-FFF2-40B4-BE49-F238E27FC236}">
                <a16:creationId xmlns:a16="http://schemas.microsoft.com/office/drawing/2014/main" id="{70B4B541-4E51-2197-9F9F-7D1C30B59FA4}"/>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E03CF51B-67CB-17C0-C9E5-64AA1D8BC719}"/>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82000"/>
                  </a:schemeClr>
                </a:solidFill>
              </a:defRPr>
            </a:lvl1pPr>
          </a:lstStyle>
          <a:p>
            <a:fld id="{804AA610-DF15-4A5A-A855-BD6093CAF0D7}" type="slidenum">
              <a:rPr lang="en-US" smtClean="0"/>
              <a:t>‹#›</a:t>
            </a:fld>
            <a:endParaRPr lang="en-US"/>
          </a:p>
        </p:txBody>
      </p:sp>
    </p:spTree>
    <p:extLst>
      <p:ext uri="{BB962C8B-B14F-4D97-AF65-F5344CB8AC3E}">
        <p14:creationId xmlns:p14="http://schemas.microsoft.com/office/powerpoint/2010/main" val="3534900003"/>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2">
            <a:extLst>
              <a:ext uri="{FF2B5EF4-FFF2-40B4-BE49-F238E27FC236}">
                <a16:creationId xmlns:a16="http://schemas.microsoft.com/office/drawing/2014/main" id="{4E7A1944-20A9-5EFC-CF5D-428D07B9FF1F}"/>
              </a:ext>
            </a:extLst>
          </p:cNvPr>
          <p:cNvSpPr>
            <a:spLocks noGrp="1"/>
          </p:cNvSpPr>
          <p:nvPr>
            <p:ph type="title" idx="4294967295"/>
          </p:nvPr>
        </p:nvSpPr>
        <p:spPr>
          <a:xfrm>
            <a:off x="379562" y="1729204"/>
            <a:ext cx="3581400" cy="9144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0" indent="0">
              <a:buNone/>
              <a:defRPr sz="4400" b="1">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4400" b="1" i="0" u="none" strike="noStrike" kern="1200" cap="none" spc="0" normalizeH="0" baseline="0" noProof="0" dirty="0">
                <a:ln>
                  <a:noFill/>
                </a:ln>
                <a:solidFill>
                  <a:srgbClr val="182F58"/>
                </a:solidFill>
                <a:effectLst/>
                <a:uLnTx/>
                <a:uFillTx/>
                <a:latin typeface="Arial" panose="020B0604020202020204" pitchFamily="34" charset="0"/>
                <a:ea typeface="+mn-ea"/>
                <a:cs typeface="Arial" panose="020B0604020202020204" pitchFamily="34" charset="0"/>
              </a:rPr>
              <a:t>Lesson 13.4</a:t>
            </a:r>
          </a:p>
        </p:txBody>
      </p:sp>
      <p:sp>
        <p:nvSpPr>
          <p:cNvPr id="3" name="Content Placeholder 8">
            <a:extLst>
              <a:ext uri="{FF2B5EF4-FFF2-40B4-BE49-F238E27FC236}">
                <a16:creationId xmlns:a16="http://schemas.microsoft.com/office/drawing/2014/main" id="{FF68ED90-5F09-E335-E8D2-4F2687C0EB59}"/>
              </a:ext>
            </a:extLst>
          </p:cNvPr>
          <p:cNvSpPr>
            <a:spLocks noGrp="1"/>
          </p:cNvSpPr>
          <p:nvPr>
            <p:ph sz="quarter" idx="10" hasCustomPrompt="1"/>
          </p:nvPr>
        </p:nvSpPr>
        <p:spPr>
          <a:xfrm>
            <a:off x="379562" y="2627694"/>
            <a:ext cx="3581400" cy="990600"/>
          </a:xfrm>
          <a:prstGeom prst="rect">
            <a:avLst/>
          </a:prstGeom>
        </p:spPr>
        <p:txBody>
          <a:bodyPr/>
          <a:lstStyle>
            <a:lvl1pPr marL="0" indent="0">
              <a:buNone/>
              <a:defRPr b="1"/>
            </a:lvl1pPr>
          </a:lstStyle>
          <a:p>
            <a:pPr lvl="0"/>
            <a:r>
              <a:rPr lang="en-US" dirty="0"/>
              <a:t>Human Factors Psychology and Workplace Design</a:t>
            </a:r>
          </a:p>
        </p:txBody>
      </p:sp>
    </p:spTree>
    <p:extLst>
      <p:ext uri="{BB962C8B-B14F-4D97-AF65-F5344CB8AC3E}">
        <p14:creationId xmlns:p14="http://schemas.microsoft.com/office/powerpoint/2010/main" val="38862398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95F172-7328-E6C0-A7E0-DD14FE96B7AA}"/>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id="{D0448B51-525D-DB4B-9282-7C6A164DD6E9}"/>
              </a:ext>
            </a:extLst>
          </p:cNvPr>
          <p:cNvSpPr>
            <a:spLocks noGrp="1"/>
          </p:cNvSpPr>
          <p:nvPr>
            <p:ph idx="1"/>
          </p:nvPr>
        </p:nvSpPr>
        <p:spPr/>
        <p:txBody>
          <a:bodyPr>
            <a:normAutofit fontScale="92500" lnSpcReduction="20000"/>
          </a:bodyPr>
          <a:lstStyle/>
          <a:p>
            <a:r>
              <a:rPr lang="en-US" dirty="0"/>
              <a:t>Human factors psychology, or ergonomics, studies the interface between workers and their machines and physical environments. </a:t>
            </a:r>
          </a:p>
          <a:p>
            <a:r>
              <a:rPr lang="en-US" dirty="0"/>
              <a:t>Human factors psychologists specifically seek to design machines to better support the workers using them. </a:t>
            </a:r>
          </a:p>
          <a:p>
            <a:r>
              <a:rPr lang="en-US" dirty="0"/>
              <a:t>Psychologists may be involved in design of work tools such as software, displays, or machines from the beginning of the design process or during the testing of an already developed product. </a:t>
            </a:r>
          </a:p>
          <a:p>
            <a:r>
              <a:rPr lang="en-US" dirty="0"/>
              <a:t>Human factor psychologists are also involved in the development of best design recommendations and regulations, including safety.</a:t>
            </a:r>
          </a:p>
        </p:txBody>
      </p:sp>
    </p:spTree>
    <p:extLst>
      <p:ext uri="{BB962C8B-B14F-4D97-AF65-F5344CB8AC3E}">
        <p14:creationId xmlns:p14="http://schemas.microsoft.com/office/powerpoint/2010/main" val="10892247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9BA363-008A-9460-24DB-6A18281A280F}"/>
              </a:ext>
            </a:extLst>
          </p:cNvPr>
          <p:cNvSpPr>
            <a:spLocks noGrp="1"/>
          </p:cNvSpPr>
          <p:nvPr>
            <p:ph type="title" idx="4294967295"/>
          </p:nvPr>
        </p:nvSpPr>
        <p:spPr>
          <a:xfrm>
            <a:off x="1614487" y="-994172"/>
            <a:ext cx="5915025" cy="994172"/>
          </a:xfrm>
          <a:prstGeom prst="rect">
            <a:avLst/>
          </a:prstGeom>
        </p:spPr>
        <p:txBody>
          <a:bodyPr anchor="b">
            <a:normAutofit fontScale="90000"/>
          </a:bodyPr>
          <a:lstStyle/>
          <a:p>
            <a:r>
              <a:rPr lang="en-US" dirty="0"/>
              <a:t>End of Hawkes Learning PowerPoint</a:t>
            </a:r>
          </a:p>
        </p:txBody>
      </p:sp>
    </p:spTree>
    <p:extLst>
      <p:ext uri="{BB962C8B-B14F-4D97-AF65-F5344CB8AC3E}">
        <p14:creationId xmlns:p14="http://schemas.microsoft.com/office/powerpoint/2010/main" val="12950648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A33BDE-B1DE-9B51-1393-9AEE5689B40F}"/>
              </a:ext>
            </a:extLst>
          </p:cNvPr>
          <p:cNvSpPr>
            <a:spLocks noGrp="1"/>
          </p:cNvSpPr>
          <p:nvPr>
            <p:ph type="title"/>
          </p:nvPr>
        </p:nvSpPr>
        <p:spPr/>
        <p:txBody>
          <a:bodyPr/>
          <a:lstStyle/>
          <a:p>
            <a:r>
              <a:rPr lang="en-US" dirty="0"/>
              <a:t>Human Factors Psychology</a:t>
            </a:r>
            <a:endParaRPr lang="en-US" b="1" dirty="0"/>
          </a:p>
        </p:txBody>
      </p:sp>
      <p:sp>
        <p:nvSpPr>
          <p:cNvPr id="3" name="Content Placeholder 2">
            <a:extLst>
              <a:ext uri="{FF2B5EF4-FFF2-40B4-BE49-F238E27FC236}">
                <a16:creationId xmlns:a16="http://schemas.microsoft.com/office/drawing/2014/main" id="{2DB405A1-1826-9335-EF31-DDDC51BD6B9A}"/>
              </a:ext>
            </a:extLst>
          </p:cNvPr>
          <p:cNvSpPr>
            <a:spLocks noGrp="1"/>
          </p:cNvSpPr>
          <p:nvPr>
            <p:ph idx="1"/>
          </p:nvPr>
        </p:nvSpPr>
        <p:spPr/>
        <p:txBody>
          <a:bodyPr>
            <a:normAutofit fontScale="92500" lnSpcReduction="20000"/>
          </a:bodyPr>
          <a:lstStyle/>
          <a:p>
            <a:r>
              <a:rPr lang="en-US" dirty="0"/>
              <a:t>Human factors psychology is also known as ergonomics.</a:t>
            </a:r>
          </a:p>
          <a:p>
            <a:r>
              <a:rPr lang="en-US" dirty="0"/>
              <a:t>This field is concerned with the integration of the human-machine interface in the workplace through design.</a:t>
            </a:r>
          </a:p>
          <a:p>
            <a:r>
              <a:rPr lang="en-US" dirty="0"/>
              <a:t>Human factor professionals help with software design, testing, evaluation, and determining regulations and principles for best design (Howell, 2003). </a:t>
            </a:r>
          </a:p>
          <a:p>
            <a:r>
              <a:rPr lang="en-US" dirty="0"/>
              <a:t>The American National Standards Institute (ANSI, 2000) develops many standards related to ergonomic design.</a:t>
            </a:r>
          </a:p>
          <a:p>
            <a:pPr lvl="1"/>
            <a:r>
              <a:rPr lang="en-US" u="sng" dirty="0"/>
              <a:t>Example</a:t>
            </a:r>
            <a:r>
              <a:rPr lang="en-US" dirty="0"/>
              <a:t>: Standards for the design of control-center workstations that are used for transportation control or industrial process control</a:t>
            </a:r>
          </a:p>
        </p:txBody>
      </p:sp>
    </p:spTree>
    <p:extLst>
      <p:ext uri="{BB962C8B-B14F-4D97-AF65-F5344CB8AC3E}">
        <p14:creationId xmlns:p14="http://schemas.microsoft.com/office/powerpoint/2010/main" val="2114730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09B2DB-2CE6-975F-9DB9-20CC546CF325}"/>
              </a:ext>
            </a:extLst>
          </p:cNvPr>
          <p:cNvSpPr>
            <a:spLocks noGrp="1"/>
          </p:cNvSpPr>
          <p:nvPr>
            <p:ph type="title"/>
          </p:nvPr>
        </p:nvSpPr>
        <p:spPr/>
        <p:txBody>
          <a:bodyPr/>
          <a:lstStyle/>
          <a:p>
            <a:r>
              <a:rPr lang="en-US" b="1" dirty="0"/>
              <a:t>Reflection Question</a:t>
            </a:r>
          </a:p>
        </p:txBody>
      </p:sp>
      <p:sp>
        <p:nvSpPr>
          <p:cNvPr id="3" name="Content Placeholder 2">
            <a:extLst>
              <a:ext uri="{FF2B5EF4-FFF2-40B4-BE49-F238E27FC236}">
                <a16:creationId xmlns:a16="http://schemas.microsoft.com/office/drawing/2014/main" id="{C3227152-CF6A-3AA8-CAC9-B892F0C754B0}"/>
              </a:ext>
            </a:extLst>
          </p:cNvPr>
          <p:cNvSpPr>
            <a:spLocks noGrp="1"/>
          </p:cNvSpPr>
          <p:nvPr>
            <p:ph idx="1"/>
          </p:nvPr>
        </p:nvSpPr>
        <p:spPr>
          <a:xfrm>
            <a:off x="457200" y="1280159"/>
            <a:ext cx="8229600" cy="1005841"/>
          </a:xfrm>
        </p:spPr>
        <p:txBody>
          <a:bodyPr/>
          <a:lstStyle/>
          <a:p>
            <a:r>
              <a:rPr lang="en-US" dirty="0"/>
              <a:t>Why do you think psychologists are employed to help address issues related to workplace safety?</a:t>
            </a:r>
          </a:p>
        </p:txBody>
      </p:sp>
    </p:spTree>
    <p:extLst>
      <p:ext uri="{BB962C8B-B14F-4D97-AF65-F5344CB8AC3E}">
        <p14:creationId xmlns:p14="http://schemas.microsoft.com/office/powerpoint/2010/main" val="30291629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p:cNvSpPr>
          <p:nvPr>
            <p:ph type="title"/>
          </p:nvPr>
        </p:nvSpPr>
        <p:spPr>
          <a:prstGeom prst="rect">
            <a:avLst/>
          </a:prstGeom>
        </p:spPr>
        <p:txBody>
          <a:bodyPr/>
          <a:lstStyle/>
          <a:p>
            <a:r>
              <a:rPr lang="en-US" dirty="0"/>
              <a:t>Safety </a:t>
            </a:r>
            <a:r>
              <a:rPr lang="en-US" b="1" dirty="0"/>
              <a:t>Checklists</a:t>
            </a:r>
            <a:endParaRPr lang="en-US" sz="3200" b="1" dirty="0">
              <a:solidFill>
                <a:schemeClr val="accent1"/>
              </a:solidFill>
            </a:endParaRPr>
          </a:p>
        </p:txBody>
      </p:sp>
      <p:sp>
        <p:nvSpPr>
          <p:cNvPr id="13315" name="Rectangle 3"/>
          <p:cNvSpPr>
            <a:spLocks noGrp="1"/>
          </p:cNvSpPr>
          <p:nvPr>
            <p:ph idx="1"/>
          </p:nvPr>
        </p:nvSpPr>
        <p:spPr>
          <a:prstGeom prst="rect">
            <a:avLst/>
          </a:prstGeom>
        </p:spPr>
        <p:txBody>
          <a:bodyPr/>
          <a:lstStyle/>
          <a:p>
            <a:pPr>
              <a:tabLst>
                <a:tab pos="461963" algn="l"/>
              </a:tabLst>
            </a:pPr>
            <a:r>
              <a:rPr lang="en-US" i="0" dirty="0"/>
              <a:t>Many of the concerns of human factors psychology are related to workplace safety. </a:t>
            </a:r>
          </a:p>
          <a:p>
            <a:pPr>
              <a:tabLst>
                <a:tab pos="461963" algn="l"/>
              </a:tabLst>
            </a:pPr>
            <a:r>
              <a:rPr lang="en-US" i="0" dirty="0"/>
              <a:t>They often assist industry leaders in creating safety checklists. </a:t>
            </a:r>
          </a:p>
          <a:p>
            <a:pPr>
              <a:tabLst>
                <a:tab pos="461963" algn="l"/>
              </a:tabLst>
            </a:pPr>
            <a:r>
              <a:rPr lang="en-US" i="0" dirty="0"/>
              <a:t>The surgical safety checklist shown in Figure 1 was developed by the World Health Organization (WHO).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EF5BDA-5F1F-DC40-F05E-198512ACBB0B}"/>
              </a:ext>
            </a:extLst>
          </p:cNvPr>
          <p:cNvSpPr>
            <a:spLocks noGrp="1"/>
          </p:cNvSpPr>
          <p:nvPr>
            <p:ph type="title"/>
          </p:nvPr>
        </p:nvSpPr>
        <p:spPr/>
        <p:txBody>
          <a:bodyPr/>
          <a:lstStyle/>
          <a:p>
            <a:r>
              <a:rPr lang="en-US" dirty="0"/>
              <a:t>Lesson 13.4 Figure 1</a:t>
            </a:r>
          </a:p>
        </p:txBody>
      </p:sp>
      <p:sp>
        <p:nvSpPr>
          <p:cNvPr id="3" name="Content Placeholder 2">
            <a:extLst>
              <a:ext uri="{FF2B5EF4-FFF2-40B4-BE49-F238E27FC236}">
                <a16:creationId xmlns:a16="http://schemas.microsoft.com/office/drawing/2014/main" id="{34530956-E5D2-52C5-200C-A89C14E058A3}"/>
              </a:ext>
            </a:extLst>
          </p:cNvPr>
          <p:cNvSpPr>
            <a:spLocks noGrp="1"/>
          </p:cNvSpPr>
          <p:nvPr>
            <p:ph idx="1"/>
          </p:nvPr>
        </p:nvSpPr>
        <p:spPr>
          <a:xfrm>
            <a:off x="914400" y="5734761"/>
            <a:ext cx="8229600" cy="289560"/>
          </a:xfrm>
        </p:spPr>
        <p:txBody>
          <a:bodyPr>
            <a:normAutofit fontScale="55000" lnSpcReduction="20000"/>
          </a:bodyPr>
          <a:lstStyle/>
          <a:p>
            <a:pPr marL="0" indent="0">
              <a:buNone/>
            </a:pPr>
            <a:r>
              <a:rPr lang="en-US" dirty="0"/>
              <a:t>Caption: Checklists, such as the WHO surgical checklist, help reduce workplace accidents.</a:t>
            </a:r>
          </a:p>
        </p:txBody>
      </p:sp>
      <p:pic>
        <p:nvPicPr>
          <p:cNvPr id="4" name="Content Placeholder 6" descr="An image shows a 'Surgical Safety Checklist' issued by the World Health Organization.">
            <a:extLst>
              <a:ext uri="{FF2B5EF4-FFF2-40B4-BE49-F238E27FC236}">
                <a16:creationId xmlns:a16="http://schemas.microsoft.com/office/drawing/2014/main" id="{E768501C-D4A3-82CF-DC19-8308C20E4302}"/>
              </a:ext>
            </a:extLst>
          </p:cNvPr>
          <p:cNvPicPr>
            <a:picLocks noChangeAspect="1"/>
          </p:cNvPicPr>
          <p:nvPr/>
        </p:nvPicPr>
        <p:blipFill>
          <a:blip r:embed="rId2"/>
          <a:stretch>
            <a:fillRect/>
          </a:stretch>
        </p:blipFill>
        <p:spPr>
          <a:xfrm>
            <a:off x="558800" y="1098955"/>
            <a:ext cx="8128000" cy="4572000"/>
          </a:xfrm>
          <a:prstGeom prst="rect">
            <a:avLst/>
          </a:prstGeom>
          <a:noFill/>
        </p:spPr>
      </p:pic>
    </p:spTree>
    <p:extLst>
      <p:ext uri="{BB962C8B-B14F-4D97-AF65-F5344CB8AC3E}">
        <p14:creationId xmlns:p14="http://schemas.microsoft.com/office/powerpoint/2010/main" val="10673616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FF1B4C-5AAA-83F0-C30B-42241B0F9BCD}"/>
              </a:ext>
            </a:extLst>
          </p:cNvPr>
          <p:cNvSpPr>
            <a:spLocks noGrp="1"/>
          </p:cNvSpPr>
          <p:nvPr>
            <p:ph type="title"/>
          </p:nvPr>
        </p:nvSpPr>
        <p:spPr/>
        <p:txBody>
          <a:bodyPr/>
          <a:lstStyle/>
          <a:p>
            <a:r>
              <a:rPr lang="en-US" b="1" dirty="0"/>
              <a:t>On Your Own</a:t>
            </a:r>
          </a:p>
        </p:txBody>
      </p:sp>
      <p:sp>
        <p:nvSpPr>
          <p:cNvPr id="3" name="Content Placeholder 2">
            <a:extLst>
              <a:ext uri="{FF2B5EF4-FFF2-40B4-BE49-F238E27FC236}">
                <a16:creationId xmlns:a16="http://schemas.microsoft.com/office/drawing/2014/main" id="{3C01AC4C-482E-02BD-BADA-C2D6C8D02BC9}"/>
              </a:ext>
            </a:extLst>
          </p:cNvPr>
          <p:cNvSpPr>
            <a:spLocks noGrp="1"/>
          </p:cNvSpPr>
          <p:nvPr>
            <p:ph idx="1"/>
          </p:nvPr>
        </p:nvSpPr>
        <p:spPr>
          <a:xfrm>
            <a:off x="457200" y="1280160"/>
            <a:ext cx="8229600" cy="1082040"/>
          </a:xfrm>
        </p:spPr>
        <p:txBody>
          <a:bodyPr/>
          <a:lstStyle/>
          <a:p>
            <a:r>
              <a:rPr lang="en-US" dirty="0"/>
              <a:t>Write a safety checklist for cooking food on the stove in your kitchen. </a:t>
            </a:r>
          </a:p>
        </p:txBody>
      </p:sp>
    </p:spTree>
    <p:extLst>
      <p:ext uri="{BB962C8B-B14F-4D97-AF65-F5344CB8AC3E}">
        <p14:creationId xmlns:p14="http://schemas.microsoft.com/office/powerpoint/2010/main" val="19335724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p:cNvSpPr>
          <p:nvPr>
            <p:ph type="title"/>
          </p:nvPr>
        </p:nvSpPr>
        <p:spPr>
          <a:prstGeom prst="rect">
            <a:avLst/>
          </a:prstGeom>
        </p:spPr>
        <p:txBody>
          <a:bodyPr/>
          <a:lstStyle/>
          <a:p>
            <a:r>
              <a:rPr lang="en-US" b="1" dirty="0"/>
              <a:t>Safety Concerns</a:t>
            </a:r>
            <a:endParaRPr lang="en-US" sz="3200" b="1" dirty="0">
              <a:solidFill>
                <a:schemeClr val="accent1"/>
              </a:solidFill>
            </a:endParaRPr>
          </a:p>
        </p:txBody>
      </p:sp>
      <p:sp>
        <p:nvSpPr>
          <p:cNvPr id="13315" name="Rectangle 3"/>
          <p:cNvSpPr>
            <a:spLocks noGrp="1"/>
          </p:cNvSpPr>
          <p:nvPr>
            <p:ph idx="1"/>
          </p:nvPr>
        </p:nvSpPr>
        <p:spPr>
          <a:prstGeom prst="rect">
            <a:avLst/>
          </a:prstGeom>
        </p:spPr>
        <p:txBody>
          <a:bodyPr>
            <a:normAutofit/>
          </a:bodyPr>
          <a:lstStyle/>
          <a:p>
            <a:pPr>
              <a:tabLst>
                <a:tab pos="461963" algn="l"/>
              </a:tabLst>
            </a:pPr>
            <a:r>
              <a:rPr lang="en-US" i="0" dirty="0"/>
              <a:t>Safety concerns also lead to limits on how long an operator, such as a pilot or truck driver, is allowed to operate the equipment. </a:t>
            </a:r>
          </a:p>
          <a:p>
            <a:pPr lvl="1">
              <a:tabLst>
                <a:tab pos="461963" algn="l"/>
              </a:tabLst>
            </a:pPr>
            <a:r>
              <a:rPr lang="en-US" i="0" u="sng" dirty="0"/>
              <a:t>Example</a:t>
            </a:r>
            <a:r>
              <a:rPr lang="en-US" i="0" dirty="0"/>
              <a:t>: The Federal Aviation Administration (FAA) introduced limits for how long a pilot is allowed to fly without an overnight break. </a:t>
            </a:r>
          </a:p>
        </p:txBody>
      </p:sp>
    </p:spTree>
    <p:extLst>
      <p:ext uri="{BB962C8B-B14F-4D97-AF65-F5344CB8AC3E}">
        <p14:creationId xmlns:p14="http://schemas.microsoft.com/office/powerpoint/2010/main" val="7540209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233860-3E34-7062-52CF-EBF29EA94F6B}"/>
              </a:ext>
            </a:extLst>
          </p:cNvPr>
          <p:cNvSpPr>
            <a:spLocks noGrp="1"/>
          </p:cNvSpPr>
          <p:nvPr>
            <p:ph type="title"/>
          </p:nvPr>
        </p:nvSpPr>
        <p:spPr/>
        <p:txBody>
          <a:bodyPr/>
          <a:lstStyle/>
          <a:p>
            <a:r>
              <a:rPr lang="en-US" dirty="0"/>
              <a:t>Areas Of Study In Human Factors Psychology</a:t>
            </a:r>
            <a:r>
              <a:rPr lang="en-US" baseline="-25000" dirty="0"/>
              <a:t>1</a:t>
            </a:r>
            <a:endParaRPr lang="en-US" dirty="0"/>
          </a:p>
        </p:txBody>
      </p:sp>
      <p:sp>
        <p:nvSpPr>
          <p:cNvPr id="3" name="Content Placeholder 2">
            <a:extLst>
              <a:ext uri="{FF2B5EF4-FFF2-40B4-BE49-F238E27FC236}">
                <a16:creationId xmlns:a16="http://schemas.microsoft.com/office/drawing/2014/main" id="{739DEFFB-88C7-F70E-BBE2-E9F331FC556A}"/>
              </a:ext>
            </a:extLst>
          </p:cNvPr>
          <p:cNvSpPr>
            <a:spLocks noGrp="1"/>
          </p:cNvSpPr>
          <p:nvPr>
            <p:ph idx="1"/>
          </p:nvPr>
        </p:nvSpPr>
        <p:spPr>
          <a:xfrm>
            <a:off x="304800" y="1280160"/>
            <a:ext cx="8382000" cy="4815840"/>
          </a:xfrm>
        </p:spPr>
        <p:txBody>
          <a:bodyPr>
            <a:normAutofit fontScale="85000" lnSpcReduction="20000"/>
          </a:bodyPr>
          <a:lstStyle/>
          <a:p>
            <a:r>
              <a:rPr lang="en-US" dirty="0"/>
              <a:t>Attention</a:t>
            </a:r>
          </a:p>
          <a:p>
            <a:pPr lvl="1"/>
            <a:r>
              <a:rPr lang="en-US" u="sng" dirty="0"/>
              <a:t>Description</a:t>
            </a:r>
            <a:r>
              <a:rPr lang="en-US" dirty="0"/>
              <a:t>: includes vigilance and monitoring, recognizing signals in noise, mental resources, and divided attention</a:t>
            </a:r>
          </a:p>
          <a:p>
            <a:pPr lvl="1"/>
            <a:r>
              <a:rPr lang="en-US" u="sng" dirty="0"/>
              <a:t>I-O Questions</a:t>
            </a:r>
            <a:r>
              <a:rPr lang="en-US" dirty="0"/>
              <a:t>:</a:t>
            </a:r>
            <a:r>
              <a:rPr lang="en-US" u="sng" dirty="0"/>
              <a:t> </a:t>
            </a:r>
          </a:p>
          <a:p>
            <a:pPr lvl="2"/>
            <a:r>
              <a:rPr lang="en-US" dirty="0">
                <a:solidFill>
                  <a:srgbClr val="182F58"/>
                </a:solidFill>
              </a:rPr>
              <a:t>How is attention maintained?</a:t>
            </a:r>
          </a:p>
          <a:p>
            <a:pPr lvl="2"/>
            <a:r>
              <a:rPr lang="en-US" dirty="0">
                <a:solidFill>
                  <a:srgbClr val="182F58"/>
                </a:solidFill>
              </a:rPr>
              <a:t>What about tasks maintains attention?</a:t>
            </a:r>
          </a:p>
          <a:p>
            <a:pPr lvl="2"/>
            <a:r>
              <a:rPr lang="en-US" dirty="0">
                <a:solidFill>
                  <a:srgbClr val="182F58"/>
                </a:solidFill>
              </a:rPr>
              <a:t>How to design systems to support attention?</a:t>
            </a:r>
          </a:p>
          <a:p>
            <a:r>
              <a:rPr lang="en-US" dirty="0"/>
              <a:t>Cognitive engineering</a:t>
            </a:r>
          </a:p>
          <a:p>
            <a:pPr lvl="1"/>
            <a:r>
              <a:rPr lang="en-US" u="sng" dirty="0"/>
              <a:t>Description</a:t>
            </a:r>
            <a:r>
              <a:rPr lang="en-US" dirty="0"/>
              <a:t>: includes human software interactions in complex automated systems, especially the decision-making processes of workers as they are supported by the software system</a:t>
            </a:r>
          </a:p>
          <a:p>
            <a:pPr lvl="1"/>
            <a:r>
              <a:rPr lang="en-US" u="sng" dirty="0"/>
              <a:t>I-O Questions</a:t>
            </a:r>
            <a:r>
              <a:rPr lang="en-US" dirty="0"/>
              <a:t>:</a:t>
            </a:r>
          </a:p>
          <a:p>
            <a:pPr lvl="2"/>
            <a:r>
              <a:rPr lang="en-US" dirty="0">
                <a:solidFill>
                  <a:srgbClr val="182F58"/>
                </a:solidFill>
              </a:rPr>
              <a:t>How do workers use and obtain information provided by software?</a:t>
            </a:r>
          </a:p>
        </p:txBody>
      </p:sp>
    </p:spTree>
    <p:extLst>
      <p:ext uri="{BB962C8B-B14F-4D97-AF65-F5344CB8AC3E}">
        <p14:creationId xmlns:p14="http://schemas.microsoft.com/office/powerpoint/2010/main" val="5887474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233860-3E34-7062-52CF-EBF29EA94F6B}"/>
              </a:ext>
            </a:extLst>
          </p:cNvPr>
          <p:cNvSpPr>
            <a:spLocks noGrp="1"/>
          </p:cNvSpPr>
          <p:nvPr>
            <p:ph type="title"/>
          </p:nvPr>
        </p:nvSpPr>
        <p:spPr/>
        <p:txBody>
          <a:bodyPr/>
          <a:lstStyle/>
          <a:p>
            <a:r>
              <a:rPr lang="en-US" dirty="0"/>
              <a:t>Areas Of Study In Human </a:t>
            </a:r>
            <a:r>
              <a:rPr lang="en-US"/>
              <a:t>Factors Psychology</a:t>
            </a:r>
            <a:r>
              <a:rPr lang="en-US" baseline="-25000" dirty="0"/>
              <a:t>2</a:t>
            </a:r>
            <a:endParaRPr lang="en-US" dirty="0"/>
          </a:p>
        </p:txBody>
      </p:sp>
      <p:sp>
        <p:nvSpPr>
          <p:cNvPr id="3" name="Content Placeholder 2">
            <a:extLst>
              <a:ext uri="{FF2B5EF4-FFF2-40B4-BE49-F238E27FC236}">
                <a16:creationId xmlns:a16="http://schemas.microsoft.com/office/drawing/2014/main" id="{739DEFFB-88C7-F70E-BBE2-E9F331FC556A}"/>
              </a:ext>
            </a:extLst>
          </p:cNvPr>
          <p:cNvSpPr>
            <a:spLocks noGrp="1"/>
          </p:cNvSpPr>
          <p:nvPr>
            <p:ph idx="1"/>
          </p:nvPr>
        </p:nvSpPr>
        <p:spPr/>
        <p:txBody>
          <a:bodyPr>
            <a:normAutofit lnSpcReduction="10000"/>
          </a:bodyPr>
          <a:lstStyle/>
          <a:p>
            <a:r>
              <a:rPr lang="en-US" dirty="0"/>
              <a:t>Task analysis</a:t>
            </a:r>
          </a:p>
          <a:p>
            <a:pPr lvl="1"/>
            <a:r>
              <a:rPr lang="en-US" u="sng" dirty="0"/>
              <a:t>Description</a:t>
            </a:r>
            <a:r>
              <a:rPr lang="en-US" dirty="0"/>
              <a:t>: breaking down the elements of a task</a:t>
            </a:r>
          </a:p>
          <a:p>
            <a:pPr lvl="1"/>
            <a:r>
              <a:rPr lang="en-US" u="sng" dirty="0"/>
              <a:t>I-O Questions</a:t>
            </a:r>
            <a:r>
              <a:rPr lang="en-US" dirty="0"/>
              <a:t>:</a:t>
            </a:r>
          </a:p>
          <a:p>
            <a:pPr lvl="2"/>
            <a:r>
              <a:rPr lang="en-US" dirty="0">
                <a:solidFill>
                  <a:srgbClr val="182F58"/>
                </a:solidFill>
              </a:rPr>
              <a:t>How can a task be performed more efficiently?</a:t>
            </a:r>
          </a:p>
          <a:p>
            <a:pPr lvl="2"/>
            <a:r>
              <a:rPr lang="en-US" dirty="0">
                <a:solidFill>
                  <a:srgbClr val="182F58"/>
                </a:solidFill>
              </a:rPr>
              <a:t>How can a task be performed more safely?</a:t>
            </a:r>
          </a:p>
          <a:p>
            <a:r>
              <a:rPr lang="en-US" dirty="0"/>
              <a:t>Cognitive task analysis</a:t>
            </a:r>
          </a:p>
          <a:p>
            <a:pPr lvl="1"/>
            <a:r>
              <a:rPr lang="en-US" u="sng" dirty="0"/>
              <a:t>Description</a:t>
            </a:r>
            <a:r>
              <a:rPr lang="en-US" dirty="0"/>
              <a:t>: breaking down the elements of a cognitive task</a:t>
            </a:r>
          </a:p>
          <a:p>
            <a:pPr lvl="1"/>
            <a:r>
              <a:rPr lang="en-US" u="sng" dirty="0"/>
              <a:t>I-O Questions</a:t>
            </a:r>
            <a:r>
              <a:rPr lang="en-US" dirty="0"/>
              <a:t>:</a:t>
            </a:r>
          </a:p>
          <a:p>
            <a:pPr lvl="2"/>
            <a:r>
              <a:rPr lang="en-US" dirty="0">
                <a:solidFill>
                  <a:srgbClr val="182F58"/>
                </a:solidFill>
              </a:rPr>
              <a:t>How are decisions made?</a:t>
            </a:r>
          </a:p>
        </p:txBody>
      </p:sp>
    </p:spTree>
    <p:extLst>
      <p:ext uri="{BB962C8B-B14F-4D97-AF65-F5344CB8AC3E}">
        <p14:creationId xmlns:p14="http://schemas.microsoft.com/office/powerpoint/2010/main" val="32955061"/>
      </p:ext>
    </p:extLst>
  </p:cSld>
  <p:clrMapOvr>
    <a:masterClrMapping/>
  </p:clrMapOvr>
</p:sld>
</file>

<file path=ppt/theme/theme1.xml><?xml version="1.0" encoding="utf-8"?>
<a:theme xmlns:a="http://schemas.openxmlformats.org/drawingml/2006/main" name="Office Theme">
  <a:themeElements>
    <a:clrScheme name="Custom 1">
      <a:dk1>
        <a:srgbClr val="366092"/>
      </a:dk1>
      <a:lt1>
        <a:srgbClr val="FFFFFF"/>
      </a:lt1>
      <a:dk2>
        <a:srgbClr val="4F81BD"/>
      </a:dk2>
      <a:lt2>
        <a:srgbClr val="FFFFFF"/>
      </a:lt2>
      <a:accent1>
        <a:srgbClr val="1F497D"/>
      </a:accent1>
      <a:accent2>
        <a:srgbClr val="366092"/>
      </a:accent2>
      <a:accent3>
        <a:srgbClr val="FFFFCC"/>
      </a:accent3>
      <a:accent4>
        <a:srgbClr val="B8CCE4"/>
      </a:accent4>
      <a:accent5>
        <a:srgbClr val="DBE5F1"/>
      </a:accent5>
      <a:accent6>
        <a:srgbClr val="C6D9F0"/>
      </a:accent6>
      <a:hlink>
        <a:srgbClr val="92CDDC"/>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1526</TotalTime>
  <Words>496</Words>
  <Application>Microsoft Office PowerPoint</Application>
  <PresentationFormat>On-screen Show (4:3)</PresentationFormat>
  <Paragraphs>49</Paragraphs>
  <Slides>11</Slides>
  <Notes>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11</vt:i4>
      </vt:variant>
    </vt:vector>
  </HeadingPairs>
  <TitlesOfParts>
    <vt:vector size="18" baseType="lpstr">
      <vt:lpstr>Arial</vt:lpstr>
      <vt:lpstr>Calibri</vt:lpstr>
      <vt:lpstr>Aptos</vt:lpstr>
      <vt:lpstr>Century Gothic</vt:lpstr>
      <vt:lpstr>Aptos Display</vt:lpstr>
      <vt:lpstr>Office Theme</vt:lpstr>
      <vt:lpstr>1_Office Theme</vt:lpstr>
      <vt:lpstr>Lesson 13.4</vt:lpstr>
      <vt:lpstr>Human Factors Psychology</vt:lpstr>
      <vt:lpstr>Reflection Question</vt:lpstr>
      <vt:lpstr>Safety Checklists</vt:lpstr>
      <vt:lpstr>Lesson 13.4 Figure 1</vt:lpstr>
      <vt:lpstr>On Your Own</vt:lpstr>
      <vt:lpstr>Safety Concerns</vt:lpstr>
      <vt:lpstr>Areas Of Study In Human Factors Psychology1</vt:lpstr>
      <vt:lpstr>Areas Of Study In Human Factors Psychology2</vt:lpstr>
      <vt:lpstr>Summary</vt:lpstr>
      <vt:lpstr>End of Hawkes Learning PowerPoint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 13.4 Human Factors Psychology and Workplace Design</dc:title>
  <dc:creator>Hawkes Learning</dc:creator>
  <cp:keywords>Psychology</cp:keywords>
  <cp:lastModifiedBy>Talissa Nahass</cp:lastModifiedBy>
  <cp:revision>179</cp:revision>
  <dcterms:created xsi:type="dcterms:W3CDTF">2013-04-26T14:43:13Z</dcterms:created>
  <dcterms:modified xsi:type="dcterms:W3CDTF">2024-07-23T21:39:02Z</dcterms:modified>
  <cp:category>Psychology</cp:category>
</cp:coreProperties>
</file>