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3"/>
  </p:notesMasterIdLst>
  <p:handoutMasterIdLst>
    <p:handoutMasterId r:id="rId34"/>
  </p:handoutMasterIdLst>
  <p:sldIdLst>
    <p:sldId id="272" r:id="rId3"/>
    <p:sldId id="283" r:id="rId4"/>
    <p:sldId id="273" r:id="rId5"/>
    <p:sldId id="285" r:id="rId6"/>
    <p:sldId id="268" r:id="rId7"/>
    <p:sldId id="281" r:id="rId8"/>
    <p:sldId id="282" r:id="rId9"/>
    <p:sldId id="267" r:id="rId10"/>
    <p:sldId id="286" r:id="rId11"/>
    <p:sldId id="270" r:id="rId12"/>
    <p:sldId id="274" r:id="rId13"/>
    <p:sldId id="271" r:id="rId14"/>
    <p:sldId id="287" r:id="rId15"/>
    <p:sldId id="288" r:id="rId16"/>
    <p:sldId id="275" r:id="rId17"/>
    <p:sldId id="289" r:id="rId18"/>
    <p:sldId id="290" r:id="rId19"/>
    <p:sldId id="276" r:id="rId20"/>
    <p:sldId id="277" r:id="rId21"/>
    <p:sldId id="278" r:id="rId22"/>
    <p:sldId id="291" r:id="rId23"/>
    <p:sldId id="292" r:id="rId24"/>
    <p:sldId id="293" r:id="rId25"/>
    <p:sldId id="294" r:id="rId26"/>
    <p:sldId id="279" r:id="rId27"/>
    <p:sldId id="295" r:id="rId28"/>
    <p:sldId id="296" r:id="rId29"/>
    <p:sldId id="297" r:id="rId30"/>
    <p:sldId id="280" r:id="rId31"/>
    <p:sldId id="318" r:id="rId32"/>
  </p:sldIdLst>
  <p:sldSz cx="9144000" cy="6858000" type="screen4x3"/>
  <p:notesSz cx="6858000" cy="9144000"/>
  <p:embeddedFontLst>
    <p:embeddedFont>
      <p:font typeface="Century Gothic" panose="020B0502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1299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BEDB41C7-9ABA-30A8-9965-3C91CC9CE2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73729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84774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4819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4249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32521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1185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8509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57933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132812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55492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3941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96926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9741885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14.1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What Is Stress?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lstStyle/>
          <a:p>
            <a:r>
              <a:rPr lang="en-US" dirty="0"/>
              <a:t>Can you think of a scenario in which you might not feel stressed, but most other people would? How about a scenario you find particularly stressful that others might not? What do you think causes these reactions for you?</a:t>
            </a:r>
          </a:p>
        </p:txBody>
      </p:sp>
    </p:spTree>
    <p:extLst>
      <p:ext uri="{BB962C8B-B14F-4D97-AF65-F5344CB8AC3E}">
        <p14:creationId xmlns:p14="http://schemas.microsoft.com/office/powerpoint/2010/main" val="302916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Good Stress</a:t>
            </a:r>
            <a:r>
              <a:rPr lang="en-US" baseline="-25000" dirty="0"/>
              <a:t>1</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257800" cy="4739640"/>
          </a:xfrm>
        </p:spPr>
        <p:txBody>
          <a:bodyPr>
            <a:normAutofit fontScale="92500" lnSpcReduction="10000"/>
          </a:bodyPr>
          <a:lstStyle/>
          <a:p>
            <a:pPr marL="457200" indent="-457200">
              <a:buFont typeface="Arial" panose="020B0604020202020204" pitchFamily="34" charset="0"/>
              <a:buChar char="•"/>
            </a:pPr>
            <a:r>
              <a:rPr lang="en-US" sz="2400" b="1" dirty="0"/>
              <a:t>Eustress</a:t>
            </a:r>
            <a:r>
              <a:rPr lang="en-US" sz="2400" dirty="0"/>
              <a:t> is stress that motivates us to do things in our best interest.</a:t>
            </a:r>
          </a:p>
          <a:p>
            <a:pPr lvl="1"/>
            <a:r>
              <a:rPr lang="en-US" sz="2400" dirty="0">
                <a:solidFill>
                  <a:srgbClr val="2B7799"/>
                </a:solidFill>
              </a:rPr>
              <a:t>Proposed by Selye, who pointed out not all stress is harmful (1974)</a:t>
            </a:r>
          </a:p>
          <a:p>
            <a:pPr lvl="1"/>
            <a:r>
              <a:rPr lang="en-US" sz="2400" u="sng" dirty="0">
                <a:solidFill>
                  <a:srgbClr val="2B7799"/>
                </a:solidFill>
              </a:rPr>
              <a:t>Examples</a:t>
            </a:r>
            <a:r>
              <a:rPr lang="en-US" sz="2400" dirty="0">
                <a:solidFill>
                  <a:srgbClr val="2B7799"/>
                </a:solidFill>
              </a:rPr>
              <a:t>: studying for exams, visiting the doctor regularly, exercising, performing well at work</a:t>
            </a:r>
          </a:p>
          <a:p>
            <a:pPr marL="457200" indent="-457200">
              <a:buFont typeface="Arial" panose="020B0604020202020204" pitchFamily="34" charset="0"/>
              <a:buChar char="•"/>
            </a:pPr>
            <a:r>
              <a:rPr lang="en-US" sz="2400" dirty="0"/>
              <a:t>Moderate stress can enhance memory and recall.</a:t>
            </a:r>
          </a:p>
          <a:p>
            <a:pPr lvl="1"/>
            <a:r>
              <a:rPr lang="en-US" sz="2400" u="sng" dirty="0">
                <a:solidFill>
                  <a:srgbClr val="2B7799"/>
                </a:solidFill>
              </a:rPr>
              <a:t>Study</a:t>
            </a:r>
            <a:r>
              <a:rPr lang="en-US" sz="2400" dirty="0">
                <a:solidFill>
                  <a:srgbClr val="2B7799"/>
                </a:solidFill>
              </a:rPr>
              <a:t>: Male participants who memorized a scientific text passage showed improved memory of it immediately after a mild stressor (Hupbach &amp; Fieman, 2012)</a:t>
            </a:r>
          </a:p>
        </p:txBody>
      </p:sp>
      <p:sp>
        <p:nvSpPr>
          <p:cNvPr id="4" name="TextBox 3">
            <a:extLst>
              <a:ext uri="{FF2B5EF4-FFF2-40B4-BE49-F238E27FC236}">
                <a16:creationId xmlns:a16="http://schemas.microsoft.com/office/drawing/2014/main" id="{85E15CE4-A4B0-13BD-0611-4953470E37B9}"/>
              </a:ext>
            </a:extLst>
          </p:cNvPr>
          <p:cNvSpPr txBox="1"/>
          <p:nvPr/>
        </p:nvSpPr>
        <p:spPr>
          <a:xfrm>
            <a:off x="6952304" y="4503420"/>
            <a:ext cx="625492" cy="253916"/>
          </a:xfrm>
          <a:prstGeom prst="rect">
            <a:avLst/>
          </a:prstGeom>
          <a:noFill/>
        </p:spPr>
        <p:txBody>
          <a:bodyPr wrap="none" rtlCol="0">
            <a:spAutoFit/>
          </a:bodyPr>
          <a:lstStyle/>
          <a:p>
            <a:r>
              <a:rPr lang="en-US" sz="1050" dirty="0">
                <a:solidFill>
                  <a:srgbClr val="182F58"/>
                </a:solidFill>
              </a:rPr>
              <a:t>Figure 5</a:t>
            </a:r>
          </a:p>
        </p:txBody>
      </p:sp>
      <p:pic>
        <p:nvPicPr>
          <p:cNvPr id="7" name="Content Placeholder 6" descr="A photograph of a woman running across a finish line">
            <a:extLst>
              <a:ext uri="{FF2B5EF4-FFF2-40B4-BE49-F238E27FC236}">
                <a16:creationId xmlns:a16="http://schemas.microsoft.com/office/drawing/2014/main" id="{E0336336-1B02-8C02-49B5-DC253464199E}"/>
              </a:ext>
            </a:extLst>
          </p:cNvPr>
          <p:cNvPicPr>
            <a:picLocks noChangeAspect="1"/>
          </p:cNvPicPr>
          <p:nvPr/>
        </p:nvPicPr>
        <p:blipFill rotWithShape="1">
          <a:blip r:embed="rId2"/>
          <a:srcRect l="10185" r="10185" b="1235"/>
          <a:stretch/>
        </p:blipFill>
        <p:spPr>
          <a:xfrm>
            <a:off x="5725048" y="2354580"/>
            <a:ext cx="3080004" cy="2148840"/>
          </a:xfrm>
          <a:prstGeom prst="rect">
            <a:avLst/>
          </a:prstGeom>
          <a:noFill/>
        </p:spPr>
      </p:pic>
    </p:spTree>
    <p:extLst>
      <p:ext uri="{BB962C8B-B14F-4D97-AF65-F5344CB8AC3E}">
        <p14:creationId xmlns:p14="http://schemas.microsoft.com/office/powerpoint/2010/main" val="3312353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844040"/>
          </a:xfrm>
        </p:spPr>
        <p:txBody>
          <a:bodyPr/>
          <a:lstStyle/>
          <a:p>
            <a:r>
              <a:rPr lang="en-US" dirty="0"/>
              <a:t>Discuss an example in your own life of when stress has positively impacted you. Describe what this impact looked like and what, if anything, you learned from the experience. </a:t>
            </a:r>
          </a:p>
        </p:txBody>
      </p:sp>
    </p:spTree>
    <p:extLst>
      <p:ext uri="{BB962C8B-B14F-4D97-AF65-F5344CB8AC3E}">
        <p14:creationId xmlns:p14="http://schemas.microsoft.com/office/powerpoint/2010/main" val="193357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Good Stress</a:t>
            </a:r>
            <a:r>
              <a:rPr lang="en-US" baseline="-25000" dirty="0"/>
              <a:t>2</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dirty="0"/>
              <a:t>Performance increases with stress up to an optimal level (Figure 6).</a:t>
            </a:r>
          </a:p>
          <a:p>
            <a:pPr lvl="1"/>
            <a:r>
              <a:rPr lang="en-US" dirty="0"/>
              <a:t>Fully energized, focused, and efficient</a:t>
            </a:r>
          </a:p>
          <a:p>
            <a:pPr lvl="1"/>
            <a:r>
              <a:rPr lang="en-US" dirty="0"/>
              <a:t>Stress beyond this level = distress</a:t>
            </a:r>
          </a:p>
          <a:p>
            <a:r>
              <a:rPr lang="en-US" b="1" dirty="0"/>
              <a:t>Distress</a:t>
            </a:r>
            <a:r>
              <a:rPr lang="en-US" dirty="0"/>
              <a:t> is excessive, debilitating stress that leads to burnout and health decline.</a:t>
            </a:r>
          </a:p>
          <a:p>
            <a:pPr lvl="1"/>
            <a:r>
              <a:rPr lang="en-US" dirty="0"/>
              <a:t>Proposed by Selye</a:t>
            </a:r>
          </a:p>
          <a:p>
            <a:pPr lvl="1"/>
            <a:r>
              <a:rPr lang="en-US" dirty="0"/>
              <a:t>Feelings of burnout, fatigue, exhaustion, and decreased performance</a:t>
            </a:r>
          </a:p>
          <a:p>
            <a:pPr lvl="1"/>
            <a:r>
              <a:rPr lang="en-US" dirty="0"/>
              <a:t>If excessive for too long, health can erode (Everly &amp; Lating, 2002)</a:t>
            </a:r>
          </a:p>
        </p:txBody>
      </p:sp>
    </p:spTree>
    <p:extLst>
      <p:ext uri="{BB962C8B-B14F-4D97-AF65-F5344CB8AC3E}">
        <p14:creationId xmlns:p14="http://schemas.microsoft.com/office/powerpoint/2010/main" val="270432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14.1 Figure 6</a:t>
            </a:r>
            <a:endParaRPr lang="en-US" sz="3200" b="1" dirty="0">
              <a:solidFill>
                <a:schemeClr val="accent1"/>
              </a:solidFill>
            </a:endParaRPr>
          </a:p>
        </p:txBody>
      </p:sp>
      <p:sp>
        <p:nvSpPr>
          <p:cNvPr id="13315" name="Rectangle 3"/>
          <p:cNvSpPr>
            <a:spLocks noGrp="1"/>
          </p:cNvSpPr>
          <p:nvPr>
            <p:ph idx="1"/>
          </p:nvPr>
        </p:nvSpPr>
        <p:spPr>
          <a:xfrm>
            <a:off x="457200" y="5410200"/>
            <a:ext cx="8229600" cy="685800"/>
          </a:xfrm>
          <a:prstGeom prst="rect">
            <a:avLst/>
          </a:prstGeom>
        </p:spPr>
        <p:txBody>
          <a:bodyPr anchor="t">
            <a:normAutofit fontScale="47500" lnSpcReduction="20000"/>
          </a:bodyPr>
          <a:lstStyle/>
          <a:p>
            <a:pPr marL="0" indent="0">
              <a:buNone/>
              <a:tabLst>
                <a:tab pos="461963" algn="l"/>
              </a:tabLst>
            </a:pPr>
            <a:r>
              <a:rPr lang="en-US" i="0" dirty="0"/>
              <a:t>Caption: </a:t>
            </a:r>
            <a:r>
              <a:rPr lang="en-US" dirty="0"/>
              <a:t>As the stress level increases from low to moderate so does performance (eustress). At the optimal level (the peak of the curve), performance has reached its peak. If stress exceeds the optimal level, it will reach the distress region, where it will become excessive and debilitating, and performance will decline (Everly &amp; Lating, 2002).</a:t>
            </a:r>
            <a:endParaRPr lang="en-US" i="0" dirty="0"/>
          </a:p>
        </p:txBody>
      </p:sp>
      <p:pic>
        <p:nvPicPr>
          <p:cNvPr id="2" name="Content Placeholder 6" descr="A graph shows a bell curve to describe performance and stress levels.">
            <a:extLst>
              <a:ext uri="{FF2B5EF4-FFF2-40B4-BE49-F238E27FC236}">
                <a16:creationId xmlns:a16="http://schemas.microsoft.com/office/drawing/2014/main" id="{BE181914-EB10-34B7-C3C2-B7980B2BCABF}"/>
              </a:ext>
            </a:extLst>
          </p:cNvPr>
          <p:cNvPicPr>
            <a:picLocks noChangeAspect="1"/>
          </p:cNvPicPr>
          <p:nvPr/>
        </p:nvPicPr>
        <p:blipFill rotWithShape="1">
          <a:blip r:embed="rId2"/>
          <a:srcRect b="5886"/>
          <a:stretch/>
        </p:blipFill>
        <p:spPr>
          <a:xfrm>
            <a:off x="457200" y="1107328"/>
            <a:ext cx="8128000" cy="4302872"/>
          </a:xfrm>
          <a:prstGeom prst="rect">
            <a:avLst/>
          </a:prstGeom>
          <a:noFill/>
        </p:spPr>
      </p:pic>
    </p:spTree>
    <p:extLst>
      <p:ext uri="{BB962C8B-B14F-4D97-AF65-F5344CB8AC3E}">
        <p14:creationId xmlns:p14="http://schemas.microsoft.com/office/powerpoint/2010/main" val="291340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The Prevalence Of Stress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382000" cy="2453640"/>
          </a:xfrm>
        </p:spPr>
        <p:txBody>
          <a:bodyPr>
            <a:normAutofit lnSpcReduction="10000"/>
          </a:bodyPr>
          <a:lstStyle/>
          <a:p>
            <a:r>
              <a:rPr lang="en-US" sz="2000" dirty="0"/>
              <a:t>Stress has been rising over recent years, often feeling overwhelming and unmanageable.</a:t>
            </a:r>
          </a:p>
          <a:p>
            <a:r>
              <a:rPr lang="en-US" sz="2000" dirty="0"/>
              <a:t>Stress responses can be:</a:t>
            </a:r>
          </a:p>
          <a:p>
            <a:pPr lvl="1"/>
            <a:r>
              <a:rPr lang="en-US" sz="2000" dirty="0"/>
              <a:t>P</a:t>
            </a:r>
            <a:r>
              <a:rPr lang="en-US" sz="2000" dirty="0">
                <a:solidFill>
                  <a:srgbClr val="2B7799"/>
                </a:solidFill>
              </a:rPr>
              <a:t>hysiological (accelerated heart rate, headaches, gastrointestinal problems)</a:t>
            </a:r>
          </a:p>
          <a:p>
            <a:pPr lvl="1"/>
            <a:r>
              <a:rPr lang="en-US" sz="2000" dirty="0"/>
              <a:t>C</a:t>
            </a:r>
            <a:r>
              <a:rPr lang="en-US" sz="2000" dirty="0">
                <a:solidFill>
                  <a:srgbClr val="2B7799"/>
                </a:solidFill>
              </a:rPr>
              <a:t>ognitive (difficulty concentrating, inability to make decisions)</a:t>
            </a:r>
          </a:p>
          <a:p>
            <a:pPr lvl="1"/>
            <a:r>
              <a:rPr lang="en-US" sz="2000" dirty="0"/>
              <a:t>B</a:t>
            </a:r>
            <a:r>
              <a:rPr lang="en-US" sz="2000" dirty="0">
                <a:solidFill>
                  <a:srgbClr val="2B7799"/>
                </a:solidFill>
              </a:rPr>
              <a:t>ehavioral (drinking alcohol, smoking, taking actions to eliminate stress)</a:t>
            </a:r>
          </a:p>
        </p:txBody>
      </p:sp>
      <p:sp>
        <p:nvSpPr>
          <p:cNvPr id="6" name="TextBox 5">
            <a:extLst>
              <a:ext uri="{FF2B5EF4-FFF2-40B4-BE49-F238E27FC236}">
                <a16:creationId xmlns:a16="http://schemas.microsoft.com/office/drawing/2014/main" id="{517EE637-4F92-E324-8553-8557AAB3B4F2}"/>
              </a:ext>
            </a:extLst>
          </p:cNvPr>
          <p:cNvSpPr txBox="1"/>
          <p:nvPr/>
        </p:nvSpPr>
        <p:spPr>
          <a:xfrm>
            <a:off x="2704774" y="3556921"/>
            <a:ext cx="625492" cy="253916"/>
          </a:xfrm>
          <a:prstGeom prst="rect">
            <a:avLst/>
          </a:prstGeom>
          <a:noFill/>
        </p:spPr>
        <p:txBody>
          <a:bodyPr wrap="none" rtlCol="0">
            <a:spAutoFit/>
          </a:bodyPr>
          <a:lstStyle/>
          <a:p>
            <a:r>
              <a:rPr lang="en-US" sz="1050" dirty="0">
                <a:solidFill>
                  <a:srgbClr val="182F58"/>
                </a:solidFill>
              </a:rPr>
              <a:t>Figure 7</a:t>
            </a:r>
          </a:p>
        </p:txBody>
      </p:sp>
      <p:pic>
        <p:nvPicPr>
          <p:cNvPr id="7" name="Content Placeholder 6" descr="Two photos: (a) shows a person wearing a medical mask, holding their head in their hands; (b) shows the Ukrainian flag.">
            <a:extLst>
              <a:ext uri="{FF2B5EF4-FFF2-40B4-BE49-F238E27FC236}">
                <a16:creationId xmlns:a16="http://schemas.microsoft.com/office/drawing/2014/main" id="{469A6EAB-141E-D1E9-CBE6-6EF30E0BB6A5}"/>
              </a:ext>
            </a:extLst>
          </p:cNvPr>
          <p:cNvPicPr>
            <a:picLocks noChangeAspect="1"/>
          </p:cNvPicPr>
          <p:nvPr/>
        </p:nvPicPr>
        <p:blipFill rotWithShape="1">
          <a:blip r:embed="rId2"/>
          <a:srcRect t="12924" b="13001"/>
          <a:stretch/>
        </p:blipFill>
        <p:spPr>
          <a:xfrm>
            <a:off x="457200" y="3810000"/>
            <a:ext cx="5120640" cy="2133600"/>
          </a:xfrm>
          <a:prstGeom prst="rect">
            <a:avLst/>
          </a:prstGeom>
          <a:noFill/>
        </p:spPr>
      </p:pic>
      <p:sp>
        <p:nvSpPr>
          <p:cNvPr id="5" name="TextBox 4">
            <a:extLst>
              <a:ext uri="{FF2B5EF4-FFF2-40B4-BE49-F238E27FC236}">
                <a16:creationId xmlns:a16="http://schemas.microsoft.com/office/drawing/2014/main" id="{2F973E6B-F045-44FF-F0E9-AC2D0BC2553C}"/>
              </a:ext>
            </a:extLst>
          </p:cNvPr>
          <p:cNvSpPr txBox="1"/>
          <p:nvPr/>
        </p:nvSpPr>
        <p:spPr>
          <a:xfrm>
            <a:off x="5638800" y="4759404"/>
            <a:ext cx="3276600" cy="1107996"/>
          </a:xfrm>
          <a:prstGeom prst="rect">
            <a:avLst/>
          </a:prstGeom>
          <a:noFill/>
        </p:spPr>
        <p:txBody>
          <a:bodyPr wrap="square" rtlCol="0">
            <a:spAutoFit/>
          </a:bodyPr>
          <a:lstStyle/>
          <a:p>
            <a:r>
              <a:rPr lang="en-US" sz="1100" dirty="0">
                <a:solidFill>
                  <a:srgbClr val="182F58"/>
                </a:solidFill>
              </a:rPr>
              <a:t>Caption: (a) Young adults are experiencing more stress than ever before due to the COVID-19 pandemic and the uncertainties it brought. (b) On top of COVID-19 stress, adults of all ages are facing additional stressors related to the war in Ukraine and worries about inflation and global stability (Abrams, 2022). </a:t>
            </a:r>
          </a:p>
        </p:txBody>
      </p:sp>
    </p:spTree>
    <p:extLst>
      <p:ext uri="{BB962C8B-B14F-4D97-AF65-F5344CB8AC3E}">
        <p14:creationId xmlns:p14="http://schemas.microsoft.com/office/powerpoint/2010/main" val="224727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Health Psychology</a:t>
            </a:r>
            <a:r>
              <a:rPr lang="en-US" baseline="-25000" dirty="0"/>
              <a:t>1</a:t>
            </a:r>
            <a:endParaRPr lang="en-US" b="1" baseline="-25000" dirty="0"/>
          </a:p>
        </p:txBody>
      </p:sp>
      <p:pic>
        <p:nvPicPr>
          <p:cNvPr id="7" name="Content Placeholder 6" descr="A photograph of an older man with his head in his hands in a hospital bed">
            <a:extLst>
              <a:ext uri="{FF2B5EF4-FFF2-40B4-BE49-F238E27FC236}">
                <a16:creationId xmlns:a16="http://schemas.microsoft.com/office/drawing/2014/main" id="{3E177B2A-0139-E9F8-FC7B-75B203F7D783}"/>
              </a:ext>
            </a:extLst>
          </p:cNvPr>
          <p:cNvPicPr>
            <a:picLocks noGrp="1" noChangeAspect="1"/>
          </p:cNvPicPr>
          <p:nvPr>
            <p:ph idx="1"/>
          </p:nvPr>
        </p:nvPicPr>
        <p:blipFill rotWithShape="1">
          <a:blip r:embed="rId2"/>
          <a:srcRect l="18519" t="1235" r="19444"/>
          <a:stretch/>
        </p:blipFill>
        <p:spPr>
          <a:xfrm>
            <a:off x="137336" y="1676400"/>
            <a:ext cx="3420618" cy="3063240"/>
          </a:xfrm>
          <a:noFill/>
        </p:spPr>
      </p:pic>
      <p:sp>
        <p:nvSpPr>
          <p:cNvPr id="3" name="TextBox 2">
            <a:extLst>
              <a:ext uri="{FF2B5EF4-FFF2-40B4-BE49-F238E27FC236}">
                <a16:creationId xmlns:a16="http://schemas.microsoft.com/office/drawing/2014/main" id="{B2EACB65-D41D-D187-DD06-A8400FE0C2E6}"/>
              </a:ext>
            </a:extLst>
          </p:cNvPr>
          <p:cNvSpPr txBox="1"/>
          <p:nvPr/>
        </p:nvSpPr>
        <p:spPr>
          <a:xfrm>
            <a:off x="1534899" y="4739640"/>
            <a:ext cx="625492" cy="253916"/>
          </a:xfrm>
          <a:prstGeom prst="rect">
            <a:avLst/>
          </a:prstGeom>
          <a:noFill/>
        </p:spPr>
        <p:txBody>
          <a:bodyPr wrap="none" rtlCol="0">
            <a:spAutoFit/>
          </a:bodyPr>
          <a:lstStyle/>
          <a:p>
            <a:r>
              <a:rPr lang="en-US" sz="1050" dirty="0">
                <a:solidFill>
                  <a:srgbClr val="182F58"/>
                </a:solidFill>
              </a:rPr>
              <a:t>Figure 8</a:t>
            </a:r>
          </a:p>
        </p:txBody>
      </p:sp>
      <p:sp>
        <p:nvSpPr>
          <p:cNvPr id="4" name="Content Placeholder 3">
            <a:extLst>
              <a:ext uri="{FF2B5EF4-FFF2-40B4-BE49-F238E27FC236}">
                <a16:creationId xmlns:a16="http://schemas.microsoft.com/office/drawing/2014/main" id="{C6DDD8ED-0D7B-0592-34C9-27F950D5311E}"/>
              </a:ext>
            </a:extLst>
          </p:cNvPr>
          <p:cNvSpPr>
            <a:spLocks noGrp="1"/>
          </p:cNvSpPr>
          <p:nvPr>
            <p:ph idx="10"/>
          </p:nvPr>
        </p:nvSpPr>
        <p:spPr/>
        <p:txBody>
          <a:bodyPr>
            <a:normAutofit fontScale="85000" lnSpcReduction="20000"/>
          </a:bodyPr>
          <a:lstStyle/>
          <a:p>
            <a:pPr marL="457200" indent="-457200">
              <a:buFont typeface="Arial" panose="020B0604020202020204" pitchFamily="34" charset="0"/>
              <a:buChar char="•"/>
            </a:pPr>
            <a:r>
              <a:rPr lang="en-US" dirty="0"/>
              <a:t>Stress can be positive, but it can have harmful health implications </a:t>
            </a:r>
            <a:r>
              <a:rPr lang="de-DE" dirty="0"/>
              <a:t>(Cohen &amp; Herbert, 1996; Forman &amp; Zhang, 2021).</a:t>
            </a:r>
            <a:endParaRPr lang="en-US" dirty="0"/>
          </a:p>
          <a:p>
            <a:pPr marL="457200" indent="-457200">
              <a:buFont typeface="Arial" panose="020B0604020202020204" pitchFamily="34" charset="0"/>
              <a:buChar char="•"/>
            </a:pPr>
            <a:r>
              <a:rPr lang="en-US" b="1" dirty="0"/>
              <a:t>Health psychology </a:t>
            </a:r>
            <a:r>
              <a:rPr lang="en-US" dirty="0"/>
              <a:t>is about the importance of psychological influences on health, illness, and how people respond to the latter (Taylor, 1999; Sawyer et al., 2019).</a:t>
            </a:r>
          </a:p>
          <a:p>
            <a:pPr lvl="1"/>
            <a:r>
              <a:rPr lang="en-US" dirty="0">
                <a:solidFill>
                  <a:srgbClr val="2B7799"/>
                </a:solidFill>
              </a:rPr>
              <a:t>Emerged in 1970s</a:t>
            </a:r>
          </a:p>
          <a:p>
            <a:pPr lvl="1"/>
            <a:r>
              <a:rPr lang="en-US" dirty="0">
                <a:solidFill>
                  <a:srgbClr val="2B7799"/>
                </a:solidFill>
              </a:rPr>
              <a:t>Investigates lifestyle choices</a:t>
            </a:r>
          </a:p>
          <a:p>
            <a:pPr lvl="1"/>
            <a:r>
              <a:rPr lang="en-US" dirty="0">
                <a:solidFill>
                  <a:srgbClr val="2B7799"/>
                </a:solidFill>
              </a:rPr>
              <a:t>Designs interventions</a:t>
            </a:r>
          </a:p>
          <a:p>
            <a:pPr lvl="1"/>
            <a:r>
              <a:rPr lang="en-US" dirty="0">
                <a:solidFill>
                  <a:srgbClr val="2B7799"/>
                </a:solidFill>
              </a:rPr>
              <a:t>Identifies at-risk populations for negative health outcomes</a:t>
            </a:r>
          </a:p>
        </p:txBody>
      </p:sp>
    </p:spTree>
    <p:extLst>
      <p:ext uri="{BB962C8B-B14F-4D97-AF65-F5344CB8AC3E}">
        <p14:creationId xmlns:p14="http://schemas.microsoft.com/office/powerpoint/2010/main" val="129153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Health Psychology</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4419600" cy="4572000"/>
          </a:xfrm>
        </p:spPr>
        <p:txBody>
          <a:bodyPr>
            <a:normAutofit fontScale="77500" lnSpcReduction="20000"/>
          </a:bodyPr>
          <a:lstStyle/>
          <a:p>
            <a:pPr marL="457200" indent="-457200">
              <a:buFont typeface="Arial" panose="020B0604020202020204" pitchFamily="34" charset="0"/>
              <a:buChar char="•"/>
            </a:pPr>
            <a:r>
              <a:rPr lang="en-US" dirty="0"/>
              <a:t>Young adults face high stress levels due to:</a:t>
            </a:r>
          </a:p>
          <a:p>
            <a:pPr lvl="1"/>
            <a:r>
              <a:rPr lang="en-US" dirty="0">
                <a:solidFill>
                  <a:srgbClr val="2B7799"/>
                </a:solidFill>
              </a:rPr>
              <a:t>Discrimination, employment, finances, family planning, and social media pressures</a:t>
            </a:r>
          </a:p>
          <a:p>
            <a:pPr marL="457200" indent="-457200">
              <a:buFont typeface="Arial" panose="020B0604020202020204" pitchFamily="34" charset="0"/>
              <a:buChar char="•"/>
            </a:pPr>
            <a:r>
              <a:rPr lang="en-US" u="sng" dirty="0"/>
              <a:t>Example</a:t>
            </a:r>
            <a:r>
              <a:rPr lang="en-US" dirty="0"/>
              <a:t>: Average age of first-time parents has increased ~3 years since 2002 (The Commonwealth Fund, 2020; Pew Research Center, 2018).</a:t>
            </a:r>
          </a:p>
          <a:p>
            <a:pPr lvl="1"/>
            <a:r>
              <a:rPr lang="en-US" dirty="0">
                <a:solidFill>
                  <a:srgbClr val="2B7799"/>
                </a:solidFill>
              </a:rPr>
              <a:t>Due to childcare costs, maternal health, uncertain parental leave, and worldwide instability</a:t>
            </a:r>
          </a:p>
          <a:p>
            <a:endParaRPr lang="en-US" dirty="0">
              <a:solidFill>
                <a:srgbClr val="2B7799"/>
              </a:solidFill>
            </a:endParaRPr>
          </a:p>
          <a:p>
            <a:pPr lvl="1"/>
            <a:endParaRPr lang="en-US" dirty="0">
              <a:solidFill>
                <a:srgbClr val="2B7799"/>
              </a:solidFill>
            </a:endParaRPr>
          </a:p>
          <a:p>
            <a:endParaRPr lang="en-US" dirty="0"/>
          </a:p>
        </p:txBody>
      </p:sp>
      <p:sp>
        <p:nvSpPr>
          <p:cNvPr id="4" name="TextBox 3">
            <a:extLst>
              <a:ext uri="{FF2B5EF4-FFF2-40B4-BE49-F238E27FC236}">
                <a16:creationId xmlns:a16="http://schemas.microsoft.com/office/drawing/2014/main" id="{222286A5-1370-E718-AF21-E6425F987A3A}"/>
              </a:ext>
            </a:extLst>
          </p:cNvPr>
          <p:cNvSpPr txBox="1"/>
          <p:nvPr/>
        </p:nvSpPr>
        <p:spPr>
          <a:xfrm>
            <a:off x="6623703" y="4942917"/>
            <a:ext cx="625492" cy="253916"/>
          </a:xfrm>
          <a:prstGeom prst="rect">
            <a:avLst/>
          </a:prstGeom>
          <a:noFill/>
        </p:spPr>
        <p:txBody>
          <a:bodyPr wrap="none" rtlCol="0">
            <a:spAutoFit/>
          </a:bodyPr>
          <a:lstStyle/>
          <a:p>
            <a:r>
              <a:rPr lang="en-US" sz="1050" dirty="0">
                <a:solidFill>
                  <a:srgbClr val="182F58"/>
                </a:solidFill>
              </a:rPr>
              <a:t>Figure 9</a:t>
            </a:r>
          </a:p>
        </p:txBody>
      </p:sp>
      <p:pic>
        <p:nvPicPr>
          <p:cNvPr id="7" name="Content Placeholder 6" descr="A circular collage shows different stressors young adults experience.">
            <a:extLst>
              <a:ext uri="{FF2B5EF4-FFF2-40B4-BE49-F238E27FC236}">
                <a16:creationId xmlns:a16="http://schemas.microsoft.com/office/drawing/2014/main" id="{FFEDFF59-AF50-FDA1-F6D3-E7413F798690}"/>
              </a:ext>
            </a:extLst>
          </p:cNvPr>
          <p:cNvPicPr>
            <a:picLocks noChangeAspect="1"/>
          </p:cNvPicPr>
          <p:nvPr/>
        </p:nvPicPr>
        <p:blipFill rotWithShape="1">
          <a:blip r:embed="rId2"/>
          <a:srcRect l="19062" r="20000"/>
          <a:stretch/>
        </p:blipFill>
        <p:spPr>
          <a:xfrm>
            <a:off x="5029200" y="1421842"/>
            <a:ext cx="3814498" cy="3521075"/>
          </a:xfrm>
          <a:prstGeom prst="rect">
            <a:avLst/>
          </a:prstGeom>
          <a:noFill/>
        </p:spPr>
      </p:pic>
    </p:spTree>
    <p:extLst>
      <p:ext uri="{BB962C8B-B14F-4D97-AF65-F5344CB8AC3E}">
        <p14:creationId xmlns:p14="http://schemas.microsoft.com/office/powerpoint/2010/main" val="141294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Early Contributions To The Study of Stress</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2176" y="1127760"/>
            <a:ext cx="8229600" cy="2529840"/>
          </a:xfrm>
        </p:spPr>
        <p:txBody>
          <a:bodyPr>
            <a:normAutofit/>
          </a:bodyPr>
          <a:lstStyle/>
          <a:p>
            <a:r>
              <a:rPr lang="en-US" sz="2400" dirty="0"/>
              <a:t>Scientific interest in stress dates back nearly a century with early pioneers like Walter Cannon.</a:t>
            </a:r>
          </a:p>
          <a:p>
            <a:pPr lvl="1"/>
            <a:r>
              <a:rPr lang="en-US" sz="2400" dirty="0"/>
              <a:t>Identified the body's physiological reactions to stress in the early 20th century</a:t>
            </a:r>
          </a:p>
          <a:p>
            <a:r>
              <a:rPr lang="en-US" sz="2400" dirty="0"/>
              <a:t>Hans Selye, another pioneer, researched stress responses and developed the concept of general adaptation syndrome.</a:t>
            </a:r>
          </a:p>
        </p:txBody>
      </p:sp>
      <p:pic>
        <p:nvPicPr>
          <p:cNvPr id="7" name="Content Placeholder 6" descr="A photograph of the Harvard Medical School building">
            <a:extLst>
              <a:ext uri="{FF2B5EF4-FFF2-40B4-BE49-F238E27FC236}">
                <a16:creationId xmlns:a16="http://schemas.microsoft.com/office/drawing/2014/main" id="{915B5639-8212-8CDC-E52E-F06F6E13E828}"/>
              </a:ext>
            </a:extLst>
          </p:cNvPr>
          <p:cNvPicPr>
            <a:picLocks noChangeAspect="1"/>
          </p:cNvPicPr>
          <p:nvPr/>
        </p:nvPicPr>
        <p:blipFill rotWithShape="1">
          <a:blip r:embed="rId2"/>
          <a:srcRect l="22222" t="1235" r="23148"/>
          <a:stretch/>
        </p:blipFill>
        <p:spPr>
          <a:xfrm>
            <a:off x="3472998" y="3505200"/>
            <a:ext cx="2187956" cy="2225040"/>
          </a:xfrm>
          <a:prstGeom prst="rect">
            <a:avLst/>
          </a:prstGeom>
          <a:noFill/>
        </p:spPr>
      </p:pic>
      <p:sp>
        <p:nvSpPr>
          <p:cNvPr id="6" name="TextBox 5">
            <a:extLst>
              <a:ext uri="{FF2B5EF4-FFF2-40B4-BE49-F238E27FC236}">
                <a16:creationId xmlns:a16="http://schemas.microsoft.com/office/drawing/2014/main" id="{2FB8A358-7CD1-BD31-2A8E-7A0A0705F318}"/>
              </a:ext>
            </a:extLst>
          </p:cNvPr>
          <p:cNvSpPr txBox="1"/>
          <p:nvPr/>
        </p:nvSpPr>
        <p:spPr>
          <a:xfrm>
            <a:off x="4219765" y="5730240"/>
            <a:ext cx="694421" cy="253916"/>
          </a:xfrm>
          <a:prstGeom prst="rect">
            <a:avLst/>
          </a:prstGeom>
          <a:noFill/>
        </p:spPr>
        <p:txBody>
          <a:bodyPr wrap="none" rtlCol="0">
            <a:spAutoFit/>
          </a:bodyPr>
          <a:lstStyle/>
          <a:p>
            <a:r>
              <a:rPr lang="en-US" sz="1050" dirty="0">
                <a:solidFill>
                  <a:srgbClr val="182F58"/>
                </a:solidFill>
              </a:rPr>
              <a:t>Figure 10</a:t>
            </a:r>
          </a:p>
        </p:txBody>
      </p:sp>
    </p:spTree>
    <p:extLst>
      <p:ext uri="{BB962C8B-B14F-4D97-AF65-F5344CB8AC3E}">
        <p14:creationId xmlns:p14="http://schemas.microsoft.com/office/powerpoint/2010/main" val="268508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Cannon And The Fight-Or-Flight Response</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89020" y="1143000"/>
            <a:ext cx="8229600" cy="2834640"/>
          </a:xfrm>
        </p:spPr>
        <p:txBody>
          <a:bodyPr>
            <a:normAutofit/>
          </a:bodyPr>
          <a:lstStyle/>
          <a:p>
            <a:r>
              <a:rPr lang="en-US" sz="2000" b="1" dirty="0"/>
              <a:t>Fight-or-flight response</a:t>
            </a:r>
            <a:r>
              <a:rPr lang="en-US" sz="2000" dirty="0"/>
              <a:t> occurs during strong emotions, especially perceived threats (Cannon, 1932).</a:t>
            </a:r>
          </a:p>
          <a:p>
            <a:pPr lvl="1"/>
            <a:r>
              <a:rPr lang="en-US" sz="2000" dirty="0"/>
              <a:t>Helps the person to either fight or flee from a threat</a:t>
            </a:r>
          </a:p>
          <a:p>
            <a:pPr lvl="1"/>
            <a:r>
              <a:rPr lang="en-US" sz="2000" dirty="0"/>
              <a:t>Built-in mechanism to maintain homeostasis</a:t>
            </a:r>
          </a:p>
          <a:p>
            <a:pPr lvl="1"/>
            <a:r>
              <a:rPr lang="en-US" sz="2000" dirty="0"/>
              <a:t>Adaptive since it enables us to adjust internally and externally to changes</a:t>
            </a:r>
          </a:p>
          <a:p>
            <a:pPr lvl="1"/>
            <a:r>
              <a:rPr lang="en-US" sz="2000" dirty="0"/>
              <a:t>Arouses the body by activating the sympathetic nervous system and endocrine system</a:t>
            </a:r>
          </a:p>
        </p:txBody>
      </p:sp>
      <p:pic>
        <p:nvPicPr>
          <p:cNvPr id="7" name="Content Placeholder 6" descr="A figure shows the body's responses during fight-or-flight response.">
            <a:extLst>
              <a:ext uri="{FF2B5EF4-FFF2-40B4-BE49-F238E27FC236}">
                <a16:creationId xmlns:a16="http://schemas.microsoft.com/office/drawing/2014/main" id="{1F310F7C-B4B2-62B3-7AEC-33C1B9A19C03}"/>
              </a:ext>
            </a:extLst>
          </p:cNvPr>
          <p:cNvPicPr>
            <a:picLocks noChangeAspect="1"/>
          </p:cNvPicPr>
          <p:nvPr/>
        </p:nvPicPr>
        <p:blipFill>
          <a:blip r:embed="rId2"/>
          <a:stretch>
            <a:fillRect/>
          </a:stretch>
        </p:blipFill>
        <p:spPr>
          <a:xfrm>
            <a:off x="4038600" y="3657600"/>
            <a:ext cx="3657600" cy="2057400"/>
          </a:xfrm>
          <a:prstGeom prst="rect">
            <a:avLst/>
          </a:prstGeom>
          <a:noFill/>
        </p:spPr>
      </p:pic>
      <p:sp>
        <p:nvSpPr>
          <p:cNvPr id="6" name="TextBox 5">
            <a:extLst>
              <a:ext uri="{FF2B5EF4-FFF2-40B4-BE49-F238E27FC236}">
                <a16:creationId xmlns:a16="http://schemas.microsoft.com/office/drawing/2014/main" id="{D7CFE4F9-E26B-D25D-9697-56E118093A86}"/>
              </a:ext>
            </a:extLst>
          </p:cNvPr>
          <p:cNvSpPr txBox="1"/>
          <p:nvPr/>
        </p:nvSpPr>
        <p:spPr>
          <a:xfrm>
            <a:off x="5520189" y="5715000"/>
            <a:ext cx="694421" cy="253916"/>
          </a:xfrm>
          <a:prstGeom prst="rect">
            <a:avLst/>
          </a:prstGeom>
          <a:noFill/>
        </p:spPr>
        <p:txBody>
          <a:bodyPr wrap="none" rtlCol="0">
            <a:spAutoFit/>
          </a:bodyPr>
          <a:lstStyle/>
          <a:p>
            <a:r>
              <a:rPr lang="en-US" sz="1050" dirty="0">
                <a:solidFill>
                  <a:srgbClr val="182F58"/>
                </a:solidFill>
              </a:rPr>
              <a:t>Figure 11</a:t>
            </a:r>
          </a:p>
        </p:txBody>
      </p:sp>
    </p:spTree>
    <p:extLst>
      <p:ext uri="{BB962C8B-B14F-4D97-AF65-F5344CB8AC3E}">
        <p14:creationId xmlns:p14="http://schemas.microsoft.com/office/powerpoint/2010/main" val="36694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What Is Stress?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137836"/>
            <a:ext cx="8229600" cy="2606040"/>
          </a:xfrm>
        </p:spPr>
        <p:txBody>
          <a:bodyPr>
            <a:normAutofit/>
          </a:bodyPr>
          <a:lstStyle/>
          <a:p>
            <a:r>
              <a:rPr lang="en-US" sz="2400" dirty="0"/>
              <a:t>College students face a lot of pressure and stress.</a:t>
            </a:r>
          </a:p>
          <a:p>
            <a:pPr lvl="1"/>
            <a:r>
              <a:rPr lang="en-US" sz="2400" u="sng" dirty="0">
                <a:solidFill>
                  <a:srgbClr val="2B7799"/>
                </a:solidFill>
              </a:rPr>
              <a:t>Examp</a:t>
            </a:r>
            <a:r>
              <a:rPr lang="en-US" sz="2400" u="sng" dirty="0"/>
              <a:t>le</a:t>
            </a:r>
            <a:r>
              <a:rPr lang="en-US" sz="2400" dirty="0"/>
              <a:t>: exams, term papers, debt, employment</a:t>
            </a:r>
          </a:p>
          <a:p>
            <a:r>
              <a:rPr lang="en-US" sz="2400" dirty="0"/>
              <a:t>Stress also surrounds financial security, friendships, work, and family.</a:t>
            </a:r>
          </a:p>
          <a:p>
            <a:r>
              <a:rPr lang="en-US" sz="2400" dirty="0"/>
              <a:t>Scientific interest in stress and how we adapt and cope has been longstanding in psychology.</a:t>
            </a:r>
          </a:p>
        </p:txBody>
      </p:sp>
      <p:pic>
        <p:nvPicPr>
          <p:cNvPr id="6" name="Content Placeholder 8" descr="A photograph shows a student with his head in his hand in front of a laptop computer.">
            <a:extLst>
              <a:ext uri="{FF2B5EF4-FFF2-40B4-BE49-F238E27FC236}">
                <a16:creationId xmlns:a16="http://schemas.microsoft.com/office/drawing/2014/main" id="{033233C9-F565-AB1A-B450-10D98BB97297}"/>
              </a:ext>
            </a:extLst>
          </p:cNvPr>
          <p:cNvPicPr>
            <a:picLocks noChangeAspect="1"/>
          </p:cNvPicPr>
          <p:nvPr/>
        </p:nvPicPr>
        <p:blipFill rotWithShape="1">
          <a:blip r:embed="rId2"/>
          <a:srcRect t="448" b="786"/>
          <a:stretch/>
        </p:blipFill>
        <p:spPr>
          <a:xfrm>
            <a:off x="2590800" y="3620337"/>
            <a:ext cx="3830934" cy="2128297"/>
          </a:xfrm>
          <a:prstGeom prst="rect">
            <a:avLst/>
          </a:prstGeom>
          <a:noFill/>
        </p:spPr>
      </p:pic>
      <p:sp>
        <p:nvSpPr>
          <p:cNvPr id="5" name="TextBox 4">
            <a:extLst>
              <a:ext uri="{FF2B5EF4-FFF2-40B4-BE49-F238E27FC236}">
                <a16:creationId xmlns:a16="http://schemas.microsoft.com/office/drawing/2014/main" id="{EA033E37-667E-3569-D3BE-FE4098516E76}"/>
              </a:ext>
            </a:extLst>
          </p:cNvPr>
          <p:cNvSpPr txBox="1"/>
          <p:nvPr/>
        </p:nvSpPr>
        <p:spPr>
          <a:xfrm>
            <a:off x="4193521" y="5749471"/>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1223097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Selye And The General Adaptation Syndrome</a:t>
            </a:r>
            <a:r>
              <a:rPr lang="en-US" baseline="-25000" dirty="0"/>
              <a:t>1</a:t>
            </a:r>
            <a:endParaRPr lang="en-US" b="1" baseline="-25000" dirty="0"/>
          </a:p>
        </p:txBody>
      </p:sp>
      <p:pic>
        <p:nvPicPr>
          <p:cNvPr id="7" name="Content Placeholder 6" descr="A photograph of Hans Selye">
            <a:extLst>
              <a:ext uri="{FF2B5EF4-FFF2-40B4-BE49-F238E27FC236}">
                <a16:creationId xmlns:a16="http://schemas.microsoft.com/office/drawing/2014/main" id="{F93BF34C-96F0-972C-E8DF-944AADC2D49F}"/>
              </a:ext>
            </a:extLst>
          </p:cNvPr>
          <p:cNvPicPr>
            <a:picLocks noGrp="1" noChangeAspect="1"/>
          </p:cNvPicPr>
          <p:nvPr>
            <p:ph idx="1"/>
          </p:nvPr>
        </p:nvPicPr>
        <p:blipFill rotWithShape="1">
          <a:blip r:embed="rId2"/>
          <a:srcRect l="33333" r="32407" b="1235"/>
          <a:stretch/>
        </p:blipFill>
        <p:spPr>
          <a:xfrm>
            <a:off x="838446" y="1305448"/>
            <a:ext cx="2217928" cy="3596640"/>
          </a:xfrm>
          <a:noFill/>
        </p:spPr>
      </p:pic>
      <p:sp>
        <p:nvSpPr>
          <p:cNvPr id="3" name="TextBox 2">
            <a:extLst>
              <a:ext uri="{FF2B5EF4-FFF2-40B4-BE49-F238E27FC236}">
                <a16:creationId xmlns:a16="http://schemas.microsoft.com/office/drawing/2014/main" id="{6441E3E7-F3DB-126A-2E71-4FF19E0CABCA}"/>
              </a:ext>
            </a:extLst>
          </p:cNvPr>
          <p:cNvSpPr txBox="1"/>
          <p:nvPr/>
        </p:nvSpPr>
        <p:spPr>
          <a:xfrm>
            <a:off x="1600199" y="4968071"/>
            <a:ext cx="694421" cy="253916"/>
          </a:xfrm>
          <a:prstGeom prst="rect">
            <a:avLst/>
          </a:prstGeom>
          <a:noFill/>
        </p:spPr>
        <p:txBody>
          <a:bodyPr wrap="none" rtlCol="0">
            <a:spAutoFit/>
          </a:bodyPr>
          <a:lstStyle/>
          <a:p>
            <a:r>
              <a:rPr lang="en-US" sz="1050" dirty="0">
                <a:solidFill>
                  <a:srgbClr val="182F58"/>
                </a:solidFill>
              </a:rPr>
              <a:t>Figure 12</a:t>
            </a:r>
          </a:p>
        </p:txBody>
      </p:sp>
      <p:sp>
        <p:nvSpPr>
          <p:cNvPr id="4" name="Content Placeholder 3">
            <a:extLst>
              <a:ext uri="{FF2B5EF4-FFF2-40B4-BE49-F238E27FC236}">
                <a16:creationId xmlns:a16="http://schemas.microsoft.com/office/drawing/2014/main" id="{63D6FE10-25E4-ACB0-87D0-7D04CAD107C5}"/>
              </a:ext>
            </a:extLst>
          </p:cNvPr>
          <p:cNvSpPr>
            <a:spLocks noGrp="1"/>
          </p:cNvSpPr>
          <p:nvPr>
            <p:ph idx="10"/>
          </p:nvPr>
        </p:nvSpPr>
        <p:spPr>
          <a:xfrm>
            <a:off x="3236702" y="1295400"/>
            <a:ext cx="5602498" cy="4572000"/>
          </a:xfrm>
        </p:spPr>
        <p:txBody>
          <a:bodyPr>
            <a:normAutofit fontScale="70000" lnSpcReduction="20000"/>
          </a:bodyPr>
          <a:lstStyle/>
          <a:p>
            <a:pPr marL="457200" indent="-457200">
              <a:buFont typeface="Arial" panose="020B0604020202020204" pitchFamily="34" charset="0"/>
              <a:buChar char="•"/>
            </a:pPr>
            <a:r>
              <a:rPr lang="en-US" dirty="0"/>
              <a:t>In the 1930s, Selye (Figure 12) was involved in studies involving sex hormones in rats.</a:t>
            </a:r>
          </a:p>
          <a:p>
            <a:pPr marL="457200" indent="-457200">
              <a:buFont typeface="Arial" panose="020B0604020202020204" pitchFamily="34" charset="0"/>
              <a:buChar char="•"/>
            </a:pPr>
            <a:r>
              <a:rPr lang="en-US" dirty="0"/>
              <a:t>When exposed to prolonged negative stressors, rats showed three signs:</a:t>
            </a:r>
          </a:p>
          <a:p>
            <a:pPr lvl="1"/>
            <a:r>
              <a:rPr lang="en-US" dirty="0">
                <a:solidFill>
                  <a:srgbClr val="2B7799"/>
                </a:solidFill>
              </a:rPr>
              <a:t>Adrenal enlargement</a:t>
            </a:r>
          </a:p>
          <a:p>
            <a:pPr lvl="1"/>
            <a:r>
              <a:rPr lang="en-US" dirty="0">
                <a:solidFill>
                  <a:srgbClr val="2B7799"/>
                </a:solidFill>
              </a:rPr>
              <a:t>Thymus and lymph node shrinkage</a:t>
            </a:r>
          </a:p>
          <a:p>
            <a:pPr lvl="1"/>
            <a:r>
              <a:rPr lang="en-US" dirty="0">
                <a:solidFill>
                  <a:srgbClr val="2B7799"/>
                </a:solidFill>
              </a:rPr>
              <a:t>Stomach ulceration</a:t>
            </a:r>
          </a:p>
          <a:p>
            <a:pPr marL="457200" indent="-457200">
              <a:buFont typeface="Arial" panose="020B0604020202020204" pitchFamily="34" charset="0"/>
              <a:buChar char="•"/>
            </a:pPr>
            <a:r>
              <a:rPr lang="en-US" dirty="0"/>
              <a:t>These responses were triggered by a series of physiological reactions unfolding over time.</a:t>
            </a:r>
          </a:p>
          <a:p>
            <a:pPr lvl="1"/>
            <a:r>
              <a:rPr lang="en-US" dirty="0">
                <a:solidFill>
                  <a:srgbClr val="2B7799"/>
                </a:solidFill>
              </a:rPr>
              <a:t>Same pattern of reactions, regardless of stressor type</a:t>
            </a:r>
          </a:p>
          <a:p>
            <a:pPr marL="457200" indent="-457200">
              <a:buFont typeface="Arial" panose="020B0604020202020204" pitchFamily="34" charset="0"/>
              <a:buChar char="•"/>
            </a:pPr>
            <a:r>
              <a:rPr lang="en-US" dirty="0"/>
              <a:t>He discovered the </a:t>
            </a:r>
            <a:r>
              <a:rPr lang="en-US" b="1" dirty="0"/>
              <a:t>general adaptation syndrome</a:t>
            </a:r>
            <a:r>
              <a:rPr lang="en-US" dirty="0"/>
              <a:t>:</a:t>
            </a:r>
            <a:r>
              <a:rPr lang="en-US" b="1" dirty="0"/>
              <a:t> </a:t>
            </a:r>
            <a:r>
              <a:rPr lang="en-US" dirty="0"/>
              <a:t>the body's nonspecific physiological response to stress.</a:t>
            </a:r>
          </a:p>
          <a:p>
            <a:endParaRPr lang="en-US" dirty="0"/>
          </a:p>
        </p:txBody>
      </p:sp>
    </p:spTree>
    <p:extLst>
      <p:ext uri="{BB962C8B-B14F-4D97-AF65-F5344CB8AC3E}">
        <p14:creationId xmlns:p14="http://schemas.microsoft.com/office/powerpoint/2010/main" val="1820580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Selye And The General Adaptation Syndrome</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syndrome (Figure 13) consists of three stages: alarm reaction, stage of resistance, and stage of exhaustion.</a:t>
            </a:r>
          </a:p>
          <a:p>
            <a:pPr lvl="1"/>
            <a:r>
              <a:rPr lang="en-US" b="1" dirty="0"/>
              <a:t>Alarm reaction</a:t>
            </a:r>
            <a:r>
              <a:rPr lang="en-US" dirty="0"/>
              <a:t>: immediate physiological reaction to a threat, similar to fight-or-flight</a:t>
            </a:r>
          </a:p>
          <a:p>
            <a:pPr lvl="1"/>
            <a:r>
              <a:rPr lang="en-US" b="1" dirty="0"/>
              <a:t>Stage of resistance</a:t>
            </a:r>
            <a:r>
              <a:rPr lang="en-US" dirty="0"/>
              <a:t>: adaptation to the stressor while remaining on alert</a:t>
            </a:r>
          </a:p>
          <a:p>
            <a:pPr lvl="1"/>
            <a:r>
              <a:rPr lang="en-US" b="1" dirty="0"/>
              <a:t>Stage of exhaustion</a:t>
            </a:r>
            <a:r>
              <a:rPr lang="en-US" dirty="0"/>
              <a:t>: depletion of physical resources, leading to illness or death</a:t>
            </a:r>
          </a:p>
        </p:txBody>
      </p:sp>
    </p:spTree>
    <p:extLst>
      <p:ext uri="{BB962C8B-B14F-4D97-AF65-F5344CB8AC3E}">
        <p14:creationId xmlns:p14="http://schemas.microsoft.com/office/powerpoint/2010/main" val="3530275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14.1 Figure </a:t>
            </a:r>
            <a:r>
              <a:rPr lang="en-US" dirty="0"/>
              <a:t>13</a:t>
            </a:r>
            <a:endParaRPr lang="en-US" sz="3200" b="1" dirty="0">
              <a:solidFill>
                <a:schemeClr val="accent1"/>
              </a:solidFill>
            </a:endParaRPr>
          </a:p>
        </p:txBody>
      </p:sp>
      <p:sp>
        <p:nvSpPr>
          <p:cNvPr id="13315" name="Rectangle 3"/>
          <p:cNvSpPr>
            <a:spLocks noGrp="1"/>
          </p:cNvSpPr>
          <p:nvPr>
            <p:ph idx="1"/>
          </p:nvPr>
        </p:nvSpPr>
        <p:spPr>
          <a:xfrm>
            <a:off x="606251" y="5553305"/>
            <a:ext cx="8229600" cy="410308"/>
          </a:xfrm>
          <a:prstGeom prst="rect">
            <a:avLst/>
          </a:prstGeom>
        </p:spPr>
        <p:txBody>
          <a:bodyPr anchor="t">
            <a:normAutofit fontScale="40000" lnSpcReduction="20000"/>
          </a:bodyPr>
          <a:lstStyle/>
          <a:p>
            <a:pPr marL="0" indent="0">
              <a:buNone/>
              <a:tabLst>
                <a:tab pos="461963" algn="l"/>
              </a:tabLst>
            </a:pPr>
            <a:r>
              <a:rPr lang="en-US" i="0" dirty="0"/>
              <a:t>Caption: </a:t>
            </a:r>
            <a:r>
              <a:rPr lang="en-US" dirty="0"/>
              <a:t>The three stages of Selye's general adaptation syndrome are shown in this graph. Prolonged stress ultimately results in exhaustion (Selye, 1936; 1976).</a:t>
            </a:r>
            <a:endParaRPr lang="en-US" i="0" dirty="0"/>
          </a:p>
        </p:txBody>
      </p:sp>
      <p:pic>
        <p:nvPicPr>
          <p:cNvPr id="2" name="Content Placeholder 6" descr="A graph shows the three stages of Selye's general adaptation syndrome">
            <a:extLst>
              <a:ext uri="{FF2B5EF4-FFF2-40B4-BE49-F238E27FC236}">
                <a16:creationId xmlns:a16="http://schemas.microsoft.com/office/drawing/2014/main" id="{C1549B40-68EB-4C93-BD26-345E495B4A8F}"/>
              </a:ext>
            </a:extLst>
          </p:cNvPr>
          <p:cNvPicPr>
            <a:picLocks noChangeAspect="1"/>
          </p:cNvPicPr>
          <p:nvPr/>
        </p:nvPicPr>
        <p:blipFill>
          <a:blip r:embed="rId2"/>
          <a:stretch>
            <a:fillRect/>
          </a:stretch>
        </p:blipFill>
        <p:spPr>
          <a:xfrm>
            <a:off x="609600" y="1067972"/>
            <a:ext cx="7924800" cy="4457700"/>
          </a:xfrm>
          <a:prstGeom prst="rect">
            <a:avLst/>
          </a:prstGeom>
          <a:noFill/>
        </p:spPr>
      </p:pic>
    </p:spTree>
    <p:extLst>
      <p:ext uri="{BB962C8B-B14F-4D97-AF65-F5344CB8AC3E}">
        <p14:creationId xmlns:p14="http://schemas.microsoft.com/office/powerpoint/2010/main" val="1541556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Selye And The General Adaptation Syndrome</a:t>
            </a:r>
            <a:r>
              <a:rPr lang="en-US" baseline="-25000" dirty="0"/>
              <a:t>3</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sz="2400" dirty="0"/>
              <a:t>General adaptation syndrome suggests that stressors tax the body via 3 phases:</a:t>
            </a:r>
          </a:p>
          <a:p>
            <a:pPr lvl="1"/>
            <a:r>
              <a:rPr lang="en-US" sz="2400" dirty="0">
                <a:solidFill>
                  <a:srgbClr val="2B7799"/>
                </a:solidFill>
              </a:rPr>
              <a:t>An initial jolt</a:t>
            </a:r>
          </a:p>
          <a:p>
            <a:pPr lvl="1"/>
            <a:r>
              <a:rPr lang="en-US" sz="2400" dirty="0">
                <a:solidFill>
                  <a:srgbClr val="2B7799"/>
                </a:solidFill>
              </a:rPr>
              <a:t>A subsequent readjustment</a:t>
            </a:r>
          </a:p>
          <a:p>
            <a:pPr lvl="1"/>
            <a:r>
              <a:rPr lang="en-US" sz="2400" dirty="0">
                <a:solidFill>
                  <a:srgbClr val="2B7799"/>
                </a:solidFill>
              </a:rPr>
              <a:t>A later depletion of all physical resources, ultimately leading to health problems or even death</a:t>
            </a:r>
          </a:p>
          <a:p>
            <a:pPr marL="457200" indent="-457200">
              <a:buFont typeface="Arial" panose="020B0604020202020204" pitchFamily="34" charset="0"/>
              <a:buChar char="•"/>
            </a:pPr>
            <a:r>
              <a:rPr lang="en-US" sz="2400" dirty="0"/>
              <a:t>This model is a response-based imagining of stress that has had a large impact on the field of stress.</a:t>
            </a:r>
          </a:p>
          <a:p>
            <a:pPr lvl="1"/>
            <a:r>
              <a:rPr lang="en-US" sz="2400" dirty="0">
                <a:solidFill>
                  <a:srgbClr val="2B7799"/>
                </a:solidFill>
              </a:rPr>
              <a:t>Offers an explanation for how stress can lead to physical damage (Rochette et al., 2023)</a:t>
            </a:r>
          </a:p>
        </p:txBody>
      </p:sp>
      <p:sp>
        <p:nvSpPr>
          <p:cNvPr id="4" name="TextBox 3">
            <a:extLst>
              <a:ext uri="{FF2B5EF4-FFF2-40B4-BE49-F238E27FC236}">
                <a16:creationId xmlns:a16="http://schemas.microsoft.com/office/drawing/2014/main" id="{4AEB8656-900C-3C78-BF90-69C7278AC643}"/>
              </a:ext>
            </a:extLst>
          </p:cNvPr>
          <p:cNvSpPr txBox="1"/>
          <p:nvPr/>
        </p:nvSpPr>
        <p:spPr>
          <a:xfrm>
            <a:off x="6769543" y="3935307"/>
            <a:ext cx="694421" cy="253916"/>
          </a:xfrm>
          <a:prstGeom prst="rect">
            <a:avLst/>
          </a:prstGeom>
          <a:noFill/>
        </p:spPr>
        <p:txBody>
          <a:bodyPr wrap="none" rtlCol="0">
            <a:spAutoFit/>
          </a:bodyPr>
          <a:lstStyle/>
          <a:p>
            <a:r>
              <a:rPr lang="en-US" sz="1050" dirty="0">
                <a:solidFill>
                  <a:srgbClr val="182F58"/>
                </a:solidFill>
              </a:rPr>
              <a:t>Figure 14</a:t>
            </a:r>
          </a:p>
        </p:txBody>
      </p:sp>
      <p:pic>
        <p:nvPicPr>
          <p:cNvPr id="7" name="Content Placeholder 6" descr="A photograph of a woman sitting on a couch surrounded by tissues and medicine">
            <a:extLst>
              <a:ext uri="{FF2B5EF4-FFF2-40B4-BE49-F238E27FC236}">
                <a16:creationId xmlns:a16="http://schemas.microsoft.com/office/drawing/2014/main" id="{89FB583E-2653-BF43-89C5-F06C6711EC28}"/>
              </a:ext>
            </a:extLst>
          </p:cNvPr>
          <p:cNvPicPr>
            <a:picLocks noChangeAspect="1"/>
          </p:cNvPicPr>
          <p:nvPr/>
        </p:nvPicPr>
        <p:blipFill rotWithShape="1">
          <a:blip r:embed="rId2"/>
          <a:srcRect t="1235"/>
          <a:stretch/>
        </p:blipFill>
        <p:spPr>
          <a:xfrm>
            <a:off x="5426638" y="2057400"/>
            <a:ext cx="3380232" cy="1877907"/>
          </a:xfrm>
          <a:prstGeom prst="rect">
            <a:avLst/>
          </a:prstGeom>
          <a:noFill/>
        </p:spPr>
      </p:pic>
    </p:spTree>
    <p:extLst>
      <p:ext uri="{BB962C8B-B14F-4D97-AF65-F5344CB8AC3E}">
        <p14:creationId xmlns:p14="http://schemas.microsoft.com/office/powerpoint/2010/main" val="1066966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05841"/>
          </a:xfrm>
        </p:spPr>
        <p:txBody>
          <a:bodyPr/>
          <a:lstStyle/>
          <a:p>
            <a:r>
              <a:rPr lang="en-US" dirty="0"/>
              <a:t>Does it surprise you to learn of the potential serious impacts of stress? Why or why not?</a:t>
            </a:r>
          </a:p>
        </p:txBody>
      </p:sp>
    </p:spTree>
    <p:extLst>
      <p:ext uri="{BB962C8B-B14F-4D97-AF65-F5344CB8AC3E}">
        <p14:creationId xmlns:p14="http://schemas.microsoft.com/office/powerpoint/2010/main" val="3290646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The Physiological Basis Of Stress</a:t>
            </a:r>
            <a:r>
              <a:rPr lang="en-US" baseline="-25000" dirty="0"/>
              <a:t>1</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The physiological mechanisms of stress involve:</a:t>
            </a:r>
          </a:p>
          <a:p>
            <a:pPr lvl="1"/>
            <a:r>
              <a:rPr lang="en-US" dirty="0"/>
              <a:t>Sympathetic nervous system: arousal via adrenaline release; activates fight-or-flight responses</a:t>
            </a:r>
          </a:p>
          <a:p>
            <a:pPr lvl="1"/>
            <a:r>
              <a:rPr lang="en-US" b="1" dirty="0"/>
              <a:t>HPA axis</a:t>
            </a:r>
            <a:r>
              <a:rPr lang="en-US" dirty="0"/>
              <a:t>: slower in response, prepares the body for action</a:t>
            </a:r>
          </a:p>
          <a:p>
            <a:r>
              <a:rPr lang="en-US" dirty="0"/>
              <a:t>Hypothalamus releases corticotropin-releasing factor, which causes the pituitary gland to release ACTH (Figure 15).</a:t>
            </a:r>
          </a:p>
          <a:p>
            <a:r>
              <a:rPr lang="en-US" dirty="0"/>
              <a:t>ACTH activates adrenal glands, which secrete hormones(including cortisol) into the bloodstream.</a:t>
            </a:r>
          </a:p>
          <a:p>
            <a:pPr lvl="1"/>
            <a:r>
              <a:rPr lang="en-US" b="1" dirty="0"/>
              <a:t>Cortisol</a:t>
            </a:r>
            <a:r>
              <a:rPr lang="en-US" dirty="0"/>
              <a:t>: a stress hormone; helps provide a boost of energy to either run or fight</a:t>
            </a:r>
          </a:p>
        </p:txBody>
      </p:sp>
    </p:spTree>
    <p:extLst>
      <p:ext uri="{BB962C8B-B14F-4D97-AF65-F5344CB8AC3E}">
        <p14:creationId xmlns:p14="http://schemas.microsoft.com/office/powerpoint/2010/main" val="1652050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14.1 Figure </a:t>
            </a:r>
            <a:r>
              <a:rPr lang="en-US" dirty="0"/>
              <a:t>15</a:t>
            </a:r>
            <a:endParaRPr lang="en-US" sz="3200" b="1" dirty="0">
              <a:solidFill>
                <a:schemeClr val="accent1"/>
              </a:solidFill>
            </a:endParaRPr>
          </a:p>
        </p:txBody>
      </p:sp>
      <p:sp>
        <p:nvSpPr>
          <p:cNvPr id="13315" name="Rectangle 3"/>
          <p:cNvSpPr>
            <a:spLocks noGrp="1"/>
          </p:cNvSpPr>
          <p:nvPr>
            <p:ph idx="1"/>
          </p:nvPr>
        </p:nvSpPr>
        <p:spPr>
          <a:xfrm>
            <a:off x="618811" y="5585052"/>
            <a:ext cx="8229600" cy="555758"/>
          </a:xfrm>
          <a:prstGeom prst="rect">
            <a:avLst/>
          </a:prstGeom>
        </p:spPr>
        <p:txBody>
          <a:bodyPr anchor="t">
            <a:normAutofit fontScale="47500" lnSpcReduction="20000"/>
          </a:bodyPr>
          <a:lstStyle/>
          <a:p>
            <a:pPr marL="0" indent="0">
              <a:buNone/>
              <a:tabLst>
                <a:tab pos="461963" algn="l"/>
              </a:tabLst>
            </a:pPr>
            <a:r>
              <a:rPr lang="en-US" i="0" dirty="0"/>
              <a:t>Caption: </a:t>
            </a:r>
            <a:r>
              <a:rPr lang="en-US" dirty="0"/>
              <a:t>This diagram shows the functioning of the hypothalamic-pituitary-adrenal (HPA) axis. The hypothalamus activates the pituitary gland, which in turn activates the adrenal glands, increasing their secretion of cortisol.</a:t>
            </a:r>
            <a:endParaRPr lang="en-US" i="0" dirty="0"/>
          </a:p>
        </p:txBody>
      </p:sp>
      <p:pic>
        <p:nvPicPr>
          <p:cNvPr id="2" name="Content Placeholder 6" descr="A graphic of the human body shows which systems are included in the HPA axis.">
            <a:extLst>
              <a:ext uri="{FF2B5EF4-FFF2-40B4-BE49-F238E27FC236}">
                <a16:creationId xmlns:a16="http://schemas.microsoft.com/office/drawing/2014/main" id="{85EFB426-8212-DFD9-FC2B-D3577F45A20E}"/>
              </a:ext>
            </a:extLst>
          </p:cNvPr>
          <p:cNvPicPr>
            <a:picLocks noChangeAspect="1"/>
          </p:cNvPicPr>
          <p:nvPr/>
        </p:nvPicPr>
        <p:blipFill>
          <a:blip r:embed="rId2"/>
          <a:stretch>
            <a:fillRect/>
          </a:stretch>
        </p:blipFill>
        <p:spPr>
          <a:xfrm>
            <a:off x="472273" y="995069"/>
            <a:ext cx="7950200" cy="4471988"/>
          </a:xfrm>
          <a:prstGeom prst="rect">
            <a:avLst/>
          </a:prstGeom>
          <a:noFill/>
        </p:spPr>
      </p:pic>
    </p:spTree>
    <p:extLst>
      <p:ext uri="{BB962C8B-B14F-4D97-AF65-F5344CB8AC3E}">
        <p14:creationId xmlns:p14="http://schemas.microsoft.com/office/powerpoint/2010/main" val="923337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The Physiological Basis Of Stress</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This process can provide favorable effects:</a:t>
            </a:r>
          </a:p>
          <a:p>
            <a:pPr lvl="1"/>
            <a:r>
              <a:rPr lang="en-US" dirty="0"/>
              <a:t>Extra energy</a:t>
            </a:r>
          </a:p>
          <a:p>
            <a:pPr lvl="1"/>
            <a:r>
              <a:rPr lang="en-US" dirty="0"/>
              <a:t>Temporarily improved immune system functioning</a:t>
            </a:r>
          </a:p>
          <a:p>
            <a:pPr lvl="1"/>
            <a:r>
              <a:rPr lang="en-US" dirty="0"/>
              <a:t>Decreases pain sensitivity</a:t>
            </a:r>
          </a:p>
          <a:p>
            <a:r>
              <a:rPr lang="en-US" dirty="0"/>
              <a:t>Prolonged cortisol release weakens the immune system (Glaser &amp; Kiecolt-Glaser, 2005; Morey et al., 2015).</a:t>
            </a:r>
          </a:p>
          <a:p>
            <a:pPr lvl="1"/>
            <a:r>
              <a:rPr lang="en-US" dirty="0"/>
              <a:t>High levels among depressed individuals (Geoffroy et al., 2013; Fiksdal et al., 2019)</a:t>
            </a:r>
          </a:p>
          <a:p>
            <a:r>
              <a:rPr lang="en-US" dirty="0"/>
              <a:t>A stressful event causes a variety of reactions that then affect bodily processes in ways that prepare for action.</a:t>
            </a:r>
          </a:p>
          <a:p>
            <a:r>
              <a:rPr lang="en-US" dirty="0"/>
              <a:t>When stress is extreme/chronic, it can have negative consequences.</a:t>
            </a:r>
          </a:p>
        </p:txBody>
      </p:sp>
    </p:spTree>
    <p:extLst>
      <p:ext uri="{BB962C8B-B14F-4D97-AF65-F5344CB8AC3E}">
        <p14:creationId xmlns:p14="http://schemas.microsoft.com/office/powerpoint/2010/main" val="2822156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Stress Study Findings</a:t>
            </a:r>
            <a:endParaRPr lang="en-US" sz="3200" b="1" dirty="0">
              <a:solidFill>
                <a:schemeClr val="accent1"/>
              </a:solidFill>
            </a:endParaRPr>
          </a:p>
        </p:txBody>
      </p:sp>
      <p:pic>
        <p:nvPicPr>
          <p:cNvPr id="4" name="Content Placeholder 6" descr="A graphic labeled 'Stress Study Findings'">
            <a:extLst>
              <a:ext uri="{FF2B5EF4-FFF2-40B4-BE49-F238E27FC236}">
                <a16:creationId xmlns:a16="http://schemas.microsoft.com/office/drawing/2014/main" id="{0248A32F-ACAD-D9E8-3A70-C7353CC71E32}"/>
              </a:ext>
            </a:extLst>
          </p:cNvPr>
          <p:cNvPicPr>
            <a:picLocks noChangeAspect="1"/>
          </p:cNvPicPr>
          <p:nvPr/>
        </p:nvPicPr>
        <p:blipFill>
          <a:blip r:embed="rId2"/>
          <a:stretch>
            <a:fillRect/>
          </a:stretch>
        </p:blipFill>
        <p:spPr>
          <a:xfrm>
            <a:off x="381000" y="1143000"/>
            <a:ext cx="8128000" cy="4572000"/>
          </a:xfrm>
          <a:prstGeom prst="rect">
            <a:avLst/>
          </a:prstGeom>
          <a:noFill/>
        </p:spPr>
      </p:pic>
    </p:spTree>
    <p:extLst>
      <p:ext uri="{BB962C8B-B14F-4D97-AF65-F5344CB8AC3E}">
        <p14:creationId xmlns:p14="http://schemas.microsoft.com/office/powerpoint/2010/main" val="960084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Summary</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dirty="0"/>
              <a:t>Stress is a process where someone perceives/responds to events appraised as overwhelming/threatening.</a:t>
            </a:r>
          </a:p>
          <a:p>
            <a:r>
              <a:rPr lang="en-US" dirty="0"/>
              <a:t>Health psychology studies the impact of psychological factors on health and well-being.</a:t>
            </a:r>
          </a:p>
          <a:p>
            <a:r>
              <a:rPr lang="en-US" dirty="0"/>
              <a:t>The fight-or-flight response involves the coordinated activity of the sympathetic nervous system and HPA axis.</a:t>
            </a:r>
          </a:p>
          <a:p>
            <a:r>
              <a:rPr lang="en-US" dirty="0"/>
              <a:t>Selye's general adaptation syndrome describes a three-phase process of stress response: alarm reaction, resistance, and exhaustion.</a:t>
            </a:r>
          </a:p>
          <a:p>
            <a:r>
              <a:rPr lang="en-US" dirty="0"/>
              <a:t>Chronic stress can lead to psychological disorders and physical illnesses.</a:t>
            </a:r>
          </a:p>
        </p:txBody>
      </p:sp>
    </p:spTree>
    <p:extLst>
      <p:ext uri="{BB962C8B-B14F-4D97-AF65-F5344CB8AC3E}">
        <p14:creationId xmlns:p14="http://schemas.microsoft.com/office/powerpoint/2010/main" val="126339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What Is Stress?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257800" cy="4572000"/>
          </a:xfrm>
        </p:spPr>
        <p:txBody>
          <a:bodyPr>
            <a:normAutofit fontScale="85000" lnSpcReduction="20000"/>
          </a:bodyPr>
          <a:lstStyle/>
          <a:p>
            <a:pPr marL="457200" indent="-457200">
              <a:buFont typeface="Arial" panose="020B0604020202020204" pitchFamily="34" charset="0"/>
              <a:buChar char="•"/>
            </a:pPr>
            <a:r>
              <a:rPr lang="en-US" b="1" dirty="0"/>
              <a:t>Stress</a:t>
            </a:r>
            <a:r>
              <a:rPr lang="en-US" dirty="0"/>
              <a:t>: first emerged in 1930s scientific literature; became common in public discourse in the 1970s (Lyon, 2012)</a:t>
            </a:r>
          </a:p>
          <a:p>
            <a:pPr lvl="1"/>
            <a:r>
              <a:rPr lang="en-US" dirty="0">
                <a:solidFill>
                  <a:srgbClr val="2B7799"/>
                </a:solidFill>
              </a:rPr>
              <a:t>Often used loosely to describe feelings of frustration, anger, conflict, overwhelm, or fatigue</a:t>
            </a:r>
          </a:p>
          <a:p>
            <a:pPr lvl="1"/>
            <a:r>
              <a:rPr lang="en-US" dirty="0">
                <a:solidFill>
                  <a:srgbClr val="2B7799"/>
                </a:solidFill>
              </a:rPr>
              <a:t>Difficult to define due to its vague and subjective nature</a:t>
            </a:r>
          </a:p>
          <a:p>
            <a:pPr marL="457200" indent="-457200">
              <a:buFont typeface="Arial" panose="020B0604020202020204" pitchFamily="34" charset="0"/>
              <a:buChar char="•"/>
            </a:pPr>
            <a:r>
              <a:rPr lang="en-US" u="sng" dirty="0"/>
              <a:t>Stimulus-based definitions</a:t>
            </a:r>
            <a:r>
              <a:rPr lang="en-US" dirty="0"/>
              <a:t>: stress as a demanding or threatening event</a:t>
            </a:r>
          </a:p>
          <a:p>
            <a:pPr marL="457200" indent="-457200">
              <a:buFont typeface="Arial" panose="020B0604020202020204" pitchFamily="34" charset="0"/>
              <a:buChar char="•"/>
            </a:pPr>
            <a:r>
              <a:rPr lang="en-US" u="sng" dirty="0"/>
              <a:t>Response-based definitions</a:t>
            </a:r>
            <a:r>
              <a:rPr lang="en-US" dirty="0"/>
              <a:t>: stress as the body's physiological reaction to the environment</a:t>
            </a:r>
          </a:p>
        </p:txBody>
      </p:sp>
      <p:sp>
        <p:nvSpPr>
          <p:cNvPr id="4" name="TextBox 3">
            <a:extLst>
              <a:ext uri="{FF2B5EF4-FFF2-40B4-BE49-F238E27FC236}">
                <a16:creationId xmlns:a16="http://schemas.microsoft.com/office/drawing/2014/main" id="{86984652-9518-E0CD-C156-1B7A4B451EC4}"/>
              </a:ext>
            </a:extLst>
          </p:cNvPr>
          <p:cNvSpPr txBox="1"/>
          <p:nvPr/>
        </p:nvSpPr>
        <p:spPr>
          <a:xfrm>
            <a:off x="6960544" y="4434840"/>
            <a:ext cx="625492" cy="253916"/>
          </a:xfrm>
          <a:prstGeom prst="rect">
            <a:avLst/>
          </a:prstGeom>
          <a:noFill/>
        </p:spPr>
        <p:txBody>
          <a:bodyPr wrap="none" rtlCol="0">
            <a:spAutoFit/>
          </a:bodyPr>
          <a:lstStyle/>
          <a:p>
            <a:r>
              <a:rPr lang="en-US" sz="1050" dirty="0">
                <a:solidFill>
                  <a:srgbClr val="182F58"/>
                </a:solidFill>
              </a:rPr>
              <a:t>Figure 2</a:t>
            </a:r>
          </a:p>
        </p:txBody>
      </p:sp>
      <p:pic>
        <p:nvPicPr>
          <p:cNvPr id="7" name="Content Placeholder 6" descr="A photograph of a man in a hoodie with his hands to his head sitting against a wall">
            <a:extLst>
              <a:ext uri="{FF2B5EF4-FFF2-40B4-BE49-F238E27FC236}">
                <a16:creationId xmlns:a16="http://schemas.microsoft.com/office/drawing/2014/main" id="{35837D38-B69A-0A9B-B9E5-C56A63859F6C}"/>
              </a:ext>
            </a:extLst>
          </p:cNvPr>
          <p:cNvPicPr>
            <a:picLocks noChangeAspect="1"/>
          </p:cNvPicPr>
          <p:nvPr/>
        </p:nvPicPr>
        <p:blipFill rotWithShape="1">
          <a:blip r:embed="rId2"/>
          <a:srcRect l="17592" t="1235" r="17592"/>
          <a:stretch/>
        </p:blipFill>
        <p:spPr>
          <a:xfrm>
            <a:off x="6019800" y="2286000"/>
            <a:ext cx="2506980" cy="2148840"/>
          </a:xfrm>
          <a:prstGeom prst="rect">
            <a:avLst/>
          </a:prstGeom>
          <a:noFill/>
        </p:spPr>
      </p:pic>
    </p:spTree>
    <p:extLst>
      <p:ext uri="{BB962C8B-B14F-4D97-AF65-F5344CB8AC3E}">
        <p14:creationId xmlns:p14="http://schemas.microsoft.com/office/powerpoint/2010/main" val="211473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76400" y="-1004220"/>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What Is Stress?</a:t>
            </a:r>
            <a:r>
              <a:rPr lang="en-US" b="1" baseline="-25000" dirty="0"/>
              <a:t>3</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r>
              <a:rPr lang="en-US" u="sng" dirty="0"/>
              <a:t>Hans Selye's definition</a:t>
            </a:r>
            <a:r>
              <a:rPr lang="en-US" dirty="0"/>
              <a:t>: "response of the body to any demand" (Selye, 1976, p. 74)</a:t>
            </a:r>
          </a:p>
          <a:p>
            <a:pPr lvl="1"/>
            <a:r>
              <a:rPr lang="en-US" dirty="0"/>
              <a:t>Response-based because it imagines stress in terms of a physiological reaction to any demand</a:t>
            </a:r>
          </a:p>
          <a:p>
            <a:r>
              <a:rPr lang="en-US" u="sng" dirty="0"/>
              <a:t>Modern view</a:t>
            </a:r>
            <a:r>
              <a:rPr lang="en-US" dirty="0"/>
              <a:t>: stress as a process of perceiving and appraising events appraised as overwhelming or threatening to well-being (Lazarus &amp; Folkman, 1984)</a:t>
            </a:r>
          </a:p>
          <a:p>
            <a:pPr lvl="1"/>
            <a:r>
              <a:rPr lang="en-US" dirty="0"/>
              <a:t>Emphasizes how we judge </a:t>
            </a:r>
            <a:r>
              <a:rPr lang="en-US" b="1" dirty="0"/>
              <a:t>stressors</a:t>
            </a:r>
            <a:r>
              <a:rPr lang="en-US" dirty="0"/>
              <a:t> (demanding or threatening events)</a:t>
            </a:r>
          </a:p>
          <a:p>
            <a:pPr lvl="1"/>
            <a:r>
              <a:rPr lang="en-US" dirty="0"/>
              <a:t>Appraisals influenced by our reactions to these events</a:t>
            </a:r>
          </a:p>
        </p:txBody>
      </p:sp>
    </p:spTree>
    <p:extLst>
      <p:ext uri="{BB962C8B-B14F-4D97-AF65-F5344CB8AC3E}">
        <p14:creationId xmlns:p14="http://schemas.microsoft.com/office/powerpoint/2010/main" val="761094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463040"/>
          </a:xfrm>
        </p:spPr>
        <p:txBody>
          <a:bodyPr/>
          <a:lstStyle/>
          <a:p>
            <a:r>
              <a:rPr lang="en-US" dirty="0"/>
              <a:t>With a group, discuss what you feel to be more common: stress as a stimulus or stress as a response. Why do you feel this way?</a:t>
            </a:r>
          </a:p>
        </p:txBody>
      </p:sp>
    </p:spTree>
    <p:extLst>
      <p:ext uri="{BB962C8B-B14F-4D97-AF65-F5344CB8AC3E}">
        <p14:creationId xmlns:p14="http://schemas.microsoft.com/office/powerpoint/2010/main" val="206963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Primary Appraisal</a:t>
            </a:r>
          </a:p>
        </p:txBody>
      </p:sp>
      <p:pic>
        <p:nvPicPr>
          <p:cNvPr id="6" name="Content Placeholder 6" descr="A photograph of several graduates in caps and gowns holding diplomas">
            <a:extLst>
              <a:ext uri="{FF2B5EF4-FFF2-40B4-BE49-F238E27FC236}">
                <a16:creationId xmlns:a16="http://schemas.microsoft.com/office/drawing/2014/main" id="{4095BD89-4438-C583-DAD8-B6D9EA1FC4A3}"/>
              </a:ext>
            </a:extLst>
          </p:cNvPr>
          <p:cNvPicPr>
            <a:picLocks noGrp="1" noChangeAspect="1"/>
          </p:cNvPicPr>
          <p:nvPr>
            <p:ph idx="1"/>
          </p:nvPr>
        </p:nvPicPr>
        <p:blipFill rotWithShape="1">
          <a:blip r:embed="rId2"/>
          <a:srcRect l="10185" r="9259" b="1235"/>
          <a:stretch/>
        </p:blipFill>
        <p:spPr>
          <a:xfrm>
            <a:off x="457200" y="2133600"/>
            <a:ext cx="3012369" cy="2077496"/>
          </a:xfrm>
          <a:noFill/>
        </p:spPr>
      </p:pic>
      <p:sp>
        <p:nvSpPr>
          <p:cNvPr id="3" name="TextBox 2">
            <a:extLst>
              <a:ext uri="{FF2B5EF4-FFF2-40B4-BE49-F238E27FC236}">
                <a16:creationId xmlns:a16="http://schemas.microsoft.com/office/drawing/2014/main" id="{0989FB05-DADF-B21D-FFC2-9535577FD777}"/>
              </a:ext>
            </a:extLst>
          </p:cNvPr>
          <p:cNvSpPr txBox="1"/>
          <p:nvPr/>
        </p:nvSpPr>
        <p:spPr>
          <a:xfrm>
            <a:off x="1650638" y="4211096"/>
            <a:ext cx="625492" cy="253916"/>
          </a:xfrm>
          <a:prstGeom prst="rect">
            <a:avLst/>
          </a:prstGeom>
          <a:noFill/>
        </p:spPr>
        <p:txBody>
          <a:bodyPr wrap="none" rtlCol="0">
            <a:spAutoFit/>
          </a:bodyPr>
          <a:lstStyle/>
          <a:p>
            <a:r>
              <a:rPr lang="en-US" sz="1050" dirty="0">
                <a:solidFill>
                  <a:srgbClr val="182F58"/>
                </a:solidFill>
              </a:rPr>
              <a:t>Figure 3</a:t>
            </a:r>
          </a:p>
        </p:txBody>
      </p:sp>
      <p:sp>
        <p:nvSpPr>
          <p:cNvPr id="4" name="Content Placeholder 3">
            <a:extLst>
              <a:ext uri="{FF2B5EF4-FFF2-40B4-BE49-F238E27FC236}">
                <a16:creationId xmlns:a16="http://schemas.microsoft.com/office/drawing/2014/main" id="{58AEB06D-EADF-5496-837E-9CF811E9DE17}"/>
              </a:ext>
            </a:extLst>
          </p:cNvPr>
          <p:cNvSpPr>
            <a:spLocks noGrp="1"/>
          </p:cNvSpPr>
          <p:nvPr>
            <p:ph idx="10"/>
          </p:nvPr>
        </p:nvSpPr>
        <p:spPr/>
        <p:txBody>
          <a:bodyPr>
            <a:normAutofit fontScale="77500" lnSpcReduction="20000"/>
          </a:bodyPr>
          <a:lstStyle/>
          <a:p>
            <a:pPr marL="457200" indent="-457200">
              <a:buFont typeface="Arial" panose="020B0604020202020204" pitchFamily="34" charset="0"/>
              <a:buChar char="•"/>
            </a:pPr>
            <a:r>
              <a:rPr lang="en-US" b="1" dirty="0"/>
              <a:t>Primary appraisal </a:t>
            </a:r>
            <a:r>
              <a:rPr lang="en-US" dirty="0"/>
              <a:t>is a judgment about the degree of potential harm or threat to well-being from a stressor.</a:t>
            </a:r>
          </a:p>
          <a:p>
            <a:pPr lvl="1"/>
            <a:r>
              <a:rPr lang="en-US" dirty="0">
                <a:solidFill>
                  <a:srgbClr val="2B7799"/>
                </a:solidFill>
              </a:rPr>
              <a:t>Threat: anticipating negative consequences (e.g., excessive work demands)</a:t>
            </a:r>
          </a:p>
          <a:p>
            <a:pPr lvl="1"/>
            <a:r>
              <a:rPr lang="en-US" dirty="0">
                <a:solidFill>
                  <a:srgbClr val="2B7799"/>
                </a:solidFill>
              </a:rPr>
              <a:t>Challenge: believing in potential gain or growth (e.g., learning new skills) (Jamieson &amp; Hangen, 2018)</a:t>
            </a:r>
          </a:p>
          <a:p>
            <a:pPr marL="457200" indent="-457200">
              <a:buFont typeface="Arial" panose="020B0604020202020204" pitchFamily="34" charset="0"/>
              <a:buChar char="•"/>
            </a:pPr>
            <a:r>
              <a:rPr lang="en-US" u="sng" dirty="0"/>
              <a:t>Example</a:t>
            </a:r>
            <a:r>
              <a:rPr lang="en-US" dirty="0"/>
              <a:t>: A promotion can be seen as a threat due to increased work demands vs. a challenge for professional growth.</a:t>
            </a:r>
          </a:p>
          <a:p>
            <a:pPr marL="457200" indent="-457200">
              <a:buFont typeface="Arial" panose="020B0604020202020204" pitchFamily="34" charset="0"/>
              <a:buChar char="•"/>
            </a:pPr>
            <a:r>
              <a:rPr lang="en-US" u="sng" dirty="0"/>
              <a:t>Example</a:t>
            </a:r>
            <a:r>
              <a:rPr lang="en-US" dirty="0"/>
              <a:t>: A student on the cusp of graduation may see it as a threat or a challenge (Figure 3).</a:t>
            </a:r>
          </a:p>
        </p:txBody>
      </p:sp>
    </p:spTree>
    <p:extLst>
      <p:ext uri="{BB962C8B-B14F-4D97-AF65-F5344CB8AC3E}">
        <p14:creationId xmlns:p14="http://schemas.microsoft.com/office/powerpoint/2010/main" val="2520576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Secondary Appraisal</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b="1" dirty="0"/>
              <a:t>Secondary appraisal</a:t>
            </a:r>
            <a:r>
              <a:rPr lang="en-US" dirty="0"/>
              <a:t> is judgment of the options available to cope with a stressor and perceptions of their effectiveness (Lyon, 2012) (Figure 4).</a:t>
            </a:r>
          </a:p>
          <a:p>
            <a:pPr lvl="1"/>
            <a:r>
              <a:rPr lang="en-US" dirty="0">
                <a:solidFill>
                  <a:srgbClr val="2B7799"/>
                </a:solidFill>
              </a:rPr>
              <a:t>Belief in one's ability to complete a task (self-efficacy) is important </a:t>
            </a:r>
            <a:r>
              <a:rPr lang="sv-SE" dirty="0"/>
              <a:t>(Bandura, 1994; Jamieson &amp; Hangen, 2018).</a:t>
            </a:r>
          </a:p>
          <a:p>
            <a:pPr lvl="1"/>
            <a:r>
              <a:rPr lang="sv-SE" dirty="0"/>
              <a:t>A threat is viewed as less catastrophic if one believes something can be done </a:t>
            </a:r>
            <a:r>
              <a:rPr lang="en-US" dirty="0"/>
              <a:t>(Lazarus &amp; Folkman, 1984)</a:t>
            </a:r>
            <a:r>
              <a:rPr lang="sv-SE" dirty="0"/>
              <a:t>.</a:t>
            </a:r>
            <a:endParaRPr lang="en-US" dirty="0"/>
          </a:p>
          <a:p>
            <a:r>
              <a:rPr lang="en-US" u="sng" dirty="0"/>
              <a:t>Example</a:t>
            </a:r>
            <a:r>
              <a:rPr lang="en-US" dirty="0"/>
              <a:t>: Two women find a lump; their stress levels differ based on their perceived ability to handle the situation.</a:t>
            </a:r>
          </a:p>
        </p:txBody>
      </p:sp>
    </p:spTree>
    <p:extLst>
      <p:ext uri="{BB962C8B-B14F-4D97-AF65-F5344CB8AC3E}">
        <p14:creationId xmlns:p14="http://schemas.microsoft.com/office/powerpoint/2010/main" val="3365749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14.1 Figure 4</a:t>
            </a:r>
            <a:endParaRPr lang="en-US" sz="3200" b="1" dirty="0">
              <a:solidFill>
                <a:schemeClr val="accent1"/>
              </a:solidFill>
            </a:endParaRPr>
          </a:p>
        </p:txBody>
      </p:sp>
      <p:sp>
        <p:nvSpPr>
          <p:cNvPr id="13315" name="Rectangle 3"/>
          <p:cNvSpPr>
            <a:spLocks noGrp="1"/>
          </p:cNvSpPr>
          <p:nvPr>
            <p:ph idx="1"/>
          </p:nvPr>
        </p:nvSpPr>
        <p:spPr>
          <a:xfrm>
            <a:off x="609600" y="5257800"/>
            <a:ext cx="8229600" cy="670560"/>
          </a:xfrm>
          <a:prstGeom prst="rect">
            <a:avLst/>
          </a:prstGeom>
        </p:spPr>
        <p:txBody>
          <a:bodyPr anchor="b">
            <a:normAutofit fontScale="55000" lnSpcReduction="20000"/>
          </a:bodyPr>
          <a:lstStyle/>
          <a:p>
            <a:pPr marL="0" indent="0">
              <a:buNone/>
              <a:tabLst>
                <a:tab pos="461963" algn="l"/>
              </a:tabLst>
            </a:pPr>
            <a:r>
              <a:rPr lang="en-US" i="0" dirty="0"/>
              <a:t>Caption: </a:t>
            </a:r>
            <a:r>
              <a:rPr lang="en-US" dirty="0"/>
              <a:t>When encountering a stressor, a person judges its potential threat (primary appraisal) and then determines if effective options are available to manage the situation. Stress is likely to result if a stressor is perceived as extremely threatening or threatening with few or no effective coping options available.</a:t>
            </a:r>
            <a:endParaRPr lang="en-US" i="0" dirty="0"/>
          </a:p>
        </p:txBody>
      </p:sp>
      <p:pic>
        <p:nvPicPr>
          <p:cNvPr id="2" name="Content Placeholder 6" descr="A concept map describing primary and secondary appraisals to stressors.">
            <a:extLst>
              <a:ext uri="{FF2B5EF4-FFF2-40B4-BE49-F238E27FC236}">
                <a16:creationId xmlns:a16="http://schemas.microsoft.com/office/drawing/2014/main" id="{8E97312B-8B09-3D02-7819-59B83539458F}"/>
              </a:ext>
            </a:extLst>
          </p:cNvPr>
          <p:cNvPicPr>
            <a:picLocks noChangeAspect="1"/>
          </p:cNvPicPr>
          <p:nvPr/>
        </p:nvPicPr>
        <p:blipFill>
          <a:blip r:embed="rId2"/>
          <a:stretch>
            <a:fillRect/>
          </a:stretch>
        </p:blipFill>
        <p:spPr>
          <a:xfrm>
            <a:off x="977900" y="1097280"/>
            <a:ext cx="7188200" cy="404336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Appraisal and Stress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Some stressors are more stressful because they are more threatening and leave less potential for appraisal variation.</a:t>
            </a:r>
          </a:p>
          <a:p>
            <a:r>
              <a:rPr lang="en-US" dirty="0"/>
              <a:t>Appraisal plays a role in augmenting/diminishing our reactions to stressful events (Everly &amp; Lating, 2002).</a:t>
            </a:r>
          </a:p>
          <a:p>
            <a:r>
              <a:rPr lang="en-US" dirty="0"/>
              <a:t>Appraisal of an event as harmful and overwhelming leads to a subjective stress experience.</a:t>
            </a:r>
          </a:p>
          <a:p>
            <a:r>
              <a:rPr lang="en-US" dirty="0"/>
              <a:t>Stress is not so much what happens to you as it is how you respond (Selye, 1976).</a:t>
            </a:r>
          </a:p>
        </p:txBody>
      </p:sp>
    </p:spTree>
    <p:extLst>
      <p:ext uri="{BB962C8B-B14F-4D97-AF65-F5344CB8AC3E}">
        <p14:creationId xmlns:p14="http://schemas.microsoft.com/office/powerpoint/2010/main" val="974581679"/>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TotalTime>
  <Words>1880</Words>
  <Application>Microsoft Office PowerPoint</Application>
  <PresentationFormat>On-screen Show (4:3)</PresentationFormat>
  <Paragraphs>153</Paragraphs>
  <Slides>30</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Aptos</vt:lpstr>
      <vt:lpstr>Century Gothic</vt:lpstr>
      <vt:lpstr>Aptos Display</vt:lpstr>
      <vt:lpstr>Office Theme</vt:lpstr>
      <vt:lpstr>1_Office Theme</vt:lpstr>
      <vt:lpstr>Lesson 14.1</vt:lpstr>
      <vt:lpstr>What Is Stress?1</vt:lpstr>
      <vt:lpstr>What Is Stress?2</vt:lpstr>
      <vt:lpstr>What Is Stress?3</vt:lpstr>
      <vt:lpstr>Group Activity</vt:lpstr>
      <vt:lpstr>Primary Appraisal</vt:lpstr>
      <vt:lpstr>Secondary Appraisal</vt:lpstr>
      <vt:lpstr>Lesson 14.1 Figure 4</vt:lpstr>
      <vt:lpstr>Appraisal and Stress</vt:lpstr>
      <vt:lpstr>Reflection Question1</vt:lpstr>
      <vt:lpstr>Good Stress1</vt:lpstr>
      <vt:lpstr>On Your Own</vt:lpstr>
      <vt:lpstr>Good Stress2</vt:lpstr>
      <vt:lpstr>Lesson 14.1 Figure 6</vt:lpstr>
      <vt:lpstr>The Prevalence Of Stress</vt:lpstr>
      <vt:lpstr>Health Psychology1</vt:lpstr>
      <vt:lpstr>Health Psychology2</vt:lpstr>
      <vt:lpstr>Early Contributions To The Study of Stress</vt:lpstr>
      <vt:lpstr>Cannon And The Fight-Or-Flight Response</vt:lpstr>
      <vt:lpstr>Selye And The General Adaptation Syndrome1</vt:lpstr>
      <vt:lpstr>Selye And The General Adaptation Syndrome2</vt:lpstr>
      <vt:lpstr>Lesson 14.1 Figure 13</vt:lpstr>
      <vt:lpstr>Selye And The General Adaptation Syndrome3</vt:lpstr>
      <vt:lpstr>Reflection Question2</vt:lpstr>
      <vt:lpstr>The Physiological Basis Of Stress1</vt:lpstr>
      <vt:lpstr>Lesson 14.1 Figure 15</vt:lpstr>
      <vt:lpstr>The Physiological Basis Of Stress2</vt:lpstr>
      <vt:lpstr>Stress Study Findings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14.1 What Is Stress?</dc:title>
  <dc:creator>Hawkes Learning</dc:creator>
  <cp:keywords>Psychology</cp:keywords>
  <cp:lastModifiedBy>Talissa Nahass</cp:lastModifiedBy>
  <cp:revision>188</cp:revision>
  <dcterms:created xsi:type="dcterms:W3CDTF">2013-04-26T14:43:13Z</dcterms:created>
  <dcterms:modified xsi:type="dcterms:W3CDTF">2024-07-23T21:39:22Z</dcterms:modified>
  <cp:category>Psychology</cp:category>
</cp:coreProperties>
</file>