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</p:sldMasterIdLst>
  <p:notesMasterIdLst>
    <p:notesMasterId r:id="rId23"/>
  </p:notesMasterIdLst>
  <p:handoutMasterIdLst>
    <p:handoutMasterId r:id="rId24"/>
  </p:handoutMasterIdLst>
  <p:sldIdLst>
    <p:sldId id="272" r:id="rId3"/>
    <p:sldId id="273" r:id="rId4"/>
    <p:sldId id="270" r:id="rId5"/>
    <p:sldId id="274" r:id="rId6"/>
    <p:sldId id="271" r:id="rId7"/>
    <p:sldId id="275" r:id="rId8"/>
    <p:sldId id="276" r:id="rId9"/>
    <p:sldId id="285" r:id="rId10"/>
    <p:sldId id="286" r:id="rId11"/>
    <p:sldId id="277" r:id="rId12"/>
    <p:sldId id="278" r:id="rId13"/>
    <p:sldId id="279" r:id="rId14"/>
    <p:sldId id="280" r:id="rId15"/>
    <p:sldId id="281" r:id="rId16"/>
    <p:sldId id="287" r:id="rId17"/>
    <p:sldId id="282" r:id="rId18"/>
    <p:sldId id="288" r:id="rId19"/>
    <p:sldId id="283" r:id="rId20"/>
    <p:sldId id="284" r:id="rId21"/>
    <p:sldId id="318" r:id="rId22"/>
  </p:sldIdLst>
  <p:sldSz cx="9144000" cy="6858000" type="screen4x3"/>
  <p:notesSz cx="6858000" cy="9144000"/>
  <p:embeddedFontLst>
    <p:embeddedFont>
      <p:font typeface="Century Gothic" panose="020B0502020202020204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k  Belloit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F58"/>
    <a:srgbClr val="2B7799"/>
    <a:srgbClr val="1F497D"/>
    <a:srgbClr val="2D7D9F"/>
    <a:srgbClr val="0000FF"/>
    <a:srgbClr val="366092"/>
    <a:srgbClr val="000099"/>
    <a:srgbClr val="000000"/>
    <a:srgbClr val="1F497C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99" autoAdjust="0"/>
    <p:restoredTop sz="86410" autoAdjust="0"/>
  </p:normalViewPr>
  <p:slideViewPr>
    <p:cSldViewPr>
      <p:cViewPr varScale="1">
        <p:scale>
          <a:sx n="52" d="100"/>
          <a:sy n="52" d="100"/>
        </p:scale>
        <p:origin x="104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12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35DB0-18E5-42EE-8A41-3EE53E7DF1D8}" type="datetimeFigureOut">
              <a:rPr lang="en-US" smtClean="0"/>
              <a:pPr/>
              <a:t>7/23/2024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792EB-0FA9-4C62-9AEF-94474B71BC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966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F262B-740E-4480-8DD6-7DF3785A307D}" type="datetimeFigureOut">
              <a:rPr lang="en-US" smtClean="0"/>
              <a:pPr/>
              <a:t>7/23/2024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5ED13-301A-4C0A-8C7F-A4982DED9D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856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5ED13-301A-4C0A-8C7F-A4982DED9D67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235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5ED13-301A-4C0A-8C7F-A4982DED9D67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949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55021B-8C83-0E64-7853-247E9DC8E5CC}"/>
              </a:ext>
            </a:extLst>
          </p:cNvPr>
          <p:cNvSpPr txBox="1"/>
          <p:nvPr userDrawn="1"/>
        </p:nvSpPr>
        <p:spPr>
          <a:xfrm>
            <a:off x="3276600" y="6096038"/>
            <a:ext cx="8381999" cy="46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© 2024 Hawkes Learning. All rights reserved. Authorized only for instructor use in the classroom.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No reproduction or further distribution permitted without the prior written consent of Hawkes Learning.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791900-F9C7-EB19-6E5D-FAAB3EFAF3E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1000" y="2800183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492872-1E9F-75D1-A86E-4EAE19934D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182F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Lesson X.X</a:t>
            </a:r>
          </a:p>
        </p:txBody>
      </p:sp>
      <p:pic>
        <p:nvPicPr>
          <p:cNvPr id="3" name="Picture 2" descr="A book cover of a book&#10;&#10;Description automatically generated">
            <a:extLst>
              <a:ext uri="{FF2B5EF4-FFF2-40B4-BE49-F238E27FC236}">
                <a16:creationId xmlns:a16="http://schemas.microsoft.com/office/drawing/2014/main" id="{EDB60274-3D3F-7543-5875-378F8F859D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412" y="282842"/>
            <a:ext cx="4407338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7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On Your Own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31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Dig Deeper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00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966751E-D7BB-F58F-6EF7-988C1DD7F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1566" y="1981200"/>
            <a:ext cx="9144000" cy="2250283"/>
            <a:chOff x="1524000" y="1410227"/>
            <a:chExt cx="9144000" cy="2250283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E5745617-7817-BAD4-50DB-96682A18AA8C}"/>
                </a:ext>
              </a:extLst>
            </p:cNvPr>
            <p:cNvCxnSpPr/>
            <p:nvPr/>
          </p:nvCxnSpPr>
          <p:spPr>
            <a:xfrm>
              <a:off x="1859169" y="2729726"/>
              <a:ext cx="842962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64544EB-EC3E-1655-8249-41F759480F18}"/>
                </a:ext>
              </a:extLst>
            </p:cNvPr>
            <p:cNvSpPr txBox="1"/>
            <p:nvPr/>
          </p:nvSpPr>
          <p:spPr>
            <a:xfrm>
              <a:off x="1524000" y="1410227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HAWKES</a:t>
              </a:r>
              <a:r>
                <a:rPr lang="en-US" sz="7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LEARNING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9AE6A06-DC07-3D52-BB89-86F2EF077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1108" y="3050910"/>
              <a:ext cx="609600" cy="6096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2522F05-C169-5A8E-BEE7-C2AF4A8B2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6179" y="3050910"/>
              <a:ext cx="609600" cy="6096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787E3FD-08C2-8D03-8749-14D089268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7122" y="3050910"/>
              <a:ext cx="609600" cy="609600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6388AC8-6D6B-52AD-1753-6A2F27A1765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631" y="36218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7599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F081F-48F3-8267-3057-5544357BE3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633713-4DEA-1BFF-037C-ED269AF8B4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07F6C-D326-3F27-7EAE-5BF868C7F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277BFC-6D1D-7790-F568-DEDC1E5B0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47BFD-8ACB-D117-DD6E-8C910642A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8965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38D66-2168-5395-E638-C563C5FCA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95709-6FBD-5A0B-E014-B76BE88C65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68B714-6F35-A8B9-B214-1E800CF20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5ADD3B-EA6B-8E52-209F-DC060D852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5B957-CDD8-A1A1-036C-846EDDFBC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185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1966E-AF61-4BAF-32F4-D64F7F137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452EE6-2FC4-FF10-FE8B-7B462A03D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E3765-CFB8-3DB8-4530-40A91AA4B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5BB5A-01A4-73B5-3458-1F4BF4FD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4B8BA-A6A0-FB9D-787C-C584FA632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5441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6F029-D9A2-29CD-D92A-EA140BD93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ECE9F-4981-2D10-5FA3-9365F9EEDE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9331FE-8241-9BF3-10DE-0A81E662F7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D400E-FED1-430C-4090-DEDA45577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55812B-8595-572D-E9AA-8E222E273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8EE0C1-6885-9A3F-C9C0-D4ABB4ADF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9964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CE991-2CC7-8043-5043-30DFA7818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533A0-4C38-7817-BC59-0E848EC3F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74372E-6BD9-DFC5-026B-5B596518AC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4EEDA2-7A44-4A85-E840-DB0F587C33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80F3DA-20DF-47C4-1238-09DB2721E8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8F7FA1-21C2-F903-F10E-94D67334A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9BAF0D-C093-33EB-0FB5-1DEE5C1BF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1B7B6A-E322-6D06-1427-10A47C00D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1349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D8880-42A0-105F-1181-F63CEB78F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40DC5C-C6DF-6DA7-DB2D-0977A0C8D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3A55FD-722C-86C4-FB61-0039EB9C0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03D996-C02E-5BB5-CEEB-E7805FC31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4717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65AE0E-18E4-7AD5-CB35-91EAF67B9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4D172D-F1F5-FAB9-10AA-2898733E8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29DEEB-5F88-A85E-677E-F35144287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349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="0" i="0" baseline="0">
                <a:solidFill>
                  <a:srgbClr val="182F58"/>
                </a:solidFill>
              </a:defRPr>
            </a:lvl1pPr>
            <a:lvl2pPr>
              <a:defRPr>
                <a:solidFill>
                  <a:srgbClr val="2B7799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insert example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598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54F2B-CEF7-34ED-3CBC-130FD3E34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02857-3189-6D0C-8942-BC5E624BC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C50612-0EE6-D884-4964-770E861852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89F506-34FB-841B-2AB7-47A6DBC09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EFFA8C-2DE3-D563-1DAC-E913F8A7D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76E7F7-542A-73E5-5C39-D3F7EA034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8819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B185D-89FF-49DB-25B7-273E5CB9E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2510F5-A26E-6EB8-0770-7ADF0385E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BDE380-D33B-1D6E-2C57-10D549F01F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2405F3-753B-17B1-949C-638C78CA9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77BE86-94D6-AE37-EA09-617C083B1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C9BDFD-566D-10E4-88AA-A2097149F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1392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38F8C-C2E8-3ED0-624C-F4D195FCE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B7C933-2DD2-67DA-1555-5CFA2EDB5C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31696-6DCC-3D74-B964-C6A7CA82F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4C985-0666-F247-F678-2B9D23EEC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F260B-18EF-E5A9-273D-75B09EF8E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195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58D992-0865-8967-2916-0BE7BEE89F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26BEFF-3D23-B6C4-6EE0-EEFD8BAAAE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1F246-1707-C02C-610E-845DF2128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B800BD-0EDC-B130-57AA-E2E91AE75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804D67-EBF8-57F5-0B7F-3B24F83D9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5465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9CDC15-C133-6A43-2AB0-D5FB639C26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168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73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29718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581400" y="1280160"/>
            <a:ext cx="51054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1883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52578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867400" y="1280160"/>
            <a:ext cx="28194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8352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Lesson X.X Figure Number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4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Group Activity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95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What Do You Think?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83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Reflection Question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4572001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43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66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61" r:id="rId5"/>
    <p:sldLayoutId id="2147483652" r:id="rId6"/>
    <p:sldLayoutId id="2147483653" r:id="rId7"/>
    <p:sldLayoutId id="2147483658" r:id="rId8"/>
    <p:sldLayoutId id="2147483656" r:id="rId9"/>
    <p:sldLayoutId id="2147483657" r:id="rId10"/>
    <p:sldLayoutId id="2147483660" r:id="rId11"/>
    <p:sldLayoutId id="214748365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8BF824-37E5-A46A-6320-EBA7FEE0F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869F70-BC82-BDAE-32C6-8744D1218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25259-6911-78F4-049F-3E1160176E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B4B541-4E51-2197-9F9F-7D1C30B59F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CF51B-67CB-17C0-C9E5-64AA1D8BC7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00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4E7A1944-20A9-5EFC-CF5D-428D07B9FF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82F5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Lesson 14.2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FF68ED90-5F09-E335-E8D2-4F2687C0EB5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9562" y="2627694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Stressors</a:t>
            </a:r>
          </a:p>
        </p:txBody>
      </p:sp>
    </p:spTree>
    <p:extLst>
      <p:ext uri="{BB962C8B-B14F-4D97-AF65-F5344CB8AC3E}">
        <p14:creationId xmlns:p14="http://schemas.microsoft.com/office/powerpoint/2010/main" val="3886239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Criticisms Of The SRRS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Vague items (e.g., death of a close friend) (Dohrenwend, 2006)</a:t>
            </a:r>
          </a:p>
          <a:p>
            <a:r>
              <a:rPr lang="en-US" dirty="0"/>
              <a:t>Assumes undesirable events are no more stressful than desirable ones (Derogatis &amp; Coons, 1993)</a:t>
            </a:r>
          </a:p>
          <a:p>
            <a:r>
              <a:rPr lang="en-US" dirty="0"/>
              <a:t>Does not consider respondents' appraisals of life events</a:t>
            </a:r>
          </a:p>
          <a:p>
            <a:r>
              <a:rPr lang="en-US" dirty="0"/>
              <a:t>Still useful for identifying potential stress-related health outcomes </a:t>
            </a:r>
            <a:r>
              <a:rPr lang="it-IT" dirty="0"/>
              <a:t>(Scully et al., 2000; Blasco-Fontecilla et al., 2012)</a:t>
            </a:r>
          </a:p>
          <a:p>
            <a:pPr lvl="1"/>
            <a:r>
              <a:rPr lang="it-IT" u="sng" dirty="0">
                <a:solidFill>
                  <a:srgbClr val="2B7799"/>
                </a:solidFill>
              </a:rPr>
              <a:t>Example</a:t>
            </a:r>
            <a:r>
              <a:rPr lang="it-IT" dirty="0">
                <a:solidFill>
                  <a:srgbClr val="2B7799"/>
                </a:solidFill>
              </a:rPr>
              <a:t>: found to predict stress-related depression in middle-aged mothers during COVID-19 (Taylor et al., 2021)</a:t>
            </a:r>
            <a:endParaRPr lang="en-US" dirty="0">
              <a:solidFill>
                <a:srgbClr val="2B77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3887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Connect The Concepts: Correlational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SRRS uses the correlational research method to link stress and health.</a:t>
            </a:r>
          </a:p>
          <a:p>
            <a:pPr lvl="1"/>
            <a:r>
              <a:rPr lang="en-US" dirty="0"/>
              <a:t>LCU scores correlated with number of self-reported symptoms</a:t>
            </a:r>
          </a:p>
          <a:p>
            <a:pPr lvl="1"/>
            <a:r>
              <a:rPr lang="en-US" dirty="0"/>
              <a:t>Correlations typically positive: as LCUs increase, symptoms increase</a:t>
            </a:r>
          </a:p>
          <a:p>
            <a:pPr lvl="1"/>
            <a:r>
              <a:rPr lang="en-US" dirty="0"/>
              <a:t>Cannot show causal relationship between stress and illness</a:t>
            </a:r>
            <a:endParaRPr lang="en-US" dirty="0">
              <a:solidFill>
                <a:srgbClr val="2B77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846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Hassles</a:t>
            </a:r>
          </a:p>
        </p:txBody>
      </p:sp>
      <p:pic>
        <p:nvPicPr>
          <p:cNvPr id="7" name="Content Placeholder 6" descr="A photograph of a traffic jam on a major highway">
            <a:extLst>
              <a:ext uri="{FF2B5EF4-FFF2-40B4-BE49-F238E27FC236}">
                <a16:creationId xmlns:a16="http://schemas.microsoft.com/office/drawing/2014/main" id="{348A25E2-301C-0EDB-0103-548D68DCC4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35"/>
          <a:stretch/>
        </p:blipFill>
        <p:spPr>
          <a:xfrm>
            <a:off x="207264" y="2438400"/>
            <a:ext cx="3374136" cy="1874520"/>
          </a:xfr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4D953F-5D4D-994F-68FF-3C80EE1AC2C8}"/>
              </a:ext>
            </a:extLst>
          </p:cNvPr>
          <p:cNvSpPr txBox="1"/>
          <p:nvPr/>
        </p:nvSpPr>
        <p:spPr>
          <a:xfrm>
            <a:off x="1581586" y="4312920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5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EAB710-4BCD-83FB-6E9F-6B8A91D8999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581400" y="1280160"/>
            <a:ext cx="5105400" cy="4739640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Daily hassles</a:t>
            </a:r>
            <a:r>
              <a:rPr lang="en-US" dirty="0"/>
              <a:t>: minor irritations that build up over time</a:t>
            </a:r>
          </a:p>
          <a:p>
            <a:pPr lvl="1"/>
            <a:r>
              <a:rPr lang="en-US" u="sng" dirty="0">
                <a:solidFill>
                  <a:srgbClr val="2B7799"/>
                </a:solidFill>
              </a:rPr>
              <a:t>Example</a:t>
            </a:r>
            <a:r>
              <a:rPr lang="en-US" dirty="0">
                <a:solidFill>
                  <a:srgbClr val="2B7799"/>
                </a:solidFill>
              </a:rPr>
              <a:t>: rush hour traffic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Can leave us as stressed as life change events (Figure 5) (Kanner et al., 1981; Udayar et al., 2021)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More strongly associated with health problems than life changes (DeLongis et al., 1982)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Lead to negative and distressed mood states (Bolger et al., 1989)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New source of stress: cyber hassles on social media</a:t>
            </a:r>
            <a:endParaRPr lang="en-US" dirty="0">
              <a:solidFill>
                <a:srgbClr val="2B7799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3133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Other Stressors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2453640"/>
          </a:xfrm>
        </p:spPr>
        <p:txBody>
          <a:bodyPr>
            <a:normAutofit/>
          </a:bodyPr>
          <a:lstStyle/>
          <a:p>
            <a:r>
              <a:rPr lang="en-US" dirty="0"/>
              <a:t>Can include situations with challenging and unpleasant events, like challenging work conditions</a:t>
            </a:r>
          </a:p>
          <a:p>
            <a:r>
              <a:rPr lang="en-US" dirty="0"/>
              <a:t>Includes jobs with heavy workloads and little control</a:t>
            </a:r>
          </a:p>
          <a:p>
            <a:pPr lvl="1"/>
            <a:r>
              <a:rPr lang="en-US" u="sng" dirty="0"/>
              <a:t>Examples</a:t>
            </a:r>
            <a:r>
              <a:rPr lang="en-US" dirty="0"/>
              <a:t>: firefighters, police officers, social workers, emergency medical workers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4F08C8-2CFA-A298-2879-DB2A271FD1DC}"/>
              </a:ext>
            </a:extLst>
          </p:cNvPr>
          <p:cNvSpPr txBox="1"/>
          <p:nvPr/>
        </p:nvSpPr>
        <p:spPr>
          <a:xfrm>
            <a:off x="2521940" y="3619081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6</a:t>
            </a:r>
          </a:p>
        </p:txBody>
      </p:sp>
      <p:pic>
        <p:nvPicPr>
          <p:cNvPr id="7" name="Content Placeholder 6" descr="Two photographs: one of nurses and doctors, the other of a firefighter">
            <a:extLst>
              <a:ext uri="{FF2B5EF4-FFF2-40B4-BE49-F238E27FC236}">
                <a16:creationId xmlns:a16="http://schemas.microsoft.com/office/drawing/2014/main" id="{07E49F86-4A63-4ACA-E7E0-75DA5548D7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498" b="12428"/>
          <a:stretch/>
        </p:blipFill>
        <p:spPr>
          <a:xfrm>
            <a:off x="320300" y="3860758"/>
            <a:ext cx="5028772" cy="2095322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978696-AA2E-6794-3440-80BFC2620CA4}"/>
              </a:ext>
            </a:extLst>
          </p:cNvPr>
          <p:cNvSpPr txBox="1"/>
          <p:nvPr/>
        </p:nvSpPr>
        <p:spPr>
          <a:xfrm>
            <a:off x="5494346" y="4839120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182F58"/>
                </a:solidFill>
              </a:rPr>
              <a:t>Caption: (a) Emergency room physicians, especially during the COVID-19 pandemic, and (b) firefighters hold high-stress occupations (Galbraith et al., 2020; Rajabi et al., 2020).</a:t>
            </a:r>
          </a:p>
        </p:txBody>
      </p:sp>
    </p:spTree>
    <p:extLst>
      <p:ext uri="{BB962C8B-B14F-4D97-AF65-F5344CB8AC3E}">
        <p14:creationId xmlns:p14="http://schemas.microsoft.com/office/powerpoint/2010/main" val="2445208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Job Strain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95400"/>
            <a:ext cx="5257800" cy="4572000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Job strain</a:t>
            </a:r>
            <a:r>
              <a:rPr lang="en-US" dirty="0"/>
              <a:t>: excessive demands with little decision-making discretion (Karasek &amp; Theorell, 1990)</a:t>
            </a:r>
          </a:p>
          <a:p>
            <a:pPr lvl="1"/>
            <a:r>
              <a:rPr lang="en-US" u="sng" dirty="0">
                <a:solidFill>
                  <a:srgbClr val="2B7799"/>
                </a:solidFill>
              </a:rPr>
              <a:t>Examples</a:t>
            </a:r>
            <a:r>
              <a:rPr lang="en-US" dirty="0">
                <a:solidFill>
                  <a:srgbClr val="2B7799"/>
                </a:solidFill>
              </a:rPr>
              <a:t>: factory workers, postal clerks, supermarket cashiers, and taxi drivers</a:t>
            </a:r>
          </a:p>
          <a:p>
            <a:pPr lvl="1"/>
            <a:r>
              <a:rPr lang="en-US" dirty="0">
                <a:solidFill>
                  <a:srgbClr val="2B7799"/>
                </a:solidFill>
              </a:rPr>
              <a:t>Associated with hypertension (Schnall &amp; Landsbergis, 1994; Landsbergis et al., 2013), heart disease (Aboa-Éboulé et al., 2007; Sara et al., 2018; Wang et al., 2021), weight changes </a:t>
            </a:r>
            <a:r>
              <a:rPr lang="da-DK" dirty="0">
                <a:solidFill>
                  <a:srgbClr val="2B7799"/>
                </a:solidFill>
              </a:rPr>
              <a:t>(Kivimäki et al., 2015; Nyberg et al., 2011)</a:t>
            </a:r>
            <a:r>
              <a:rPr lang="en-US" dirty="0">
                <a:solidFill>
                  <a:srgbClr val="2B7799"/>
                </a:solidFill>
              </a:rPr>
              <a:t>, depression (Stansfeld et al., 2012)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9290F-4B82-04C4-3CF4-A325089FD6A3}"/>
              </a:ext>
            </a:extLst>
          </p:cNvPr>
          <p:cNvSpPr txBox="1"/>
          <p:nvPr/>
        </p:nvSpPr>
        <p:spPr>
          <a:xfrm>
            <a:off x="6934778" y="4491529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7</a:t>
            </a:r>
          </a:p>
        </p:txBody>
      </p:sp>
      <p:pic>
        <p:nvPicPr>
          <p:cNvPr id="7" name="Content Placeholder 6" descr="A photograph of a cashier checking customers out at a grocery store">
            <a:extLst>
              <a:ext uri="{FF2B5EF4-FFF2-40B4-BE49-F238E27FC236}">
                <a16:creationId xmlns:a16="http://schemas.microsoft.com/office/drawing/2014/main" id="{27C21DF2-3B53-FAB1-0C09-3D2D523129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5"/>
          <a:stretch/>
        </p:blipFill>
        <p:spPr>
          <a:xfrm>
            <a:off x="5330952" y="2369820"/>
            <a:ext cx="3813048" cy="21183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01592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F1B4C-5AAA-83F0-C30B-42241B0F9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On Your Own</a:t>
            </a:r>
            <a:r>
              <a:rPr lang="en-US" b="1" baseline="-25000" dirty="0"/>
              <a:t>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1AC4C-482E-02BD-BADA-C2D6C8D02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1844040"/>
          </a:xfrm>
        </p:spPr>
        <p:txBody>
          <a:bodyPr/>
          <a:lstStyle/>
          <a:p>
            <a:r>
              <a:rPr lang="en-US" dirty="0"/>
              <a:t>Does it surprise you to learn that these types of jobs can create such a negative impact on one's life? What suggestions might you have for someone facing a high level of stress in their occupation?</a:t>
            </a:r>
          </a:p>
        </p:txBody>
      </p:sp>
    </p:spTree>
    <p:extLst>
      <p:ext uri="{BB962C8B-B14F-4D97-AF65-F5344CB8AC3E}">
        <p14:creationId xmlns:p14="http://schemas.microsoft.com/office/powerpoint/2010/main" val="27123784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Job Burnout</a:t>
            </a:r>
          </a:p>
        </p:txBody>
      </p:sp>
      <p:pic>
        <p:nvPicPr>
          <p:cNvPr id="7" name="Content Placeholder 6" descr="A photograph of a teacher pointing to a chalkboard, teaching his students">
            <a:extLst>
              <a:ext uri="{FF2B5EF4-FFF2-40B4-BE49-F238E27FC236}">
                <a16:creationId xmlns:a16="http://schemas.microsoft.com/office/drawing/2014/main" id="{18BD1A27-5B7B-9469-5A2F-ECA202EF70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375" r="14179"/>
          <a:stretch/>
        </p:blipFill>
        <p:spPr>
          <a:xfrm>
            <a:off x="304800" y="2150062"/>
            <a:ext cx="3597292" cy="2832195"/>
          </a:xfr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B7BF43-3518-F0F4-D218-CE9BF1E9D64B}"/>
              </a:ext>
            </a:extLst>
          </p:cNvPr>
          <p:cNvSpPr txBox="1"/>
          <p:nvPr/>
        </p:nvSpPr>
        <p:spPr>
          <a:xfrm>
            <a:off x="1790700" y="4982257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8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2846AD-9C52-3DAC-2B3B-07CDE36581F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Job burnout</a:t>
            </a:r>
            <a:r>
              <a:rPr lang="en-US" dirty="0"/>
              <a:t>: general sense of emotional exhaustion in relation to one's job </a:t>
            </a:r>
            <a:r>
              <a:rPr lang="es-ES" dirty="0"/>
              <a:t>(Maslach &amp; Jackson, 1981; Mayo Clinic, 2021)</a:t>
            </a:r>
            <a:endParaRPr lang="en-US" dirty="0"/>
          </a:p>
          <a:p>
            <a:pPr lvl="1"/>
            <a:r>
              <a:rPr lang="en-US" dirty="0">
                <a:solidFill>
                  <a:srgbClr val="2B7799"/>
                </a:solidFill>
              </a:rPr>
              <a:t>Common in human service jobs like social work and teaching</a:t>
            </a:r>
          </a:p>
          <a:p>
            <a:pPr lvl="1"/>
            <a:r>
              <a:rPr lang="en-US" u="sng" dirty="0">
                <a:solidFill>
                  <a:srgbClr val="2B7799"/>
                </a:solidFill>
              </a:rPr>
              <a:t>Three dimensions</a:t>
            </a:r>
            <a:r>
              <a:rPr lang="en-US" dirty="0">
                <a:solidFill>
                  <a:srgbClr val="2B7799"/>
                </a:solidFill>
              </a:rPr>
              <a:t>: exhaustion, depersonalization, diminished personal accomplishment</a:t>
            </a:r>
          </a:p>
          <a:p>
            <a:pPr lvl="1"/>
            <a:r>
              <a:rPr lang="en-US" u="sng" dirty="0">
                <a:solidFill>
                  <a:srgbClr val="2B7799"/>
                </a:solidFill>
              </a:rPr>
              <a:t>Risk factors</a:t>
            </a:r>
            <a:r>
              <a:rPr lang="en-US" dirty="0">
                <a:solidFill>
                  <a:srgbClr val="2B7799"/>
                </a:solidFill>
              </a:rPr>
              <a:t>: job strain, older age, being unmarried, manual labor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9606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9B2DB-2CE6-975F-9DB9-20CC546CF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Reflection Question</a:t>
            </a:r>
            <a:r>
              <a:rPr lang="en-US" b="1" baseline="-25000" dirty="0"/>
              <a:t>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27152-CF6A-3AA8-CAC9-B892F0C75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1386841"/>
          </a:xfrm>
        </p:spPr>
        <p:txBody>
          <a:bodyPr/>
          <a:lstStyle/>
          <a:p>
            <a:r>
              <a:rPr lang="en-US" dirty="0"/>
              <a:t>What career aspirations do you have? Do you think that stress will play a large role in these positions? Why or why not?</a:t>
            </a:r>
          </a:p>
        </p:txBody>
      </p:sp>
    </p:spTree>
    <p:extLst>
      <p:ext uri="{BB962C8B-B14F-4D97-AF65-F5344CB8AC3E}">
        <p14:creationId xmlns:p14="http://schemas.microsoft.com/office/powerpoint/2010/main" val="30310937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Relationships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Negative aspects of close relationships can be potent stressors.</a:t>
            </a:r>
          </a:p>
          <a:p>
            <a:pPr lvl="1"/>
            <a:r>
              <a:rPr lang="en-US" u="sng" dirty="0">
                <a:solidFill>
                  <a:srgbClr val="2B7799"/>
                </a:solidFill>
              </a:rPr>
              <a:t>Examples</a:t>
            </a:r>
            <a:r>
              <a:rPr lang="en-US" dirty="0">
                <a:solidFill>
                  <a:srgbClr val="2B7799"/>
                </a:solidFill>
              </a:rPr>
              <a:t>: conflicts, lack of emotional support, lack of reciprocity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Problems in relationships can take a toll emotionally and physically.</a:t>
            </a:r>
          </a:p>
          <a:p>
            <a:pPr lvl="1"/>
            <a:r>
              <a:rPr lang="en-US" u="sng" dirty="0">
                <a:solidFill>
                  <a:srgbClr val="2B7799"/>
                </a:solidFill>
              </a:rPr>
              <a:t>Example</a:t>
            </a:r>
            <a:r>
              <a:rPr lang="en-US" dirty="0">
                <a:solidFill>
                  <a:srgbClr val="2B7799"/>
                </a:solidFill>
              </a:rPr>
              <a:t>: increased heart problems </a:t>
            </a:r>
            <a:r>
              <a:rPr lang="da-DK" dirty="0">
                <a:solidFill>
                  <a:srgbClr val="2B7799"/>
                </a:solidFill>
              </a:rPr>
              <a:t>(De Vogli et al., 2007)</a:t>
            </a:r>
            <a:endParaRPr lang="en-US" dirty="0">
              <a:solidFill>
                <a:srgbClr val="2B7799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29655F-75F6-9E05-C980-7CC4812EF969}"/>
              </a:ext>
            </a:extLst>
          </p:cNvPr>
          <p:cNvSpPr txBox="1"/>
          <p:nvPr/>
        </p:nvSpPr>
        <p:spPr>
          <a:xfrm>
            <a:off x="7010400" y="5008231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9</a:t>
            </a:r>
          </a:p>
        </p:txBody>
      </p:sp>
      <p:pic>
        <p:nvPicPr>
          <p:cNvPr id="7" name="Content Placeholder 6" descr="A painting of a wife beating her husband over the head with what looks like branches">
            <a:extLst>
              <a:ext uri="{FF2B5EF4-FFF2-40B4-BE49-F238E27FC236}">
                <a16:creationId xmlns:a16="http://schemas.microsoft.com/office/drawing/2014/main" id="{5E07CA2B-9911-4419-4A3C-FD708A04F8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50" r="32188"/>
          <a:stretch/>
        </p:blipFill>
        <p:spPr>
          <a:xfrm>
            <a:off x="5976866" y="1371600"/>
            <a:ext cx="2387759" cy="3673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572359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Stressors vary from traumatic events to daily hassles.</a:t>
            </a:r>
          </a:p>
          <a:p>
            <a:r>
              <a:rPr lang="en-US" dirty="0"/>
              <a:t>SRRS measures stress through life change units (LCUs).</a:t>
            </a:r>
          </a:p>
          <a:p>
            <a:r>
              <a:rPr lang="en-US" dirty="0"/>
              <a:t>Job strain and burnout are significant occupational stressors.</a:t>
            </a:r>
          </a:p>
          <a:p>
            <a:r>
              <a:rPr lang="en-US" dirty="0"/>
              <a:t>Negative aspects of relationships can also be potent stressors.</a:t>
            </a:r>
            <a:endParaRPr lang="en-US" dirty="0">
              <a:solidFill>
                <a:srgbClr val="2B77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707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Stressors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779" y="1143000"/>
            <a:ext cx="5257800" cy="4572000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Two types of stressors (</a:t>
            </a:r>
            <a:r>
              <a:rPr lang="da-DK" dirty="0"/>
              <a:t>Cohen et al., 2007, APA, 2022)</a:t>
            </a:r>
            <a:endParaRPr lang="en-US" dirty="0"/>
          </a:p>
          <a:p>
            <a:pPr lvl="1"/>
            <a:r>
              <a:rPr lang="en-US" b="1" dirty="0">
                <a:solidFill>
                  <a:srgbClr val="2B7799"/>
                </a:solidFill>
              </a:rPr>
              <a:t>Chronic stressors</a:t>
            </a:r>
            <a:r>
              <a:rPr lang="en-US" dirty="0">
                <a:solidFill>
                  <a:srgbClr val="2B7799"/>
                </a:solidFill>
              </a:rPr>
              <a:t>: persist over extended periods</a:t>
            </a:r>
          </a:p>
          <a:p>
            <a:pPr lvl="2"/>
            <a:r>
              <a:rPr lang="en-US" u="sng" dirty="0">
                <a:solidFill>
                  <a:srgbClr val="182F58"/>
                </a:solidFill>
              </a:rPr>
              <a:t>Example</a:t>
            </a:r>
            <a:r>
              <a:rPr lang="en-US" dirty="0">
                <a:solidFill>
                  <a:srgbClr val="182F58"/>
                </a:solidFill>
              </a:rPr>
              <a:t>: caring for a parent with dementia</a:t>
            </a:r>
          </a:p>
          <a:p>
            <a:pPr lvl="1"/>
            <a:r>
              <a:rPr lang="en-US" b="1" dirty="0">
                <a:solidFill>
                  <a:srgbClr val="2B7799"/>
                </a:solidFill>
              </a:rPr>
              <a:t>Acute stressors</a:t>
            </a:r>
            <a:r>
              <a:rPr lang="en-US" dirty="0">
                <a:solidFill>
                  <a:srgbClr val="2B7799"/>
                </a:solidFill>
              </a:rPr>
              <a:t>: brief focal events</a:t>
            </a:r>
          </a:p>
          <a:p>
            <a:pPr lvl="2"/>
            <a:r>
              <a:rPr lang="en-US" u="sng" dirty="0">
                <a:solidFill>
                  <a:srgbClr val="182F58"/>
                </a:solidFill>
              </a:rPr>
              <a:t>Example</a:t>
            </a:r>
            <a:r>
              <a:rPr lang="en-US" dirty="0">
                <a:solidFill>
                  <a:srgbClr val="182F58"/>
                </a:solidFill>
              </a:rPr>
              <a:t>: falling on an icy sidewalk and breaking a leg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Vary in shape and size, including traumatic events and life changes</a:t>
            </a:r>
            <a:endParaRPr lang="en-US" dirty="0">
              <a:solidFill>
                <a:srgbClr val="2B7799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B87A8F-AA0C-102E-319B-13E8FD81FD1C}"/>
              </a:ext>
            </a:extLst>
          </p:cNvPr>
          <p:cNvSpPr txBox="1"/>
          <p:nvPr/>
        </p:nvSpPr>
        <p:spPr>
          <a:xfrm>
            <a:off x="6928771" y="4896024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1</a:t>
            </a:r>
          </a:p>
        </p:txBody>
      </p:sp>
      <p:pic>
        <p:nvPicPr>
          <p:cNvPr id="5" name="Content Placeholder 6" descr="A photograph of burnt matches">
            <a:extLst>
              <a:ext uri="{FF2B5EF4-FFF2-40B4-BE49-F238E27FC236}">
                <a16:creationId xmlns:a16="http://schemas.microsoft.com/office/drawing/2014/main" id="{2C9F4909-BA3C-B8F0-757D-B0B5BE40D5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87" r="17187"/>
          <a:stretch/>
        </p:blipFill>
        <p:spPr>
          <a:xfrm>
            <a:off x="5339035" y="1752600"/>
            <a:ext cx="3663421" cy="31400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14730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BA363-008A-9460-24DB-6A18281A280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24000" y="-1066800"/>
            <a:ext cx="5915025" cy="994172"/>
          </a:xfrm>
          <a:prstGeom prst="rect">
            <a:avLst/>
          </a:prstGeom>
        </p:spPr>
        <p:txBody>
          <a:bodyPr anchor="b">
            <a:normAutofit fontScale="90000"/>
          </a:bodyPr>
          <a:lstStyle/>
          <a:p>
            <a:r>
              <a:rPr lang="en-US" dirty="0"/>
              <a:t>End of Hawkes Learning PowerPoint</a:t>
            </a:r>
          </a:p>
        </p:txBody>
      </p:sp>
    </p:spTree>
    <p:extLst>
      <p:ext uri="{BB962C8B-B14F-4D97-AF65-F5344CB8AC3E}">
        <p14:creationId xmlns:p14="http://schemas.microsoft.com/office/powerpoint/2010/main" val="1295064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9B2DB-2CE6-975F-9DB9-20CC546CF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Reflection Question</a:t>
            </a:r>
            <a:r>
              <a:rPr lang="en-US" b="1" baseline="-25000" dirty="0"/>
              <a:t>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27152-CF6A-3AA8-CAC9-B892F0C75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1386841"/>
          </a:xfrm>
        </p:spPr>
        <p:txBody>
          <a:bodyPr/>
          <a:lstStyle/>
          <a:p>
            <a:r>
              <a:rPr lang="en-US" dirty="0"/>
              <a:t>What are some stressors that you face in your life currently? How does your mind and body generally react to these stressors?</a:t>
            </a:r>
          </a:p>
        </p:txBody>
      </p:sp>
    </p:spTree>
    <p:extLst>
      <p:ext uri="{BB962C8B-B14F-4D97-AF65-F5344CB8AC3E}">
        <p14:creationId xmlns:p14="http://schemas.microsoft.com/office/powerpoint/2010/main" val="3029162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Traumatic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Some stressors involve traumatic events in which actual death or injury is threatened.</a:t>
            </a:r>
          </a:p>
          <a:p>
            <a:pPr lvl="1"/>
            <a:r>
              <a:rPr lang="en-US" u="sng" dirty="0"/>
              <a:t>Examples</a:t>
            </a:r>
            <a:r>
              <a:rPr lang="en-US" dirty="0"/>
              <a:t>: military combat, physical assaults, terrorist attacks, natural disasters, car accidents</a:t>
            </a:r>
          </a:p>
          <a:p>
            <a:r>
              <a:rPr lang="en-US" dirty="0"/>
              <a:t>Men, non-Whites, and lower SES groups report more traumatic events </a:t>
            </a:r>
            <a:r>
              <a:rPr lang="de-DE" dirty="0"/>
              <a:t>(Hatch &amp; Dohrenwend, 2007; Landberg et al., 2019).</a:t>
            </a:r>
            <a:endParaRPr lang="en-US" dirty="0"/>
          </a:p>
          <a:p>
            <a:r>
              <a:rPr lang="en-US" dirty="0"/>
              <a:t>Exposure to extreme stressors may lead to posttraumatic stress disorder (PTSD): chronic stress reaction (American Psychiatric Association, 2022).</a:t>
            </a:r>
          </a:p>
          <a:p>
            <a:pPr lvl="1"/>
            <a:r>
              <a:rPr lang="en-US" dirty="0">
                <a:solidFill>
                  <a:srgbClr val="2B7799"/>
                </a:solidFill>
              </a:rPr>
              <a:t>Can include intrusive/painful memories of stressor event, jumpiness, negative emotional states, detachment, outbursts, and avoidance</a:t>
            </a:r>
          </a:p>
        </p:txBody>
      </p:sp>
    </p:spTree>
    <p:extLst>
      <p:ext uri="{BB962C8B-B14F-4D97-AF65-F5344CB8AC3E}">
        <p14:creationId xmlns:p14="http://schemas.microsoft.com/office/powerpoint/2010/main" val="27617307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F1B4C-5AAA-83F0-C30B-42241B0F9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On Your Own</a:t>
            </a:r>
            <a:r>
              <a:rPr lang="en-US" b="1" baseline="-25000" dirty="0"/>
              <a:t>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1AC4C-482E-02BD-BADA-C2D6C8D02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1005840"/>
          </a:xfrm>
        </p:spPr>
        <p:txBody>
          <a:bodyPr/>
          <a:lstStyle/>
          <a:p>
            <a:r>
              <a:rPr lang="en-US" dirty="0"/>
              <a:t>In your own words, describe the differences between chronic stressors and acute stressors.</a:t>
            </a:r>
          </a:p>
        </p:txBody>
      </p:sp>
    </p:spTree>
    <p:extLst>
      <p:ext uri="{BB962C8B-B14F-4D97-AF65-F5344CB8AC3E}">
        <p14:creationId xmlns:p14="http://schemas.microsoft.com/office/powerpoint/2010/main" val="1933572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Life Changes</a:t>
            </a:r>
          </a:p>
        </p:txBody>
      </p:sp>
      <p:pic>
        <p:nvPicPr>
          <p:cNvPr id="7" name="Content Placeholder 6" descr="A photograph of two people moving a dresser into a moving van">
            <a:extLst>
              <a:ext uri="{FF2B5EF4-FFF2-40B4-BE49-F238E27FC236}">
                <a16:creationId xmlns:a16="http://schemas.microsoft.com/office/drawing/2014/main" id="{010A17B2-7E14-F0F3-32FC-1F6A73C826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422" r="18519" b="1235"/>
          <a:stretch/>
        </p:blipFill>
        <p:spPr>
          <a:xfrm>
            <a:off x="609600" y="2220183"/>
            <a:ext cx="2744186" cy="2417633"/>
          </a:xfr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6CFF1C-F729-4605-8D91-B60A3422D6F8}"/>
              </a:ext>
            </a:extLst>
          </p:cNvPr>
          <p:cNvSpPr txBox="1"/>
          <p:nvPr/>
        </p:nvSpPr>
        <p:spPr>
          <a:xfrm>
            <a:off x="1668947" y="4606834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B92605-5A85-44C7-D366-C2657C4D02A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429000" y="1280160"/>
            <a:ext cx="5410200" cy="45720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Most stressors are not traumatic or intense; instead, they require us to make changes and adjust.</a:t>
            </a:r>
          </a:p>
          <a:p>
            <a:pPr lvl="1"/>
            <a:r>
              <a:rPr lang="en-US" u="sng" dirty="0">
                <a:solidFill>
                  <a:srgbClr val="2B7799"/>
                </a:solidFill>
              </a:rPr>
              <a:t>Examples</a:t>
            </a:r>
            <a:r>
              <a:rPr lang="en-US" dirty="0">
                <a:solidFill>
                  <a:srgbClr val="2B7799"/>
                </a:solidFill>
              </a:rPr>
              <a:t>: death of a family member, marriage, divorce, moving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Accumulation of changes may increase risk of physical illness.</a:t>
            </a:r>
            <a:endParaRPr lang="en-US" dirty="0">
              <a:solidFill>
                <a:srgbClr val="2B77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238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Social Readjustment Rating Scale (SRRS)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2834640"/>
          </a:xfrm>
        </p:spPr>
        <p:txBody>
          <a:bodyPr>
            <a:normAutofit/>
          </a:bodyPr>
          <a:lstStyle/>
          <a:p>
            <a:r>
              <a:rPr lang="en-US" b="1" dirty="0"/>
              <a:t>SRRS</a:t>
            </a:r>
            <a:r>
              <a:rPr lang="en-US" dirty="0"/>
              <a:t>: 43 life events requiring varying degrees of readjustment (Holmes &amp; Rahe, 1967)</a:t>
            </a:r>
          </a:p>
          <a:p>
            <a:pPr lvl="1"/>
            <a:r>
              <a:rPr lang="en-US" dirty="0"/>
              <a:t>Developed by Thomas Holmes and Richard Rahe to link life stressors and physical illness</a:t>
            </a:r>
          </a:p>
          <a:p>
            <a:r>
              <a:rPr lang="en-US" dirty="0"/>
              <a:t>Include pleasant life events like marriage, holidays, retirement</a:t>
            </a:r>
          </a:p>
        </p:txBody>
      </p:sp>
      <p:pic>
        <p:nvPicPr>
          <p:cNvPr id="7" name="Content Placeholder 6" descr="A photograph of a man and a woman looking at flowers on a tablet while planning a wedding">
            <a:extLst>
              <a:ext uri="{FF2B5EF4-FFF2-40B4-BE49-F238E27FC236}">
                <a16:creationId xmlns:a16="http://schemas.microsoft.com/office/drawing/2014/main" id="{8F8F2740-B3A4-923D-2D95-80C7F934AD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5"/>
          <a:stretch/>
        </p:blipFill>
        <p:spPr>
          <a:xfrm>
            <a:off x="3352800" y="3657600"/>
            <a:ext cx="3733800" cy="2074333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B25A45-D0A8-70A8-2DE8-2611B39ABF9A}"/>
              </a:ext>
            </a:extLst>
          </p:cNvPr>
          <p:cNvSpPr txBox="1"/>
          <p:nvPr/>
        </p:nvSpPr>
        <p:spPr>
          <a:xfrm>
            <a:off x="4953000" y="5731933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3</a:t>
            </a:r>
          </a:p>
        </p:txBody>
      </p:sp>
    </p:spTree>
    <p:extLst>
      <p:ext uri="{BB962C8B-B14F-4D97-AF65-F5344CB8AC3E}">
        <p14:creationId xmlns:p14="http://schemas.microsoft.com/office/powerpoint/2010/main" val="4160082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Life Change Units (LCUs)</a:t>
            </a:r>
            <a:r>
              <a:rPr lang="en-US" b="1" baseline="-25000" dirty="0"/>
              <a:t>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u="sng" dirty="0"/>
              <a:t>Study</a:t>
            </a:r>
            <a:r>
              <a:rPr lang="en-US" dirty="0"/>
              <a:t>: Holmes and Rahe asked 394 participants to provide numerical estimates for the 43 life events.</a:t>
            </a:r>
          </a:p>
          <a:p>
            <a:pPr lvl="1"/>
            <a:r>
              <a:rPr lang="en-US" dirty="0"/>
              <a:t>Estimates = readjustment needed for each event</a:t>
            </a:r>
          </a:p>
          <a:p>
            <a:pPr lvl="1"/>
            <a:r>
              <a:rPr lang="en-US" dirty="0"/>
              <a:t>Resulted in mean value scores, or LCUs, ranging from 11 to 100 (Rahe et al., 1967)</a:t>
            </a:r>
          </a:p>
          <a:p>
            <a:pPr lvl="1"/>
            <a:r>
              <a:rPr lang="en-US" u="sng" dirty="0">
                <a:solidFill>
                  <a:srgbClr val="2B7799"/>
                </a:solidFill>
              </a:rPr>
              <a:t>Example</a:t>
            </a:r>
            <a:r>
              <a:rPr lang="en-US" dirty="0">
                <a:solidFill>
                  <a:srgbClr val="2B7799"/>
                </a:solidFill>
              </a:rPr>
              <a:t>: death of a family member (63 LCUs) vs. change in eating habits (15 LCUs)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985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Life Change Units (LCUs)</a:t>
            </a:r>
            <a:r>
              <a:rPr lang="en-US" b="1" baseline="-25000" dirty="0"/>
              <a:t>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635" y="1295400"/>
            <a:ext cx="5257800" cy="4572000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High LCU scores were linked to physical illnesses and mental health problems (Cohen et al., 2019; Monat &amp; Lazarus, 1991; Scully et al., 2000).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u="sng" dirty="0"/>
              <a:t>Study</a:t>
            </a:r>
            <a:r>
              <a:rPr lang="en-US" dirty="0"/>
              <a:t>: Researchers obtained LCU scores for U.S. and Norwegian Navy personnel going on a 6-month voyage.</a:t>
            </a:r>
          </a:p>
          <a:p>
            <a:pPr lvl="1"/>
            <a:r>
              <a:rPr lang="en-US" dirty="0">
                <a:solidFill>
                  <a:srgbClr val="2B7799"/>
                </a:solidFill>
              </a:rPr>
              <a:t>Correlations between LCU scores prior to voyage and subsequent illness during the voyage (Rahe, 1974)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D60C08-05C3-7084-546E-F48F9E3EC21D}"/>
              </a:ext>
            </a:extLst>
          </p:cNvPr>
          <p:cNvSpPr txBox="1"/>
          <p:nvPr/>
        </p:nvSpPr>
        <p:spPr>
          <a:xfrm>
            <a:off x="6654429" y="4384347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4</a:t>
            </a:r>
          </a:p>
        </p:txBody>
      </p:sp>
      <p:pic>
        <p:nvPicPr>
          <p:cNvPr id="7" name="Content Placeholder 6" descr="A photograph of several battleships on the water">
            <a:extLst>
              <a:ext uri="{FF2B5EF4-FFF2-40B4-BE49-F238E27FC236}">
                <a16:creationId xmlns:a16="http://schemas.microsoft.com/office/drawing/2014/main" id="{E91391F3-AFAE-F1A6-0B8C-979B945E5C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5"/>
          <a:stretch/>
        </p:blipFill>
        <p:spPr>
          <a:xfrm>
            <a:off x="5247551" y="2473653"/>
            <a:ext cx="3439249" cy="19106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75805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66092"/>
      </a:dk1>
      <a:lt1>
        <a:srgbClr val="FFFFFF"/>
      </a:lt1>
      <a:dk2>
        <a:srgbClr val="4F81BD"/>
      </a:dk2>
      <a:lt2>
        <a:srgbClr val="FFFFFF"/>
      </a:lt2>
      <a:accent1>
        <a:srgbClr val="1F497D"/>
      </a:accent1>
      <a:accent2>
        <a:srgbClr val="366092"/>
      </a:accent2>
      <a:accent3>
        <a:srgbClr val="FFFFCC"/>
      </a:accent3>
      <a:accent4>
        <a:srgbClr val="B8CCE4"/>
      </a:accent4>
      <a:accent5>
        <a:srgbClr val="DBE5F1"/>
      </a:accent5>
      <a:accent6>
        <a:srgbClr val="C6D9F0"/>
      </a:accent6>
      <a:hlink>
        <a:srgbClr val="92CDDC"/>
      </a:hlink>
      <a:folHlink>
        <a:srgbClr val="8DB3E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1695</TotalTime>
  <Words>1072</Words>
  <Application>Microsoft Office PowerPoint</Application>
  <PresentationFormat>On-screen Show (4:3)</PresentationFormat>
  <Paragraphs>94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Aptos</vt:lpstr>
      <vt:lpstr>Century Gothic</vt:lpstr>
      <vt:lpstr>Aptos Display</vt:lpstr>
      <vt:lpstr>Office Theme</vt:lpstr>
      <vt:lpstr>1_Office Theme</vt:lpstr>
      <vt:lpstr>Lesson 14.2</vt:lpstr>
      <vt:lpstr>Stressors</vt:lpstr>
      <vt:lpstr>Reflection Question1</vt:lpstr>
      <vt:lpstr>Traumatic Events</vt:lpstr>
      <vt:lpstr>On Your Own1</vt:lpstr>
      <vt:lpstr>Life Changes</vt:lpstr>
      <vt:lpstr>Social Readjustment Rating Scale (SRRS)</vt:lpstr>
      <vt:lpstr>Life Change Units (LCUs)1</vt:lpstr>
      <vt:lpstr>Life Change Units (LCUs)2</vt:lpstr>
      <vt:lpstr>Criticisms Of The SRRS</vt:lpstr>
      <vt:lpstr>Connect The Concepts: Correlational Research</vt:lpstr>
      <vt:lpstr>Hassles</vt:lpstr>
      <vt:lpstr>Other Stressors</vt:lpstr>
      <vt:lpstr>Job Strain</vt:lpstr>
      <vt:lpstr>On Your Own2</vt:lpstr>
      <vt:lpstr>Job Burnout</vt:lpstr>
      <vt:lpstr>Reflection Question2</vt:lpstr>
      <vt:lpstr>Relationships</vt:lpstr>
      <vt:lpstr>Summary</vt:lpstr>
      <vt:lpstr>End of Hawkes Learning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14.2 Stressors</dc:title>
  <dc:creator>Hawkes Learning</dc:creator>
  <cp:keywords>Psychology</cp:keywords>
  <cp:lastModifiedBy>Talissa Nahass</cp:lastModifiedBy>
  <cp:revision>186</cp:revision>
  <dcterms:created xsi:type="dcterms:W3CDTF">2013-04-26T14:43:13Z</dcterms:created>
  <dcterms:modified xsi:type="dcterms:W3CDTF">2024-07-23T21:39:31Z</dcterms:modified>
  <cp:category>Psychology</cp:category>
</cp:coreProperties>
</file>