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43"/>
  </p:notesMasterIdLst>
  <p:handoutMasterIdLst>
    <p:handoutMasterId r:id="rId44"/>
  </p:handoutMasterIdLst>
  <p:sldIdLst>
    <p:sldId id="272" r:id="rId3"/>
    <p:sldId id="273" r:id="rId4"/>
    <p:sldId id="274" r:id="rId5"/>
    <p:sldId id="287" r:id="rId6"/>
    <p:sldId id="288" r:id="rId7"/>
    <p:sldId id="270" r:id="rId8"/>
    <p:sldId id="275" r:id="rId9"/>
    <p:sldId id="267" r:id="rId10"/>
    <p:sldId id="276" r:id="rId11"/>
    <p:sldId id="277" r:id="rId12"/>
    <p:sldId id="271" r:id="rId13"/>
    <p:sldId id="289" r:id="rId14"/>
    <p:sldId id="290" r:id="rId15"/>
    <p:sldId id="292" r:id="rId16"/>
    <p:sldId id="293" r:id="rId17"/>
    <p:sldId id="278" r:id="rId18"/>
    <p:sldId id="294" r:id="rId19"/>
    <p:sldId id="295" r:id="rId20"/>
    <p:sldId id="279" r:id="rId21"/>
    <p:sldId id="296" r:id="rId22"/>
    <p:sldId id="297" r:id="rId23"/>
    <p:sldId id="280" r:id="rId24"/>
    <p:sldId id="298" r:id="rId25"/>
    <p:sldId id="300" r:id="rId26"/>
    <p:sldId id="299" r:id="rId27"/>
    <p:sldId id="301" r:id="rId28"/>
    <p:sldId id="302" r:id="rId29"/>
    <p:sldId id="282" r:id="rId30"/>
    <p:sldId id="304" r:id="rId31"/>
    <p:sldId id="305" r:id="rId32"/>
    <p:sldId id="303" r:id="rId33"/>
    <p:sldId id="283" r:id="rId34"/>
    <p:sldId id="310" r:id="rId35"/>
    <p:sldId id="306" r:id="rId36"/>
    <p:sldId id="307" r:id="rId37"/>
    <p:sldId id="284" r:id="rId38"/>
    <p:sldId id="308" r:id="rId39"/>
    <p:sldId id="309" r:id="rId40"/>
    <p:sldId id="285" r:id="rId41"/>
    <p:sldId id="318" r:id="rId42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9" autoAdjust="0"/>
    <p:restoredTop sz="86410" autoAdjust="0"/>
  </p:normalViewPr>
  <p:slideViewPr>
    <p:cSldViewPr>
      <p:cViewPr varScale="1">
        <p:scale>
          <a:sx n="52" d="100"/>
          <a:sy n="52" d="100"/>
        </p:scale>
        <p:origin x="1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4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7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C9BABA84-DF28-D39D-BF3C-D502C25912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62" y="297219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96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06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07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31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95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3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3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4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44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39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86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4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4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14.3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Stress and Illness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Stressors And Immune Function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Psychoneuroimmunology</a:t>
            </a:r>
            <a:r>
              <a:rPr lang="en-US" dirty="0"/>
              <a:t> studies how psychological factors influence the immune system.</a:t>
            </a:r>
          </a:p>
          <a:p>
            <a:pPr lvl="1"/>
            <a:r>
              <a:rPr lang="en-US" dirty="0"/>
              <a:t>First coined in 1981 as the title of a book (Zacharie, 2009)</a:t>
            </a:r>
          </a:p>
          <a:p>
            <a:r>
              <a:rPr lang="en-US" dirty="0"/>
              <a:t>Studies show immune responses can be classically conditioned (Everly &amp; Lating, 2002).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rats developing an aversion to immunosuppressive flavored water, but later developing immunosuppression when tasting water (Ader &amp; Cohen, 1975)</a:t>
            </a:r>
          </a:p>
          <a:p>
            <a:r>
              <a:rPr lang="en-US" dirty="0"/>
              <a:t>Other studies demonstrated this can happen in both animals and humans </a:t>
            </a:r>
            <a:r>
              <a:rPr lang="da-DK" dirty="0"/>
              <a:t>(Ader &amp; Cohen, 2001; Hadamitzky et al., 2019).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5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005840"/>
          </a:xfrm>
        </p:spPr>
        <p:txBody>
          <a:bodyPr/>
          <a:lstStyle/>
          <a:p>
            <a:r>
              <a:rPr lang="en-US" dirty="0"/>
              <a:t>What does Ader and Cohen's research suggest about us as human beings and the impact of stress?</a:t>
            </a:r>
          </a:p>
        </p:txBody>
      </p:sp>
    </p:spTree>
    <p:extLst>
      <p:ext uri="{BB962C8B-B14F-4D97-AF65-F5344CB8AC3E}">
        <p14:creationId xmlns:p14="http://schemas.microsoft.com/office/powerpoint/2010/main" val="1933572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Stressors And Immune Function</a:t>
            </a:r>
            <a:r>
              <a:rPr lang="en-US" b="1" baseline="-25000" dirty="0"/>
              <a:t>2</a:t>
            </a:r>
          </a:p>
        </p:txBody>
      </p:sp>
      <p:pic>
        <p:nvPicPr>
          <p:cNvPr id="7" name="Content Placeholder 6" descr="A photograph of a microphone on a stand in front of a large crowd of people">
            <a:extLst>
              <a:ext uri="{FF2B5EF4-FFF2-40B4-BE49-F238E27FC236}">
                <a16:creationId xmlns:a16="http://schemas.microsoft.com/office/drawing/2014/main" id="{93766D0B-C563-6555-71E4-8C9ECC293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11" t="1235" r="11111"/>
          <a:stretch/>
        </p:blipFill>
        <p:spPr>
          <a:xfrm>
            <a:off x="304800" y="2164080"/>
            <a:ext cx="3541776" cy="2529840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4350A-3E9B-7885-C422-0EC81CBD5306}"/>
              </a:ext>
            </a:extLst>
          </p:cNvPr>
          <p:cNvSpPr txBox="1"/>
          <p:nvPr/>
        </p:nvSpPr>
        <p:spPr>
          <a:xfrm>
            <a:off x="1762942" y="469392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06BF0-FB6D-4F4E-5DDD-F6D2553111E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Various stressors are associated with weakened immune functioning (Glaser &amp; Kiecolt-Glaser, 2005; Kiecolt-Glaser et al., 2002a; Segerstrom &amp; Miller, 2004; Dhabhar, 2014; Seiler et al., 2019).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Examples</a:t>
            </a:r>
            <a:r>
              <a:rPr lang="en-US" dirty="0">
                <a:solidFill>
                  <a:srgbClr val="2B7799"/>
                </a:solidFill>
              </a:rPr>
              <a:t>: public speaking, unemployment, burnout/job strain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5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Stressors And Immune Function</a:t>
            </a:r>
            <a:r>
              <a:rPr lang="en-US" b="1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There is a physiological connection between the brain and immune system.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Sympathetic nervous system innervates immune organs like the thymus and spleen (Maier et al., 1994).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HPA axis activation adversely impacts immune function.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Inhibits production of </a:t>
            </a:r>
            <a:r>
              <a:rPr lang="en-US" b="1" dirty="0">
                <a:solidFill>
                  <a:srgbClr val="2B7799"/>
                </a:solidFill>
              </a:rPr>
              <a:t>lymphocytes</a:t>
            </a:r>
            <a:r>
              <a:rPr lang="en-US" dirty="0">
                <a:solidFill>
                  <a:srgbClr val="2B7799"/>
                </a:solidFill>
              </a:rPr>
              <a:t> (white blood cells) (Everly &amp; Lating, 2002)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1EFAB-964C-5EBD-F095-051F8D4A02C0}"/>
              </a:ext>
            </a:extLst>
          </p:cNvPr>
          <p:cNvSpPr txBox="1"/>
          <p:nvPr/>
        </p:nvSpPr>
        <p:spPr>
          <a:xfrm>
            <a:off x="7029695" y="4721246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6</a:t>
            </a:r>
          </a:p>
        </p:txBody>
      </p:sp>
      <p:pic>
        <p:nvPicPr>
          <p:cNvPr id="7" name="Content Placeholder 6" descr="A photograph of lymphocytes under a microscope">
            <a:extLst>
              <a:ext uri="{FF2B5EF4-FFF2-40B4-BE49-F238E27FC236}">
                <a16:creationId xmlns:a16="http://schemas.microsoft.com/office/drawing/2014/main" id="{F1CFB046-F02F-F7EF-03DD-B9953B616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5" t="1235" r="21297"/>
          <a:stretch/>
        </p:blipFill>
        <p:spPr>
          <a:xfrm>
            <a:off x="5867400" y="1866328"/>
            <a:ext cx="2950082" cy="2854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9175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Stressors And Immune Function</a:t>
            </a:r>
            <a:r>
              <a:rPr lang="en-US" b="1" baseline="-25000" dirty="0"/>
              <a:t>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People with high stress levels should be more likely to develop an illness than those with little stress.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u="sng" dirty="0"/>
              <a:t>Study</a:t>
            </a:r>
            <a:r>
              <a:rPr lang="en-US" dirty="0"/>
              <a:t>: 276 healthy volunteers interviewed about recent stressful experiences (Cohen et al., 1998).</a:t>
            </a:r>
          </a:p>
          <a:p>
            <a:pPr lvl="1"/>
            <a:r>
              <a:rPr lang="en-US" dirty="0"/>
              <a:t>Given nasal drops containing the cold virus</a:t>
            </a:r>
          </a:p>
          <a:p>
            <a:pPr lvl="1"/>
            <a:r>
              <a:rPr lang="en-US" dirty="0"/>
              <a:t>Those with chronic stressors for more than 1 month more likely to develop colds (Figure 7)</a:t>
            </a:r>
          </a:p>
        </p:txBody>
      </p:sp>
    </p:spTree>
    <p:extLst>
      <p:ext uri="{BB962C8B-B14F-4D97-AF65-F5344CB8AC3E}">
        <p14:creationId xmlns:p14="http://schemas.microsoft.com/office/powerpoint/2010/main" val="47860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14.3 Figure 7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822960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i="0" dirty="0"/>
              <a:t>Caption: </a:t>
            </a:r>
            <a:r>
              <a:rPr lang="en-US" dirty="0"/>
              <a:t>This graph shows the percentages of participants who developed colds (after receiving the cold virus) after reporting having experienced chronic stressors lasting at least 1 month, 3 months, and 6 months (adapted from Cohen et al., 1998).</a:t>
            </a:r>
            <a:endParaRPr lang="en-US" i="0" dirty="0"/>
          </a:p>
        </p:txBody>
      </p:sp>
      <p:pic>
        <p:nvPicPr>
          <p:cNvPr id="2" name="Content Placeholder 6" descr="A bar graph shows the relationship between stressors and people who developed colds after receiving the cold virus.">
            <a:extLst>
              <a:ext uri="{FF2B5EF4-FFF2-40B4-BE49-F238E27FC236}">
                <a16:creationId xmlns:a16="http://schemas.microsoft.com/office/drawing/2014/main" id="{4D32B602-28A2-F8ED-5B62-DB1244078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97280"/>
            <a:ext cx="6990080" cy="3931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4115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 Deeper:</a:t>
            </a:r>
            <a:br>
              <a:rPr lang="en-US" b="1" dirty="0"/>
            </a:br>
            <a:r>
              <a:rPr lang="en-US" b="1" dirty="0"/>
              <a:t>Stress And Aging: A Tale Of Telomeres</a:t>
            </a:r>
            <a:r>
              <a:rPr lang="en-US" b="1" baseline="-25000" dirty="0"/>
              <a:t>1</a:t>
            </a:r>
          </a:p>
        </p:txBody>
      </p:sp>
      <p:pic>
        <p:nvPicPr>
          <p:cNvPr id="7" name="Content Placeholder 6" descr="A two-part illustration shows the impact of stress on telomeres and cell division.">
            <a:extLst>
              <a:ext uri="{FF2B5EF4-FFF2-40B4-BE49-F238E27FC236}">
                <a16:creationId xmlns:a16="http://schemas.microsoft.com/office/drawing/2014/main" id="{04F9C048-EAF4-C14D-90BE-7471422BD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50" t="-14" r="25938" b="14"/>
          <a:stretch/>
        </p:blipFill>
        <p:spPr>
          <a:xfrm>
            <a:off x="838200" y="1935162"/>
            <a:ext cx="2539524" cy="2987675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5EC0D-F025-2803-4FF9-8849FFF7EF79}"/>
              </a:ext>
            </a:extLst>
          </p:cNvPr>
          <p:cNvSpPr txBox="1"/>
          <p:nvPr/>
        </p:nvSpPr>
        <p:spPr>
          <a:xfrm>
            <a:off x="1905000" y="4916138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0BE1F-5086-EF59-2BFE-FC39C5180CC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Stress can shorten telomeres (segments of DNA that protect chromosome ends).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Inhibits cell division, including growth and new cells (Sapolsky, 2004)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u="sng" dirty="0"/>
              <a:t>Study</a:t>
            </a:r>
            <a:r>
              <a:rPr lang="en-US" dirty="0"/>
              <a:t>: The longer a mother spent caring for her ill child, the shorter her telomeres (Epel et al., 2004).</a:t>
            </a:r>
          </a:p>
        </p:txBody>
      </p:sp>
    </p:spTree>
    <p:extLst>
      <p:ext uri="{BB962C8B-B14F-4D97-AF65-F5344CB8AC3E}">
        <p14:creationId xmlns:p14="http://schemas.microsoft.com/office/powerpoint/2010/main" val="232856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 Deeper:</a:t>
            </a:r>
            <a:br>
              <a:rPr lang="en-US" b="1" dirty="0"/>
            </a:br>
            <a:r>
              <a:rPr lang="en-US" b="1" dirty="0"/>
              <a:t>Stress And Aging: A Tale Of Telomeres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Other studies found associations between stress and eroded telomeres (Blackburn &amp; Epel, 2012; Lin &amp; Epel, 2022).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Childhood exposure to violence found to accelerate telomere erosion from ages 5 to 10 (Shalev et al., 2013).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U.K. women ages 41 to 80 with adverse experiences during childhood had shortened telomeres (Surtees et al., 2010), and telomere size decreased as the amount of adversity increased (Figure 9).</a:t>
            </a:r>
          </a:p>
        </p:txBody>
      </p:sp>
    </p:spTree>
    <p:extLst>
      <p:ext uri="{BB962C8B-B14F-4D97-AF65-F5344CB8AC3E}">
        <p14:creationId xmlns:p14="http://schemas.microsoft.com/office/powerpoint/2010/main" val="3210335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14.3 Figure 9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457200" y="5312092"/>
            <a:ext cx="8229600" cy="540067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i="0" dirty="0"/>
              <a:t>Caption: </a:t>
            </a:r>
            <a:r>
              <a:rPr lang="en-US" dirty="0"/>
              <a:t>Telomeres are shorter in adults who experienced more trauma as children (adapted from Blackburn &amp; Epel, 2012).</a:t>
            </a:r>
            <a:endParaRPr lang="en-US" i="0" dirty="0"/>
          </a:p>
        </p:txBody>
      </p:sp>
      <p:pic>
        <p:nvPicPr>
          <p:cNvPr id="2" name="Content Placeholder 6" descr="A bar graph shows the relationship between telomere length and the number of adversities people experienced.">
            <a:extLst>
              <a:ext uri="{FF2B5EF4-FFF2-40B4-BE49-F238E27FC236}">
                <a16:creationId xmlns:a16="http://schemas.microsoft.com/office/drawing/2014/main" id="{EEC85F23-DB1E-59EC-1EA4-CBC1D5A31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97280"/>
            <a:ext cx="7493000" cy="4214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1000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Cardiovascular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529840"/>
          </a:xfrm>
        </p:spPr>
        <p:txBody>
          <a:bodyPr>
            <a:normAutofit/>
          </a:bodyPr>
          <a:lstStyle/>
          <a:p>
            <a:r>
              <a:rPr lang="en-US" sz="2000" b="1" dirty="0"/>
              <a:t>Cardiovascular disorders</a:t>
            </a:r>
            <a:r>
              <a:rPr lang="en-US" sz="2000" dirty="0"/>
              <a:t>: disorders involving the cardiovascular system</a:t>
            </a:r>
          </a:p>
          <a:p>
            <a:pPr lvl="1"/>
            <a:r>
              <a:rPr lang="en-US" sz="2000" dirty="0"/>
              <a:t>Major focal point in psychophysiological disorder studies (Everly &amp; Lating, 2002)</a:t>
            </a:r>
          </a:p>
          <a:p>
            <a:r>
              <a:rPr lang="en-US" sz="2000" b="1" dirty="0"/>
              <a:t>Heart disease</a:t>
            </a:r>
            <a:r>
              <a:rPr lang="en-US" sz="2000" dirty="0"/>
              <a:t>: a major cardiovascular condition</a:t>
            </a:r>
          </a:p>
          <a:p>
            <a:pPr lvl="1"/>
            <a:r>
              <a:rPr lang="en-US" sz="2000" dirty="0"/>
              <a:t>Leading cause of death in the developed world (CDC, 2022a)</a:t>
            </a:r>
          </a:p>
          <a:p>
            <a:pPr lvl="1"/>
            <a:r>
              <a:rPr lang="en-US" sz="2000" dirty="0"/>
              <a:t>Symptoms vary, but usually involve angina (Office on Women's Health, 2009; CDC, 2023a)</a:t>
            </a:r>
          </a:p>
        </p:txBody>
      </p:sp>
      <p:pic>
        <p:nvPicPr>
          <p:cNvPr id="5" name="Content Placeholder 6" descr="A figure indicates common heart attack symptoms for each sex.">
            <a:extLst>
              <a:ext uri="{FF2B5EF4-FFF2-40B4-BE49-F238E27FC236}">
                <a16:creationId xmlns:a16="http://schemas.microsoft.com/office/drawing/2014/main" id="{4BB49B48-648B-EFCC-5B2B-C6739A75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29000"/>
            <a:ext cx="3911600" cy="220027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78CCC-8B90-46B5-F8BA-105DD99A51AD}"/>
              </a:ext>
            </a:extLst>
          </p:cNvPr>
          <p:cNvSpPr txBox="1"/>
          <p:nvPr/>
        </p:nvSpPr>
        <p:spPr>
          <a:xfrm>
            <a:off x="5647189" y="5629275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10</a:t>
            </a:r>
          </a:p>
        </p:txBody>
      </p:sp>
    </p:spTree>
    <p:extLst>
      <p:ext uri="{BB962C8B-B14F-4D97-AF65-F5344CB8AC3E}">
        <p14:creationId xmlns:p14="http://schemas.microsoft.com/office/powerpoint/2010/main" val="380304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Stress And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73964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stress response consists of coordinated physiological reactions that can be beneficial.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Health is affected when stress is ongoing, resulting in sustained physiological reactions.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As Robert Sapolsky (1998) described,</a:t>
            </a:r>
          </a:p>
          <a:p>
            <a:pPr lvl="1"/>
            <a:r>
              <a:rPr lang="en-US" sz="2400" dirty="0">
                <a:solidFill>
                  <a:srgbClr val="2B7799"/>
                </a:solidFill>
              </a:rPr>
              <a:t>“Stress-related disease emerges, predominantly, out of the fact that we so often activate a physiological system that has evolved for responding to acute physical emergencies, but we turn it on for months on end, worrying about mortgages, relationships, and promotions. (p. 6)"</a:t>
            </a:r>
          </a:p>
        </p:txBody>
      </p:sp>
      <p:pic>
        <p:nvPicPr>
          <p:cNvPr id="4" name="Content Placeholder 6" descr="A photograph of Robert Sapolsky">
            <a:extLst>
              <a:ext uri="{FF2B5EF4-FFF2-40B4-BE49-F238E27FC236}">
                <a16:creationId xmlns:a16="http://schemas.microsoft.com/office/drawing/2014/main" id="{95DCE605-C22F-3393-FB1B-1DB28FD67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6" r="30556" b="1235"/>
          <a:stretch/>
        </p:blipFill>
        <p:spPr>
          <a:xfrm>
            <a:off x="5867400" y="1516380"/>
            <a:ext cx="2677668" cy="382524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17C265-0BDB-DDB2-67ED-459D02C3B836}"/>
              </a:ext>
            </a:extLst>
          </p:cNvPr>
          <p:cNvSpPr txBox="1"/>
          <p:nvPr/>
        </p:nvSpPr>
        <p:spPr>
          <a:xfrm>
            <a:off x="6893488" y="536171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Hypertension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Hypertension</a:t>
            </a:r>
            <a:r>
              <a:rPr lang="en-US" dirty="0"/>
              <a:t>: high blood pressure</a:t>
            </a:r>
          </a:p>
          <a:p>
            <a:pPr lvl="1"/>
            <a:r>
              <a:rPr lang="en-US" dirty="0"/>
              <a:t>Major risk factor for heart disease</a:t>
            </a:r>
          </a:p>
          <a:p>
            <a:pPr lvl="1"/>
            <a:r>
              <a:rPr lang="en-US" dirty="0"/>
              <a:t>Forces the heart to pump harder, more physical strain</a:t>
            </a:r>
          </a:p>
          <a:p>
            <a:pPr lvl="1"/>
            <a:r>
              <a:rPr lang="en-US" dirty="0"/>
              <a:t>Can lead to heart attack, stroke, heart failure</a:t>
            </a:r>
          </a:p>
          <a:p>
            <a:pPr lvl="1"/>
            <a:r>
              <a:rPr lang="en-US" dirty="0"/>
              <a:t>Has no symptoms (AHA, 2022)</a:t>
            </a:r>
          </a:p>
          <a:p>
            <a:r>
              <a:rPr lang="en-US" dirty="0"/>
              <a:t>Risk factors for cardiovascular disorders: aging, income, education, employment status, unhealthy diet, tobacco use, physical inactivity, excessive alcohol consumption, obesity, diabetes (CDC, 2022a)</a:t>
            </a:r>
          </a:p>
        </p:txBody>
      </p:sp>
    </p:spTree>
    <p:extLst>
      <p:ext uri="{BB962C8B-B14F-4D97-AF65-F5344CB8AC3E}">
        <p14:creationId xmlns:p14="http://schemas.microsoft.com/office/powerpoint/2010/main" val="2296699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Hypertension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Stress and psychological factors play a crucial role in cardiovascular health (Nusair et al., 2012).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Exposure to stressors of many kinds has been linked to cardiovascular problems.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Examples for hypertension</a:t>
            </a:r>
            <a:r>
              <a:rPr lang="en-US" dirty="0">
                <a:solidFill>
                  <a:srgbClr val="2B7799"/>
                </a:solidFill>
              </a:rPr>
              <a:t>: job strain (Trudel et al., 2010), natural disasters (Babaie et al., 2021), marital conflict (Smith et al., 2021), perceived discrimination (</a:t>
            </a:r>
            <a:r>
              <a:rPr lang="da-DK" dirty="0">
                <a:solidFill>
                  <a:srgbClr val="2B7799"/>
                </a:solidFill>
              </a:rPr>
              <a:t>Panza et al., 2019; Sims et al., 2012)</a:t>
            </a:r>
            <a:endParaRPr lang="en-US" dirty="0">
              <a:solidFill>
                <a:srgbClr val="2B7799"/>
              </a:solidFill>
            </a:endParaRPr>
          </a:p>
          <a:p>
            <a:pPr lvl="1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BDB55-2FC4-F391-9450-6DF351E5A361}"/>
              </a:ext>
            </a:extLst>
          </p:cNvPr>
          <p:cNvSpPr txBox="1"/>
          <p:nvPr/>
        </p:nvSpPr>
        <p:spPr>
          <a:xfrm>
            <a:off x="7010400" y="4587875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11</a:t>
            </a:r>
          </a:p>
        </p:txBody>
      </p:sp>
      <p:pic>
        <p:nvPicPr>
          <p:cNvPr id="7" name="Content Placeholder 6" descr="A photograph of a blood pressure monitor">
            <a:extLst>
              <a:ext uri="{FF2B5EF4-FFF2-40B4-BE49-F238E27FC236}">
                <a16:creationId xmlns:a16="http://schemas.microsoft.com/office/drawing/2014/main" id="{9F41E169-A173-0171-77C3-E413806BC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7" r="17187"/>
          <a:stretch/>
        </p:blipFill>
        <p:spPr>
          <a:xfrm>
            <a:off x="5754676" y="2057400"/>
            <a:ext cx="2952221" cy="2530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3444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Are You Type A Or Type 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135380"/>
            <a:ext cx="8229600" cy="306324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Those prone to heart disease tend to think, feel, and act differently than those who are not (Friedman &amp; Rosenman, 1974).</a:t>
            </a:r>
          </a:p>
          <a:p>
            <a:pPr lvl="1"/>
            <a:r>
              <a:rPr lang="en-US" sz="2400" b="1" dirty="0"/>
              <a:t>Type A</a:t>
            </a:r>
            <a:r>
              <a:rPr lang="en-US" sz="2400" dirty="0"/>
              <a:t> individuals are driven workaholics, preoccupied with deadlines.</a:t>
            </a:r>
          </a:p>
          <a:p>
            <a:pPr lvl="1"/>
            <a:r>
              <a:rPr lang="en-US" sz="2400" b="1" dirty="0"/>
              <a:t>Type B</a:t>
            </a:r>
            <a:r>
              <a:rPr lang="en-US" sz="2400" dirty="0"/>
              <a:t> individuals are more relaxed, laid-back (Figure 12).</a:t>
            </a:r>
            <a:endParaRPr lang="en-US" sz="2400" b="1" dirty="0"/>
          </a:p>
          <a:p>
            <a:r>
              <a:rPr lang="en-US" sz="2400" dirty="0"/>
              <a:t>Heart disease was over 7 times more frequent among Type As than Type Bs (Friedman &amp; Rosenman, 1959).</a:t>
            </a:r>
          </a:p>
        </p:txBody>
      </p:sp>
      <p:pic>
        <p:nvPicPr>
          <p:cNvPr id="7" name="Content Placeholder 6" descr="Two photographs: one of someone very busy, the other of someone relaxing">
            <a:extLst>
              <a:ext uri="{FF2B5EF4-FFF2-40B4-BE49-F238E27FC236}">
                <a16:creationId xmlns:a16="http://schemas.microsoft.com/office/drawing/2014/main" id="{5EBB9681-F898-FD6B-10EE-A5DE548B1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98" b="14074"/>
          <a:stretch/>
        </p:blipFill>
        <p:spPr>
          <a:xfrm>
            <a:off x="2667000" y="4051244"/>
            <a:ext cx="4114800" cy="16764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FBAE5-63FA-2104-1F64-A2836D1E573C}"/>
              </a:ext>
            </a:extLst>
          </p:cNvPr>
          <p:cNvSpPr txBox="1"/>
          <p:nvPr/>
        </p:nvSpPr>
        <p:spPr>
          <a:xfrm>
            <a:off x="4377189" y="5722620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12</a:t>
            </a:r>
          </a:p>
        </p:txBody>
      </p:sp>
    </p:spTree>
    <p:extLst>
      <p:ext uri="{BB962C8B-B14F-4D97-AF65-F5344CB8AC3E}">
        <p14:creationId xmlns:p14="http://schemas.microsoft.com/office/powerpoint/2010/main" val="3316194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 A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Major components:</a:t>
            </a:r>
          </a:p>
          <a:p>
            <a:pPr lvl="1"/>
            <a:r>
              <a:rPr lang="en-US" dirty="0"/>
              <a:t>Aggressive/chronic struggle to achieve more in less time (Friedman &amp; Rosenman, 1974)</a:t>
            </a:r>
          </a:p>
          <a:p>
            <a:pPr lvl="1"/>
            <a:r>
              <a:rPr lang="en-US" dirty="0"/>
              <a:t>Excessive competitive drive</a:t>
            </a:r>
          </a:p>
          <a:p>
            <a:pPr lvl="1"/>
            <a:r>
              <a:rPr lang="en-US" dirty="0"/>
              <a:t>Chronic sense of time urgency</a:t>
            </a:r>
          </a:p>
          <a:p>
            <a:pPr lvl="1"/>
            <a:r>
              <a:rPr lang="en-US" dirty="0"/>
              <a:t>Impatience</a:t>
            </a:r>
          </a:p>
          <a:p>
            <a:pPr lvl="1"/>
            <a:r>
              <a:rPr lang="en-US" dirty="0"/>
              <a:t>Hostility toward others</a:t>
            </a:r>
          </a:p>
          <a:p>
            <a:r>
              <a:rPr lang="en-US" dirty="0"/>
              <a:t>Link between Type A behavior and later development of heart disease (Rosenman et al., 1975; Haynes et al., 1980)</a:t>
            </a:r>
          </a:p>
          <a:p>
            <a:pPr lvl="1"/>
            <a:r>
              <a:rPr lang="en-US" dirty="0"/>
              <a:t>Not replicated in later research (Glassman, 2007; Myrtek, 2001)</a:t>
            </a:r>
          </a:p>
          <a:p>
            <a:r>
              <a:rPr lang="en-US" dirty="0"/>
              <a:t>More attention toward whether any specific elements of Type A behavior predict heart disease (Sahoo et al., 2018)</a:t>
            </a:r>
          </a:p>
        </p:txBody>
      </p:sp>
    </p:spTree>
    <p:extLst>
      <p:ext uri="{BB962C8B-B14F-4D97-AF65-F5344CB8AC3E}">
        <p14:creationId xmlns:p14="http://schemas.microsoft.com/office/powerpoint/2010/main" val="185673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/>
          <a:lstStyle/>
          <a:p>
            <a:r>
              <a:rPr lang="en-US" dirty="0"/>
              <a:t>Do you feel that you are more of a Type A person or a Type B person? What behaviors do you exude that reflect your thoughts on this?</a:t>
            </a:r>
          </a:p>
        </p:txBody>
      </p:sp>
    </p:spTree>
    <p:extLst>
      <p:ext uri="{BB962C8B-B14F-4D97-AF65-F5344CB8AC3E}">
        <p14:creationId xmlns:p14="http://schemas.microsoft.com/office/powerpoint/2010/main" val="1702943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 A</a:t>
            </a:r>
            <a:r>
              <a:rPr lang="en-US" baseline="-25000" dirty="0"/>
              <a:t>2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6634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anger/hostility dimension may be crucial in heart disease development (Montenegro &amp; Montenegro, 2018).</a:t>
            </a:r>
          </a:p>
          <a:p>
            <a:r>
              <a:rPr lang="en-US" u="sng" dirty="0"/>
              <a:t>Study</a:t>
            </a:r>
            <a:r>
              <a:rPr lang="en-US" dirty="0"/>
              <a:t>: 1,000 male medical students completed a questionnaire about how they react to pressure.</a:t>
            </a:r>
          </a:p>
          <a:p>
            <a:pPr lvl="1"/>
            <a:r>
              <a:rPr lang="en-US" dirty="0"/>
              <a:t>Some reported high levels of anger; others reported less.</a:t>
            </a:r>
          </a:p>
          <a:p>
            <a:pPr lvl="1"/>
            <a:r>
              <a:rPr lang="en-US" dirty="0"/>
              <a:t>Those with higher anger were 6 times more likely to have had a heart attack by age 55 (Chang et al., 2002).</a:t>
            </a:r>
          </a:p>
          <a:p>
            <a:r>
              <a:rPr lang="en-US" dirty="0"/>
              <a:t>Anger and hostility constitute serious long-term risk factors for adverse cardiovascular outcomes (Chida &amp; Steptoe, 2009).</a:t>
            </a:r>
          </a:p>
          <a:p>
            <a:pPr lvl="1"/>
            <a:r>
              <a:rPr lang="en-US" dirty="0"/>
              <a:t>Hostility and social strain form a cycle (Figure 13).</a:t>
            </a:r>
          </a:p>
        </p:txBody>
      </p:sp>
    </p:spTree>
    <p:extLst>
      <p:ext uri="{BB962C8B-B14F-4D97-AF65-F5344CB8AC3E}">
        <p14:creationId xmlns:p14="http://schemas.microsoft.com/office/powerpoint/2010/main" val="236043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14.3 Figure 13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609600" y="5181600"/>
            <a:ext cx="8229600" cy="762000"/>
          </a:xfrm>
          <a:prstGeom prst="rect">
            <a:avLst/>
          </a:prstGeom>
        </p:spPr>
        <p:txBody>
          <a:bodyPr anchor="t">
            <a:normAutofit fontScale="47500" lnSpcReduction="200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i="0" dirty="0"/>
              <a:t>Caption: </a:t>
            </a:r>
            <a:r>
              <a:rPr lang="en-US" dirty="0"/>
              <a:t>According to the transactional model of hostility for predicting social interactions (Vella et al., 2012), the thoughts and feelings of a hostile person promote antagonistic behavior toward others, which in turn reinforces complimentary reactions from others, thereby intensifying one's hostile disposition and intensifying the cyclical nature of this relationship.</a:t>
            </a:r>
            <a:endParaRPr lang="en-US" i="0" dirty="0"/>
          </a:p>
        </p:txBody>
      </p:sp>
      <p:pic>
        <p:nvPicPr>
          <p:cNvPr id="2" name="Content Placeholder 6" descr="A figure shows the social interactions outlined in the transactional model.">
            <a:extLst>
              <a:ext uri="{FF2B5EF4-FFF2-40B4-BE49-F238E27FC236}">
                <a16:creationId xmlns:a16="http://schemas.microsoft.com/office/drawing/2014/main" id="{DB07E383-F87B-6C22-0E70-EAB388B0E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90" y="1129100"/>
            <a:ext cx="6933510" cy="3900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7728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Negative Affectivity</a:t>
            </a:r>
          </a:p>
        </p:txBody>
      </p:sp>
      <p:pic>
        <p:nvPicPr>
          <p:cNvPr id="7" name="Content Placeholder 6" descr="A photograph shows a model of a human heart.">
            <a:extLst>
              <a:ext uri="{FF2B5EF4-FFF2-40B4-BE49-F238E27FC236}">
                <a16:creationId xmlns:a16="http://schemas.microsoft.com/office/drawing/2014/main" id="{3A76792A-52B1-50FB-127F-18D2C41C4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50" r="31250"/>
          <a:stretch/>
        </p:blipFill>
        <p:spPr>
          <a:xfrm>
            <a:off x="685798" y="1447800"/>
            <a:ext cx="2550583" cy="3825875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892CB-1FA6-6B6F-7019-F86BA6E2FC52}"/>
              </a:ext>
            </a:extLst>
          </p:cNvPr>
          <p:cNvSpPr txBox="1"/>
          <p:nvPr/>
        </p:nvSpPr>
        <p:spPr>
          <a:xfrm>
            <a:off x="1613878" y="5241820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9238E-C378-28A2-EFA2-B287C3006DC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Negative affectivity</a:t>
            </a:r>
            <a:r>
              <a:rPr lang="en-US" dirty="0"/>
              <a:t>: tendency to experience distressed emotional states (Watson et al., 1988)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Linked to hypertension and heart disease (Balog, 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u="sng" dirty="0"/>
              <a:t>Study</a:t>
            </a:r>
            <a:r>
              <a:rPr lang="en-US" dirty="0"/>
              <a:t>: in 3,000 participants, those with higher negative affectivity at time of study more likely to develop hypertension (Jonas &amp; Lando, 2000)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18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Depression And The Heart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clear relationship exists between depression and heart disease.</a:t>
            </a:r>
          </a:p>
          <a:p>
            <a:pPr lvl="1"/>
            <a:r>
              <a:rPr lang="en-US" dirty="0"/>
              <a:t>First recognized by Benjamin Malzberg (1937), who found the death rate among patients with depression was 6 times higher</a:t>
            </a:r>
          </a:p>
          <a:p>
            <a:r>
              <a:rPr lang="en-US" dirty="0"/>
              <a:t>Depressed individuals have a higher risk of developing heart disease (Glassman, 2007).</a:t>
            </a:r>
          </a:p>
        </p:txBody>
      </p:sp>
    </p:spTree>
    <p:extLst>
      <p:ext uri="{BB962C8B-B14F-4D97-AF65-F5344CB8AC3E}">
        <p14:creationId xmlns:p14="http://schemas.microsoft.com/office/powerpoint/2010/main" val="4182055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14.3 Figure 15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457200" y="5230396"/>
            <a:ext cx="8229600" cy="621763"/>
          </a:xfrm>
          <a:prstGeom prst="rect">
            <a:avLst/>
          </a:prstGeo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i="0" dirty="0"/>
              <a:t>Caption: </a:t>
            </a:r>
            <a:r>
              <a:rPr lang="en-US" dirty="0"/>
              <a:t>This graph shows the incidence of heart attacks among men and women by depression score quartile (adapted from Barefoot &amp; Schroll, 1996).</a:t>
            </a:r>
            <a:endParaRPr lang="en-US" i="0" dirty="0"/>
          </a:p>
        </p:txBody>
      </p:sp>
      <p:pic>
        <p:nvPicPr>
          <p:cNvPr id="2" name="Content Placeholder 6" descr="A bar graph shows the relationship between depression and heart attacks.">
            <a:extLst>
              <a:ext uri="{FF2B5EF4-FFF2-40B4-BE49-F238E27FC236}">
                <a16:creationId xmlns:a16="http://schemas.microsoft.com/office/drawing/2014/main" id="{99845403-FFF7-F14E-563A-73F3D7143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97280"/>
            <a:ext cx="7264400" cy="4086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1358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Psychophysiological Disorders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Chronic stress reactions lead to cumulative wear and tear on the body.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stress levels can impact heart health and weaken the immune system.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Someone exposed to high levels of cortisol might become vulnerable to infection or disease (</a:t>
            </a:r>
            <a:r>
              <a:rPr lang="nl-NL" dirty="0">
                <a:solidFill>
                  <a:srgbClr val="2B7799"/>
                </a:solidFill>
              </a:rPr>
              <a:t>McEwen, 1998; Morey et al., 2015)</a:t>
            </a:r>
            <a:r>
              <a:rPr lang="en-US" dirty="0">
                <a:solidFill>
                  <a:srgbClr val="2B7799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Psychophysiological disorders are physical diseases brought about or worsened by stress.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86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463040"/>
          </a:xfrm>
        </p:spPr>
        <p:txBody>
          <a:bodyPr/>
          <a:lstStyle/>
          <a:p>
            <a:r>
              <a:rPr lang="en-US" dirty="0"/>
              <a:t>Have you or someone close to you ever suffered from depression? If so, how has that impacted your physical well-being?</a:t>
            </a:r>
          </a:p>
        </p:txBody>
      </p:sp>
    </p:spTree>
    <p:extLst>
      <p:ext uri="{BB962C8B-B14F-4D97-AF65-F5344CB8AC3E}">
        <p14:creationId xmlns:p14="http://schemas.microsoft.com/office/powerpoint/2010/main" val="2194852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Depression And </a:t>
            </a:r>
            <a:r>
              <a:rPr lang="en-US" dirty="0"/>
              <a:t>T</a:t>
            </a:r>
            <a:r>
              <a:rPr lang="en-US" b="1" dirty="0"/>
              <a:t>he Heart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739640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/>
              <a:t>Those with heart disease have more depression, and those with depression are more likely to develop heart disease and experience higher mortality (Hare et al., 2013; Ziegelstein, 2023).</a:t>
            </a:r>
          </a:p>
          <a:p>
            <a:pPr lvl="1"/>
            <a:r>
              <a:rPr lang="en-US" sz="4400" dirty="0">
                <a:solidFill>
                  <a:srgbClr val="2B7799"/>
                </a:solidFill>
              </a:rPr>
              <a:t>The more severe the depression, the higher the risk (Glassman, 2007).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/>
              <a:t>The American Heart Association recommends routine depression screening (Lichtman et al., 2008).</a:t>
            </a:r>
          </a:p>
          <a:p>
            <a:pPr lvl="1"/>
            <a:r>
              <a:rPr lang="en-US" sz="4400" dirty="0">
                <a:solidFill>
                  <a:srgbClr val="2B7799"/>
                </a:solidFill>
              </a:rPr>
              <a:t>Recommended including depression as risk factor for heart disease patients (AHA,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2B77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7E643-86AB-13AC-8752-AA13C854C17F}"/>
              </a:ext>
            </a:extLst>
          </p:cNvPr>
          <p:cNvSpPr txBox="1"/>
          <p:nvPr/>
        </p:nvSpPr>
        <p:spPr>
          <a:xfrm>
            <a:off x="6858000" y="5283242"/>
            <a:ext cx="6944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16</a:t>
            </a:r>
          </a:p>
        </p:txBody>
      </p:sp>
      <p:pic>
        <p:nvPicPr>
          <p:cNvPr id="5" name="Content Placeholder 6" descr="A graphic shows a cartoon healthy heart and a cartoon unhealthy heart.">
            <a:extLst>
              <a:ext uri="{FF2B5EF4-FFF2-40B4-BE49-F238E27FC236}">
                <a16:creationId xmlns:a16="http://schemas.microsoft.com/office/drawing/2014/main" id="{CAEE81E8-DB43-6FD2-CAC8-8B2EC28A6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r="35938"/>
          <a:stretch/>
        </p:blipFill>
        <p:spPr>
          <a:xfrm>
            <a:off x="6019800" y="1447800"/>
            <a:ext cx="2104231" cy="3825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7109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Asthma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73964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Asthma </a:t>
            </a:r>
            <a:r>
              <a:rPr lang="en-US" dirty="0"/>
              <a:t>is a chronic disease where airways become obstructed.</a:t>
            </a:r>
          </a:p>
          <a:p>
            <a:pPr lvl="1"/>
            <a:r>
              <a:rPr lang="en-US" dirty="0"/>
              <a:t>Caused by inflammation, tightening, and narrowing of the airways (Figure 17) (American Lung Association, 2023)</a:t>
            </a:r>
          </a:p>
          <a:p>
            <a:pPr lvl="1"/>
            <a:r>
              <a:rPr lang="en-US" dirty="0"/>
              <a:t>Can experience wheezing, chest tightness, shortness of breath, and coughing (CDC, 2023b)</a:t>
            </a:r>
          </a:p>
          <a:p>
            <a:r>
              <a:rPr lang="en-US" dirty="0"/>
              <a:t>It affects over 21 million U.S. adults and is on the rise (CDC, 2022b).</a:t>
            </a:r>
          </a:p>
          <a:p>
            <a:r>
              <a:rPr lang="en-US" dirty="0"/>
              <a:t>Psychological factors, like stress and emotions, can trigger asthma (Wright et al., 1998), but only in some patients (Ritz et al., 2006).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23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14.3 Figure 1</a:t>
            </a:r>
            <a:r>
              <a:rPr lang="en-US" dirty="0"/>
              <a:t>7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609600" y="5551044"/>
            <a:ext cx="7727244" cy="365759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i="0" dirty="0"/>
              <a:t>Caption: In patients with asthma, the airways become inflamed and narrowed.</a:t>
            </a:r>
          </a:p>
        </p:txBody>
      </p:sp>
      <p:pic>
        <p:nvPicPr>
          <p:cNvPr id="3" name="Content Placeholder 6" descr="An illustration depicts the difference between healthy lungs and asthmatic lungs.">
            <a:extLst>
              <a:ext uri="{FF2B5EF4-FFF2-40B4-BE49-F238E27FC236}">
                <a16:creationId xmlns:a16="http://schemas.microsoft.com/office/drawing/2014/main" id="{63D703AE-C797-955F-FF2F-365D892C6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24076"/>
            <a:ext cx="7422444" cy="4175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2169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Asthma</a:t>
            </a:r>
            <a:r>
              <a:rPr lang="en-US" b="1" baseline="-25000" dirty="0"/>
              <a:t>2</a:t>
            </a:r>
          </a:p>
        </p:txBody>
      </p:sp>
      <p:pic>
        <p:nvPicPr>
          <p:cNvPr id="7" name="Content Placeholder 6" descr="A photograph shows a girl in a winter coat puffing on an inhaler.">
            <a:extLst>
              <a:ext uri="{FF2B5EF4-FFF2-40B4-BE49-F238E27FC236}">
                <a16:creationId xmlns:a16="http://schemas.microsoft.com/office/drawing/2014/main" id="{520BE3F8-669A-A2C2-5D0A-DF3F9963D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87" r="24687"/>
          <a:stretch/>
        </p:blipFill>
        <p:spPr>
          <a:xfrm>
            <a:off x="609600" y="1871980"/>
            <a:ext cx="3200400" cy="3556000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B5029-519A-D52A-EB79-F9006D85E406}"/>
              </a:ext>
            </a:extLst>
          </p:cNvPr>
          <p:cNvSpPr txBox="1"/>
          <p:nvPr/>
        </p:nvSpPr>
        <p:spPr>
          <a:xfrm>
            <a:off x="1775923" y="5427980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2FCCE-99D3-335A-D45F-253F2B5ACF6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73964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People with asthma report negative emotions, and asthma attacks are linked to high emotionality (Lehrer et al., 1993).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u="sng" dirty="0"/>
              <a:t>Study</a:t>
            </a:r>
            <a:r>
              <a:rPr lang="en-US" sz="3100" dirty="0"/>
              <a:t>: 18-year-old man with asthma suffered a breakup, leaving him depressed (D'Amato et al., 2010).</a:t>
            </a:r>
          </a:p>
          <a:p>
            <a:pPr lvl="1"/>
            <a:r>
              <a:rPr lang="en-US" sz="3100" dirty="0">
                <a:solidFill>
                  <a:srgbClr val="2B7799"/>
                </a:solidFill>
              </a:rPr>
              <a:t>Suffered asthma symptoms whenever he saw her profile on Facebook</a:t>
            </a:r>
          </a:p>
          <a:p>
            <a:pPr lvl="1"/>
            <a:r>
              <a:rPr lang="en-US" sz="3100" dirty="0">
                <a:solidFill>
                  <a:srgbClr val="2B7799"/>
                </a:solidFill>
              </a:rPr>
              <a:t>Social media as trigger for depressed asthmatic individuals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38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3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/>
          <a:lstStyle/>
          <a:p>
            <a:r>
              <a:rPr lang="en-US" dirty="0"/>
              <a:t>Does it surprise you to learn of the ways in which social media has created an unhealthy situation for this man?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538266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Headaches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Headache: continuous pain anywhere in the head/neck region</a:t>
            </a:r>
          </a:p>
          <a:p>
            <a:r>
              <a:rPr lang="en-US" dirty="0"/>
              <a:t>Migraines: type thought to be caused by blood vessel swelling and increased blood flow (McIntosh, 2022)</a:t>
            </a:r>
          </a:p>
          <a:p>
            <a:pPr lvl="1"/>
            <a:r>
              <a:rPr lang="en-US" dirty="0"/>
              <a:t>Characterized by severe pain in the head, an upset stomach, and disturbed vision</a:t>
            </a:r>
          </a:p>
          <a:p>
            <a:pPr lvl="1"/>
            <a:r>
              <a:rPr lang="en-US" dirty="0"/>
              <a:t>Experienced more by women than men (American Academy of Neurology, 2022)</a:t>
            </a:r>
          </a:p>
        </p:txBody>
      </p:sp>
    </p:spTree>
    <p:extLst>
      <p:ext uri="{BB962C8B-B14F-4D97-AF65-F5344CB8AC3E}">
        <p14:creationId xmlns:p14="http://schemas.microsoft.com/office/powerpoint/2010/main" val="301204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Tension Headaches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910840"/>
          </a:xfrm>
        </p:spPr>
        <p:txBody>
          <a:bodyPr>
            <a:normAutofit/>
          </a:bodyPr>
          <a:lstStyle/>
          <a:p>
            <a:r>
              <a:rPr lang="en-US" sz="2400" dirty="0"/>
              <a:t>Tension headaches: caused by tightening/tensing of facial and neck muscles</a:t>
            </a:r>
          </a:p>
          <a:p>
            <a:pPr lvl="1"/>
            <a:r>
              <a:rPr lang="en-US" sz="2400" dirty="0"/>
              <a:t>Most common type, accounting for about 42% of headaches worldwide (Stovner et al., 2007)</a:t>
            </a:r>
          </a:p>
          <a:p>
            <a:pPr lvl="1"/>
            <a:r>
              <a:rPr lang="en-US" sz="2400" dirty="0"/>
              <a:t>Experienced by one third of the U.S. population</a:t>
            </a:r>
          </a:p>
          <a:p>
            <a:pPr lvl="1"/>
            <a:r>
              <a:rPr lang="en-US" sz="2400" u="sng" dirty="0"/>
              <a:t>Factors</a:t>
            </a:r>
            <a:r>
              <a:rPr lang="en-US" sz="2400" dirty="0"/>
              <a:t>: sleep deprivation, skipping meals, eye strain, overexertion, muscular tension from poor posture, stress</a:t>
            </a:r>
          </a:p>
          <a:p>
            <a:endParaRPr lang="en-US" dirty="0"/>
          </a:p>
        </p:txBody>
      </p:sp>
      <p:pic>
        <p:nvPicPr>
          <p:cNvPr id="7" name="Content Placeholder 6" descr="A graphic shows the different types of headaches.">
            <a:extLst>
              <a:ext uri="{FF2B5EF4-FFF2-40B4-BE49-F238E27FC236}">
                <a16:creationId xmlns:a16="http://schemas.microsoft.com/office/drawing/2014/main" id="{6FB00175-6650-7C84-9041-E034217DD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2" b="9547"/>
          <a:stretch/>
        </p:blipFill>
        <p:spPr>
          <a:xfrm>
            <a:off x="2819400" y="4176765"/>
            <a:ext cx="3227294" cy="1524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D7084-1215-57AD-8EFC-8A2307BA6564}"/>
              </a:ext>
            </a:extLst>
          </p:cNvPr>
          <p:cNvSpPr txBox="1"/>
          <p:nvPr/>
        </p:nvSpPr>
        <p:spPr>
          <a:xfrm>
            <a:off x="4224789" y="5700765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19</a:t>
            </a:r>
          </a:p>
        </p:txBody>
      </p:sp>
    </p:spTree>
    <p:extLst>
      <p:ext uri="{BB962C8B-B14F-4D97-AF65-F5344CB8AC3E}">
        <p14:creationId xmlns:p14="http://schemas.microsoft.com/office/powerpoint/2010/main" val="231330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Tension Headaches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4348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Stress increases sensitivity to pain (Caceres &amp; Burns, 1997; Logan et al., 2001).</a:t>
            </a:r>
          </a:p>
          <a:p>
            <a:r>
              <a:rPr lang="en-US" dirty="0"/>
              <a:t>Tension headache sufferers have a lower threshold for and greater sensitivity to pain (Ukestad &amp; Wittrock, 1996).</a:t>
            </a:r>
          </a:p>
          <a:p>
            <a:pPr lvl="1"/>
            <a:r>
              <a:rPr lang="en-US" dirty="0"/>
              <a:t>Report greater levels of stress when faced with a stressor (Myers et al., 1998)</a:t>
            </a:r>
          </a:p>
          <a:p>
            <a:r>
              <a:rPr lang="en-US" dirty="0"/>
              <a:t>Stress may contribute to tension headaches by increasing sensitivity in already-sensitive pain pathways (Cathcart et al., 2008).</a:t>
            </a:r>
          </a:p>
        </p:txBody>
      </p:sp>
    </p:spTree>
    <p:extLst>
      <p:ext uri="{BB962C8B-B14F-4D97-AF65-F5344CB8AC3E}">
        <p14:creationId xmlns:p14="http://schemas.microsoft.com/office/powerpoint/2010/main" val="1841990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Psychophysiological disorders are physical diseases influenced by stress.</a:t>
            </a:r>
          </a:p>
          <a:p>
            <a:r>
              <a:rPr lang="en-US" dirty="0"/>
              <a:t>Stress weakens immune system functioning, leading to health issues.</a:t>
            </a:r>
          </a:p>
          <a:p>
            <a:r>
              <a:rPr lang="en-US" dirty="0"/>
              <a:t>Cardiovascular disorders, asthma, and tension headaches are notably affected by stress.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15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Psychophysiological Disorders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Psychophysiological disorders</a:t>
            </a:r>
            <a:r>
              <a:rPr lang="en-US" dirty="0"/>
              <a:t>: physical disorders whose symptoms are brought about or worsened by stress/emotional factors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Can produce physical symptoms brought on my psychological factors</a:t>
            </a:r>
            <a:endParaRPr lang="en-US" u="sng" dirty="0">
              <a:solidFill>
                <a:srgbClr val="2B7799"/>
              </a:solidFill>
            </a:endParaRP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Examples</a:t>
            </a:r>
            <a:r>
              <a:rPr lang="en-US" dirty="0">
                <a:solidFill>
                  <a:srgbClr val="2B7799"/>
                </a:solidFill>
              </a:rPr>
              <a:t>: cardiovascular, gastrointestinal, respiratory, musculoskeletal, and skin (Everly &amp; Lating, 2002; Sansone, 2010)</a:t>
            </a:r>
          </a:p>
        </p:txBody>
      </p:sp>
    </p:spTree>
    <p:extLst>
      <p:ext uri="{BB962C8B-B14F-4D97-AF65-F5344CB8AC3E}">
        <p14:creationId xmlns:p14="http://schemas.microsoft.com/office/powerpoint/2010/main" val="1528000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2600" y="-1066800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Psychophysiological Disorders</a:t>
            </a:r>
            <a:r>
              <a:rPr lang="en-US" b="1" baseline="-25000" dirty="0"/>
              <a:t>3</a:t>
            </a:r>
          </a:p>
        </p:txBody>
      </p:sp>
      <p:pic>
        <p:nvPicPr>
          <p:cNvPr id="7" name="Content Placeholder 6" descr="A photograph of a large pot with the contents boiling out of it">
            <a:extLst>
              <a:ext uri="{FF2B5EF4-FFF2-40B4-BE49-F238E27FC236}">
                <a16:creationId xmlns:a16="http://schemas.microsoft.com/office/drawing/2014/main" id="{3BF4101A-6E23-1420-ECD6-620B2C293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74" r="23148" b="1235"/>
          <a:stretch/>
        </p:blipFill>
        <p:spPr>
          <a:xfrm>
            <a:off x="457200" y="1828800"/>
            <a:ext cx="2884145" cy="3035942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ADE29D-9488-0380-DED5-43B05C9B3025}"/>
              </a:ext>
            </a:extLst>
          </p:cNvPr>
          <p:cNvSpPr txBox="1"/>
          <p:nvPr/>
        </p:nvSpPr>
        <p:spPr>
          <a:xfrm>
            <a:off x="1524000" y="4864742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839C8-4D24-6265-AC89-3677CAB1CB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73964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Stressful personality traits can also be contributors to poor health.</a:t>
            </a:r>
          </a:p>
          <a:p>
            <a:pPr lvl="1"/>
            <a:r>
              <a:rPr lang="en-US" sz="2400" u="sng" dirty="0">
                <a:solidFill>
                  <a:srgbClr val="2B7799"/>
                </a:solidFill>
              </a:rPr>
              <a:t>Examples</a:t>
            </a:r>
            <a:r>
              <a:rPr lang="en-US" sz="2400" dirty="0">
                <a:solidFill>
                  <a:srgbClr val="2B7799"/>
                </a:solidFill>
              </a:rPr>
              <a:t>: hypertension caused by repressed anger; asthma caused by separation anxiety (Alexander, 1950)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Friedman &amp; Booth-Kewley (1987) proposed disease-prone personality characteristics.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Depression was identified as a risk factor for all major disease-related causes of death (May et al., 2017; Mykletun et al., 2007; Pratt et al., 2016).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Neuroticism was identified as a risk factor for chronic health problems and mortality (Ploubidis &amp; Grundy, 2009; O'Suilleabhain &amp; Hughes, 2018).</a:t>
            </a:r>
          </a:p>
        </p:txBody>
      </p:sp>
    </p:spTree>
    <p:extLst>
      <p:ext uri="{BB962C8B-B14F-4D97-AF65-F5344CB8AC3E}">
        <p14:creationId xmlns:p14="http://schemas.microsoft.com/office/powerpoint/2010/main" val="188849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/>
          <a:lstStyle/>
          <a:p>
            <a:r>
              <a:rPr lang="en-US" dirty="0"/>
              <a:t>Have you ever experienced a physical effect of stress? If so, what happened? Did you make any attempts to cope with this stress?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Stress And The Immune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Immune system</a:t>
            </a:r>
            <a:r>
              <a:rPr lang="en-US" dirty="0"/>
              <a:t>: protects the body from invading toxins and microorganisms</a:t>
            </a:r>
          </a:p>
          <a:p>
            <a:pPr lvl="1"/>
            <a:r>
              <a:rPr lang="en-US" dirty="0"/>
              <a:t>Consists of structures, cells, and mechanisms that keep us healthy</a:t>
            </a:r>
          </a:p>
          <a:p>
            <a:pPr lvl="1"/>
            <a:r>
              <a:rPr lang="en-US" dirty="0"/>
              <a:t>Eliminates bacteria, viruses, and other foreign substances (Everly &amp; Lating, 2002)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7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14.3 Figure 3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1066800" y="5736436"/>
            <a:ext cx="7315200" cy="304800"/>
          </a:xfrm>
          <a:prstGeom prst="rect">
            <a:avLst/>
          </a:prstGeom>
        </p:spPr>
        <p:txBody>
          <a:bodyPr anchor="t">
            <a:normAutofit fontScale="55000" lnSpcReduction="200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i="0" dirty="0"/>
              <a:t>Caption: </a:t>
            </a:r>
            <a:r>
              <a:rPr lang="en-US" dirty="0"/>
              <a:t>The immune system is a complex set of mechanisms that helps defend our bodies.</a:t>
            </a:r>
            <a:endParaRPr lang="en-US" i="0" dirty="0"/>
          </a:p>
        </p:txBody>
      </p:sp>
      <p:pic>
        <p:nvPicPr>
          <p:cNvPr id="2" name="Content Placeholder 6" descr="A diagram of the organs involved in the immune system.">
            <a:extLst>
              <a:ext uri="{FF2B5EF4-FFF2-40B4-BE49-F238E27FC236}">
                <a16:creationId xmlns:a16="http://schemas.microsoft.com/office/drawing/2014/main" id="{82E872D8-F278-79ED-63B9-E0AF5D35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4" y="1097280"/>
            <a:ext cx="812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Immune System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4572000" cy="45720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Autoimmune diseases occur when the immune system attacks healthy cells.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Examples</a:t>
            </a:r>
            <a:r>
              <a:rPr lang="en-US" dirty="0">
                <a:solidFill>
                  <a:srgbClr val="2B7799"/>
                </a:solidFill>
              </a:rPr>
              <a:t>: rheumatoid arthritis, lupus, and Graves' disease (Mayo Clinic,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Immunosuppression</a:t>
            </a:r>
            <a:r>
              <a:rPr lang="en-US" dirty="0"/>
              <a:t> is the decreased effectiveness of the immune system.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AIDS is caused by HIV, which greatly weakens the immune system, leaving a person vulnerable to infections (Powell, 1996).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5C424-40F2-20C8-8B37-AEDCCFA52D7D}"/>
              </a:ext>
            </a:extLst>
          </p:cNvPr>
          <p:cNvSpPr txBox="1"/>
          <p:nvPr/>
        </p:nvSpPr>
        <p:spPr>
          <a:xfrm>
            <a:off x="6781800" y="479922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pic>
        <p:nvPicPr>
          <p:cNvPr id="7" name="Content Placeholder 6" descr="A photograph of the AIDS Memorial Quilt in front of the Washington Memorial">
            <a:extLst>
              <a:ext uri="{FF2B5EF4-FFF2-40B4-BE49-F238E27FC236}">
                <a16:creationId xmlns:a16="http://schemas.microsoft.com/office/drawing/2014/main" id="{2EA4CA2A-E99C-0235-C584-1C17249BF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8" r="14375"/>
          <a:stretch/>
        </p:blipFill>
        <p:spPr>
          <a:xfrm>
            <a:off x="5181600" y="2033649"/>
            <a:ext cx="3581400" cy="2790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4925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2314</Words>
  <Application>Microsoft Office PowerPoint</Application>
  <PresentationFormat>On-screen Show (4:3)</PresentationFormat>
  <Paragraphs>178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14.3</vt:lpstr>
      <vt:lpstr>Stress And Illness</vt:lpstr>
      <vt:lpstr>Psychophysiological Disorders1</vt:lpstr>
      <vt:lpstr>Psychophysiological Disorders2</vt:lpstr>
      <vt:lpstr>Psychophysiological Disorders3</vt:lpstr>
      <vt:lpstr>Reflection Question1</vt:lpstr>
      <vt:lpstr>Stress And The Immune System</vt:lpstr>
      <vt:lpstr>Lesson 14.3 Figure 3</vt:lpstr>
      <vt:lpstr>Immune System Errors</vt:lpstr>
      <vt:lpstr>Stressors And Immune Function1</vt:lpstr>
      <vt:lpstr>On Your Own1</vt:lpstr>
      <vt:lpstr>Stressors And Immune Function2</vt:lpstr>
      <vt:lpstr>Stressors And Immune Function3</vt:lpstr>
      <vt:lpstr>Stressors And Immune Function4</vt:lpstr>
      <vt:lpstr>Lesson 14.3 Figure 7</vt:lpstr>
      <vt:lpstr>Dig Deeper: Stress And Aging: A Tale Of Telomeres1</vt:lpstr>
      <vt:lpstr>Dig Deeper: Stress And Aging: A Tale Of Telomeres2</vt:lpstr>
      <vt:lpstr>Lesson 14.3 Figure 9</vt:lpstr>
      <vt:lpstr>Cardiovascular Disorders</vt:lpstr>
      <vt:lpstr>Hypertension1</vt:lpstr>
      <vt:lpstr>Hypertension2</vt:lpstr>
      <vt:lpstr>Are You Type A Or Type B?</vt:lpstr>
      <vt:lpstr>Type A1</vt:lpstr>
      <vt:lpstr>Reflection Question2</vt:lpstr>
      <vt:lpstr>Type A2</vt:lpstr>
      <vt:lpstr>Lesson 14.3 Figure 13</vt:lpstr>
      <vt:lpstr>Negative Affectivity</vt:lpstr>
      <vt:lpstr>Depression And The Heart1</vt:lpstr>
      <vt:lpstr>Lesson 14.3 Figure 15</vt:lpstr>
      <vt:lpstr>On Your Own2</vt:lpstr>
      <vt:lpstr>Depression And The Heart2</vt:lpstr>
      <vt:lpstr>Asthma1</vt:lpstr>
      <vt:lpstr>Lesson 14.3 Figure 17</vt:lpstr>
      <vt:lpstr>Asthma2</vt:lpstr>
      <vt:lpstr>Reflection Question3</vt:lpstr>
      <vt:lpstr>Headaches</vt:lpstr>
      <vt:lpstr>Tension Headaches1</vt:lpstr>
      <vt:lpstr>Tension Headaches2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14.3 Stress and Illness</dc:title>
  <dc:creator>Hawkes Learning</dc:creator>
  <cp:keywords>Psychology</cp:keywords>
  <cp:lastModifiedBy>Talissa Nahass</cp:lastModifiedBy>
  <cp:revision>195</cp:revision>
  <dcterms:created xsi:type="dcterms:W3CDTF">2013-04-26T14:43:13Z</dcterms:created>
  <dcterms:modified xsi:type="dcterms:W3CDTF">2024-07-23T21:39:43Z</dcterms:modified>
  <cp:category>Psychology</cp:category>
</cp:coreProperties>
</file>