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0"/>
  </p:notesMasterIdLst>
  <p:handoutMasterIdLst>
    <p:handoutMasterId r:id="rId31"/>
  </p:handoutMasterIdLst>
  <p:sldIdLst>
    <p:sldId id="272" r:id="rId3"/>
    <p:sldId id="273" r:id="rId4"/>
    <p:sldId id="274" r:id="rId5"/>
    <p:sldId id="286" r:id="rId6"/>
    <p:sldId id="295" r:id="rId7"/>
    <p:sldId id="268" r:id="rId8"/>
    <p:sldId id="275" r:id="rId9"/>
    <p:sldId id="276" r:id="rId10"/>
    <p:sldId id="287" r:id="rId11"/>
    <p:sldId id="281" r:id="rId12"/>
    <p:sldId id="270" r:id="rId13"/>
    <p:sldId id="277" r:id="rId14"/>
    <p:sldId id="271" r:id="rId15"/>
    <p:sldId id="288" r:id="rId16"/>
    <p:sldId id="289" r:id="rId17"/>
    <p:sldId id="282" r:id="rId18"/>
    <p:sldId id="290" r:id="rId19"/>
    <p:sldId id="283" r:id="rId20"/>
    <p:sldId id="291" r:id="rId21"/>
    <p:sldId id="278" r:id="rId22"/>
    <p:sldId id="279" r:id="rId23"/>
    <p:sldId id="294" r:id="rId24"/>
    <p:sldId id="285" r:id="rId25"/>
    <p:sldId id="292" r:id="rId26"/>
    <p:sldId id="293" r:id="rId27"/>
    <p:sldId id="280" r:id="rId28"/>
    <p:sldId id="318" r:id="rId29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7" autoAdjust="0"/>
    <p:restoredTop sz="86410" autoAdjust="0"/>
  </p:normalViewPr>
  <p:slideViewPr>
    <p:cSldViewPr>
      <p:cViewPr varScale="1">
        <p:scale>
          <a:sx n="54" d="100"/>
          <a:sy n="54" d="100"/>
        </p:scale>
        <p:origin x="10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7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an On Your 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ACC5A5EE-4C51-C40A-CA14-6F0B4070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8721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3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84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9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91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9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22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1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0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3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6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0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5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14.4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Regulation of Stress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Control And Stress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Perceived control over health behaviors links to better health outcomes (Bandura, 2004) and lower risk of physical health issues.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Social class differences in health outcomes can be partly explained by variations in perceived control (Kraus et al., 2012).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Higher perceived control in affluent individuals may lead to overestimations of their influence.</a:t>
            </a:r>
          </a:p>
          <a:p>
            <a:pPr lvl="1"/>
            <a:r>
              <a:rPr lang="en-US" sz="2400" u="sng" dirty="0">
                <a:solidFill>
                  <a:srgbClr val="2B7799"/>
                </a:solidFill>
              </a:rPr>
              <a:t>Example</a:t>
            </a:r>
            <a:r>
              <a:rPr lang="en-US" sz="2400" dirty="0">
                <a:solidFill>
                  <a:srgbClr val="2B7799"/>
                </a:solidFill>
              </a:rPr>
              <a:t>: higher rates of voting in more affluent communities (Krosnick, 1990)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Enhancing perceived control can help individuals of lower social standing manage stress and improve health (Lachman &amp; Weaver, 1998).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62A3F-9821-F0A3-E47F-AEABAB321D2D}"/>
              </a:ext>
            </a:extLst>
          </p:cNvPr>
          <p:cNvSpPr txBox="1"/>
          <p:nvPr/>
        </p:nvSpPr>
        <p:spPr>
          <a:xfrm>
            <a:off x="7074244" y="461010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pic>
        <p:nvPicPr>
          <p:cNvPr id="5" name="Content Placeholder 6" descr="A photograph shows a patient looking at their doctor while at an appointment.">
            <a:extLst>
              <a:ext uri="{FF2B5EF4-FFF2-40B4-BE49-F238E27FC236}">
                <a16:creationId xmlns:a16="http://schemas.microsoft.com/office/drawing/2014/main" id="{BA4E6853-85AB-B4FB-35FF-5663A426F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9" r="9259" b="1235"/>
          <a:stretch/>
        </p:blipFill>
        <p:spPr>
          <a:xfrm>
            <a:off x="5562600" y="2247900"/>
            <a:ext cx="346456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55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2301241"/>
          </a:xfrm>
        </p:spPr>
        <p:txBody>
          <a:bodyPr/>
          <a:lstStyle/>
          <a:p>
            <a:r>
              <a:rPr lang="en-US" dirty="0"/>
              <a:t>Why do you think that people in a higher economic status are more likely to believe that their vote actually matters when we live in a system where each vote is counted equally? What larger issues might be at play here?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Support</a:t>
            </a:r>
            <a:r>
              <a:rPr lang="en-US" b="1" baseline="-25000" dirty="0"/>
              <a:t>1</a:t>
            </a:r>
          </a:p>
        </p:txBody>
      </p:sp>
      <p:pic>
        <p:nvPicPr>
          <p:cNvPr id="7" name="Content Placeholder 6" descr="A photograph of several friends standing arm in arm">
            <a:extLst>
              <a:ext uri="{FF2B5EF4-FFF2-40B4-BE49-F238E27FC236}">
                <a16:creationId xmlns:a16="http://schemas.microsoft.com/office/drawing/2014/main" id="{976A715A-DBF6-7944-4588-DE88EC6DE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74" r="28438"/>
          <a:stretch/>
        </p:blipFill>
        <p:spPr>
          <a:xfrm>
            <a:off x="914400" y="1600200"/>
            <a:ext cx="2469356" cy="3292475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5F30A0-FF83-C30F-6DAF-E3F17463E5D9}"/>
              </a:ext>
            </a:extLst>
          </p:cNvPr>
          <p:cNvSpPr txBox="1"/>
          <p:nvPr/>
        </p:nvSpPr>
        <p:spPr>
          <a:xfrm>
            <a:off x="1836332" y="4892675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B1BF7-9608-B9F7-872F-673297889D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Forming and maintaining strong, stable relationships is a fundamental human motive (Baumeister &amp; Leary, 1995; Szkody &amp; McKinney, 2020).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Social support</a:t>
            </a:r>
            <a:r>
              <a:rPr lang="en-US" dirty="0"/>
              <a:t> is the assistance and comfort received from others, providing significant stress relief (Szkody et al., 2020).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Includes advice, guidance, encouragement, emotional comfort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Other people can be a comfort and help in times of stress.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elephants sensing stress and comforting each other (Krumboltz, 2014)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429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463040"/>
          </a:xfrm>
        </p:spPr>
        <p:txBody>
          <a:bodyPr/>
          <a:lstStyle/>
          <a:p>
            <a:r>
              <a:rPr lang="en-US" dirty="0"/>
              <a:t>What does your emotional support system look like? Have you been able to lean on it over the years?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93357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Support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382000" cy="275844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Social support research started in the 1970s with a study on the health consequences of being socially integrated (Stroebe &amp; Stroebe, 1996).</a:t>
            </a:r>
          </a:p>
          <a:p>
            <a:r>
              <a:rPr lang="en-US" sz="2400" dirty="0"/>
              <a:t>Social support is one of the well-documented psychosocial factors affecting health outcomes </a:t>
            </a:r>
            <a:r>
              <a:rPr lang="pl-PL" sz="2400" dirty="0"/>
              <a:t>(Szkody &amp; McKinney, 2020; Uchino, 2009)</a:t>
            </a:r>
            <a:r>
              <a:rPr lang="en-US" sz="2400" dirty="0"/>
              <a:t>.</a:t>
            </a:r>
          </a:p>
          <a:p>
            <a:r>
              <a:rPr lang="en-US" sz="2400" dirty="0"/>
              <a:t>Longitudinal research confirms that strong social relationships improve survival rates, akin to quitting smoking (Figure 6).</a:t>
            </a:r>
          </a:p>
        </p:txBody>
      </p:sp>
      <p:pic>
        <p:nvPicPr>
          <p:cNvPr id="7" name="Content Placeholder 6" descr="Two photographs of social support systems.">
            <a:extLst>
              <a:ext uri="{FF2B5EF4-FFF2-40B4-BE49-F238E27FC236}">
                <a16:creationId xmlns:a16="http://schemas.microsoft.com/office/drawing/2014/main" id="{DF371A59-C90C-95BF-FBE9-FF15AEE01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7" b="9548"/>
          <a:stretch/>
        </p:blipFill>
        <p:spPr>
          <a:xfrm>
            <a:off x="2819400" y="3968597"/>
            <a:ext cx="3846576" cy="178082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A5CA4-A5D4-DB7F-3C3A-A19C26970927}"/>
              </a:ext>
            </a:extLst>
          </p:cNvPr>
          <p:cNvSpPr txBox="1"/>
          <p:nvPr/>
        </p:nvSpPr>
        <p:spPr>
          <a:xfrm>
            <a:off x="4335454" y="5750256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6</a:t>
            </a:r>
          </a:p>
        </p:txBody>
      </p:sp>
    </p:spTree>
    <p:extLst>
      <p:ext uri="{BB962C8B-B14F-4D97-AF65-F5344CB8AC3E}">
        <p14:creationId xmlns:p14="http://schemas.microsoft.com/office/powerpoint/2010/main" val="4055734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844041"/>
          </a:xfrm>
        </p:spPr>
        <p:txBody>
          <a:bodyPr/>
          <a:lstStyle/>
          <a:p>
            <a:r>
              <a:rPr lang="en-US" dirty="0"/>
              <a:t>Does it surprise you to learn of the enormous impact of a social support system? How might this research have implications for the way human beings should treat one another?</a:t>
            </a:r>
          </a:p>
        </p:txBody>
      </p:sp>
    </p:spTree>
    <p:extLst>
      <p:ext uri="{BB962C8B-B14F-4D97-AF65-F5344CB8AC3E}">
        <p14:creationId xmlns:p14="http://schemas.microsoft.com/office/powerpoint/2010/main" val="402606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Support</a:t>
            </a:r>
            <a:r>
              <a:rPr lang="en-US" baseline="-25000" dirty="0"/>
              <a:t>3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People with low levels of social support are at greater risk of mortality, especially cardiovascular disorders (Brummett et al., 2001).</a:t>
            </a:r>
          </a:p>
          <a:p>
            <a:pPr lvl="1"/>
            <a:r>
              <a:rPr lang="en-US" dirty="0"/>
              <a:t>High levels of social support are linked to better survival rates following cancer </a:t>
            </a:r>
            <a:r>
              <a:rPr lang="da-DK" dirty="0"/>
              <a:t>(Falagas et al., 2007; Kadambi et al., 2020) and HIV </a:t>
            </a:r>
            <a:r>
              <a:rPr lang="en-US" dirty="0"/>
              <a:t>(Lee &amp; Rotheram-Borus, 2001; Lelutiu-Weinberger et al., 2020).</a:t>
            </a:r>
          </a:p>
          <a:p>
            <a:r>
              <a:rPr lang="en-US" dirty="0"/>
              <a:t>Lack of real-life social support can be compensated by technology.</a:t>
            </a:r>
          </a:p>
          <a:p>
            <a:pPr lvl="1"/>
            <a:r>
              <a:rPr lang="en-US" u="sng" dirty="0"/>
              <a:t>Study</a:t>
            </a:r>
            <a:r>
              <a:rPr lang="en-US" dirty="0"/>
              <a:t>: College freshman who communicated with friends online were less distressed (Ranney &amp; Troop-Gordon, 2012).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7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/>
          <a:lstStyle/>
          <a:p>
            <a:r>
              <a:rPr lang="en-US" dirty="0"/>
              <a:t>Do you use any forms of social media? If so, do you think that it helps you to feel connected to others?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155848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Physiology Of Social Support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283" y="1219200"/>
            <a:ext cx="5257800" cy="4572000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Boosts immune system, especially among people experiencing stress (Uchino et al., 2012)</a:t>
            </a:r>
          </a:p>
          <a:p>
            <a:pPr lvl="1"/>
            <a:r>
              <a:rPr lang="en-US" u="sng" dirty="0">
                <a:solidFill>
                  <a:srgbClr val="2B7799"/>
                </a:solidFill>
              </a:rPr>
              <a:t>Example</a:t>
            </a:r>
            <a:r>
              <a:rPr lang="en-US" dirty="0">
                <a:solidFill>
                  <a:srgbClr val="2B7799"/>
                </a:solidFill>
              </a:rPr>
              <a:t>: shown to increase optimism, decrease side effects, increase quality of life, and enhance treatment outcomes in cancer patients (Benson et al., 2020; Ciria-Suarez et al., 2021; Sayilan &amp; Dogan, 2020; Wondimagegnehu et al., 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036C5C-D750-37CA-7D81-59C69596D4CD}"/>
              </a:ext>
            </a:extLst>
          </p:cNvPr>
          <p:cNvSpPr txBox="1"/>
          <p:nvPr/>
        </p:nvSpPr>
        <p:spPr>
          <a:xfrm>
            <a:off x="7010400" y="481316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7</a:t>
            </a:r>
          </a:p>
        </p:txBody>
      </p:sp>
      <p:pic>
        <p:nvPicPr>
          <p:cNvPr id="7" name="Content Placeholder 6" descr="A photograph shows a cancer patient hugging someone.">
            <a:extLst>
              <a:ext uri="{FF2B5EF4-FFF2-40B4-BE49-F238E27FC236}">
                <a16:creationId xmlns:a16="http://schemas.microsoft.com/office/drawing/2014/main" id="{32E616A0-922F-58C5-92FB-C3B9C3915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2" t="1235" r="17592"/>
          <a:stretch/>
        </p:blipFill>
        <p:spPr>
          <a:xfrm>
            <a:off x="5593406" y="2011680"/>
            <a:ext cx="3307080" cy="2834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439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Physiology of Social Support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Reduces blood pressure, especially in male participants (Lei et al., 2019)</a:t>
            </a:r>
          </a:p>
          <a:p>
            <a:r>
              <a:rPr lang="en-US" dirty="0"/>
              <a:t>Connected to favorable health outcomes because of several beneficial physiological effects in stressful situations</a:t>
            </a:r>
          </a:p>
          <a:p>
            <a:r>
              <a:rPr lang="en-US" dirty="0"/>
              <a:t>May lead to healthy behaviors like diet, exercise, smoking cessation, and cooperation with medical regimens (Uchino, 2009)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96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Regulation of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Stress impacts our bodies negatively, potentially causing significant health problems.</a:t>
            </a:r>
          </a:p>
          <a:p>
            <a:r>
              <a:rPr lang="en-US" dirty="0"/>
              <a:t>Effective coping strategies are essential for managing stress and its emotional effects.</a:t>
            </a:r>
          </a:p>
          <a:p>
            <a:pPr lvl="1"/>
            <a:r>
              <a:rPr lang="en-US" b="1" dirty="0"/>
              <a:t>Coping</a:t>
            </a:r>
            <a:r>
              <a:rPr lang="en-US" dirty="0"/>
              <a:t>: mental and behavioral efforts to manage stress and its causes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 Deeper:</a:t>
            </a:r>
            <a:br>
              <a:rPr lang="en-US" b="1" dirty="0"/>
            </a:br>
            <a:r>
              <a:rPr lang="en-US" b="1" dirty="0"/>
              <a:t>Coping With Prejudice And Discrimination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/>
              <a:t>Prejudice and discrimination are unique stressors for those targeted by such attitudes and behaviors (Brondolo et al., 2009).</a:t>
            </a:r>
          </a:p>
          <a:p>
            <a:pPr lvl="1"/>
            <a:r>
              <a:rPr lang="en-US" sz="2400" dirty="0"/>
              <a:t>Linked to depression, cardiovascular disease, hypertension</a:t>
            </a:r>
          </a:p>
          <a:p>
            <a:r>
              <a:rPr lang="en-US" sz="2400" dirty="0"/>
              <a:t>Coping strategies for racism-related stress include focusing on racial identity and managing anger expression (Brondolo et al., 2009).</a:t>
            </a:r>
          </a:p>
          <a:p>
            <a:r>
              <a:rPr lang="en-US" sz="2400" dirty="0"/>
              <a:t>Strong racial identity may help individuals separate personal from group-directed prejudice, potentially reducing distress (Brondolo et al., 2009).</a:t>
            </a:r>
          </a:p>
          <a:p>
            <a:pPr lvl="1"/>
            <a:r>
              <a:rPr lang="en-US" sz="2400" dirty="0"/>
              <a:t>Sense of belonging might alleviate distress, but research on this had had mixed results (Seaton &amp; Lida, 2019).</a:t>
            </a:r>
          </a:p>
          <a:p>
            <a:r>
              <a:rPr lang="en-US" sz="2400" dirty="0"/>
              <a:t>Effectiveness of anger management strategies is mixed; research shows varied results for expression and suppression (Brondolo et al., 2009).</a:t>
            </a:r>
          </a:p>
          <a:p>
            <a:r>
              <a:rPr lang="en-US" sz="2400" dirty="0"/>
              <a:t>Understanding and researching effective coping mechanisms for racism-related stress remains crucial for addressing its impacts (Brondolo et al., 2009).</a:t>
            </a:r>
          </a:p>
        </p:txBody>
      </p:sp>
    </p:spTree>
    <p:extLst>
      <p:ext uri="{BB962C8B-B14F-4D97-AF65-F5344CB8AC3E}">
        <p14:creationId xmlns:p14="http://schemas.microsoft.com/office/powerpoint/2010/main" val="521882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Stress Reduction Techniques</a:t>
            </a:r>
          </a:p>
        </p:txBody>
      </p:sp>
      <p:pic>
        <p:nvPicPr>
          <p:cNvPr id="10" name="Content Placeholder 6" descr="A photograph shows a woman working out by jumping up stadium steps.">
            <a:extLst>
              <a:ext uri="{FF2B5EF4-FFF2-40B4-BE49-F238E27FC236}">
                <a16:creationId xmlns:a16="http://schemas.microsoft.com/office/drawing/2014/main" id="{5AD410C6-2113-B14B-BCE5-821B8581E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25" r="25625"/>
          <a:stretch/>
        </p:blipFill>
        <p:spPr>
          <a:xfrm>
            <a:off x="990600" y="1325880"/>
            <a:ext cx="1994958" cy="2301875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33C3B-EA28-4692-31E9-FEE973692F04}"/>
              </a:ext>
            </a:extLst>
          </p:cNvPr>
          <p:cNvSpPr txBox="1"/>
          <p:nvPr/>
        </p:nvSpPr>
        <p:spPr>
          <a:xfrm>
            <a:off x="1675333" y="360243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6765B0-B331-3887-D414-A0603E84B56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306324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There are many ways to manage stress beyond having control and social support (Figure 9).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Exercise is an effective technique to combat stress (Saeed et al., 2019).</a:t>
            </a:r>
          </a:p>
          <a:p>
            <a:pPr lvl="1"/>
            <a:r>
              <a:rPr lang="en-US" sz="2000" dirty="0">
                <a:solidFill>
                  <a:srgbClr val="2B7799"/>
                </a:solidFill>
              </a:rPr>
              <a:t>Benefits both physical and mental health (Everly &amp; Lating, 2002)</a:t>
            </a:r>
          </a:p>
          <a:p>
            <a:pPr lvl="1"/>
            <a:r>
              <a:rPr lang="en-US" sz="2000" dirty="0">
                <a:solidFill>
                  <a:srgbClr val="2B7799"/>
                </a:solidFill>
              </a:rPr>
              <a:t>Mitigates negative impacts of isolation/anxiety (Ranasinghe et al., 2020)</a:t>
            </a:r>
          </a:p>
          <a:p>
            <a:endParaRPr lang="en-US" sz="2000" dirty="0"/>
          </a:p>
        </p:txBody>
      </p:sp>
      <p:pic>
        <p:nvPicPr>
          <p:cNvPr id="11" name="Content Placeholder 6" descr="Three photographs of different stress relief techniques.">
            <a:extLst>
              <a:ext uri="{FF2B5EF4-FFF2-40B4-BE49-F238E27FC236}">
                <a16:creationId xmlns:a16="http://schemas.microsoft.com/office/drawing/2014/main" id="{122EF50F-583B-89A9-F1B3-FC4C10F56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32" b="14486"/>
          <a:stretch/>
        </p:blipFill>
        <p:spPr>
          <a:xfrm>
            <a:off x="1164952" y="4329281"/>
            <a:ext cx="3670178" cy="146127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A3F11-AFA7-29C0-F803-6D697FE96A53}"/>
              </a:ext>
            </a:extLst>
          </p:cNvPr>
          <p:cNvSpPr txBox="1"/>
          <p:nvPr/>
        </p:nvSpPr>
        <p:spPr>
          <a:xfrm>
            <a:off x="5133051" y="5257800"/>
            <a:ext cx="266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182F58"/>
                </a:solidFill>
              </a:rPr>
              <a:t>Caption: Stress reduction techniques may include (a) exercise, (b) meditation and relaxation, or (c) biofeedback.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38398-E0A5-41C7-56F6-8D0345467420}"/>
              </a:ext>
            </a:extLst>
          </p:cNvPr>
          <p:cNvSpPr txBox="1"/>
          <p:nvPr/>
        </p:nvSpPr>
        <p:spPr>
          <a:xfrm>
            <a:off x="2672812" y="5790556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9</a:t>
            </a:r>
          </a:p>
        </p:txBody>
      </p:sp>
    </p:spTree>
    <p:extLst>
      <p:ext uri="{BB962C8B-B14F-4D97-AF65-F5344CB8AC3E}">
        <p14:creationId xmlns:p14="http://schemas.microsoft.com/office/powerpoint/2010/main" val="3968275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4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005841"/>
          </a:xfrm>
        </p:spPr>
        <p:txBody>
          <a:bodyPr/>
          <a:lstStyle/>
          <a:p>
            <a:r>
              <a:rPr lang="en-US" dirty="0"/>
              <a:t>How has exercise, or a lack thereof, impacted your mental health?</a:t>
            </a:r>
          </a:p>
        </p:txBody>
      </p:sp>
    </p:spTree>
    <p:extLst>
      <p:ext uri="{BB962C8B-B14F-4D97-AF65-F5344CB8AC3E}">
        <p14:creationId xmlns:p14="http://schemas.microsoft.com/office/powerpoint/2010/main" val="3085738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Physiological Benefits Of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Decreases hypothalamic-pituitary-adrenal responsiveness to stressors</a:t>
            </a:r>
          </a:p>
          <a:p>
            <a:pPr lvl="1"/>
            <a:r>
              <a:rPr lang="en-US" u="sng" dirty="0"/>
              <a:t>Study</a:t>
            </a:r>
            <a:r>
              <a:rPr lang="en-US" dirty="0"/>
              <a:t>: Rats that exercised or 6 weeks showed a decrease in response to mild stressors (Campeau et al., 2010).</a:t>
            </a:r>
          </a:p>
          <a:p>
            <a:r>
              <a:rPr lang="en-US" dirty="0"/>
              <a:t>Prevents telomere shortening and premature aging (Puterman et al., 2010)</a:t>
            </a:r>
          </a:p>
          <a:p>
            <a:r>
              <a:rPr lang="en-US" dirty="0"/>
              <a:t>Minimizes detrimental effects of stress on hippocampus/memory (Head et al., 2012)</a:t>
            </a:r>
          </a:p>
          <a:p>
            <a:r>
              <a:rPr lang="en-US" dirty="0"/>
              <a:t>Reduces anxiety (Speck et al., 2010) and depression in cancer survivors (Craft et al., 2012)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01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Relaxation Response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relaxation response technique </a:t>
            </a:r>
            <a:r>
              <a:rPr lang="en-US" sz="2400" dirty="0"/>
              <a:t>combines relaxation with transcendental meditation.</a:t>
            </a:r>
          </a:p>
          <a:p>
            <a:pPr lvl="1"/>
            <a:r>
              <a:rPr lang="en-US" sz="2400" dirty="0"/>
              <a:t>Developed by Herbert Benson (Greenberg, 2006)</a:t>
            </a:r>
          </a:p>
          <a:p>
            <a:pPr lvl="1"/>
            <a:r>
              <a:rPr lang="en-US" sz="2400" dirty="0"/>
              <a:t>Reduces sympathetic arousal, effectively treating high blood pressure (Benson &amp; Proctor, 1994)</a:t>
            </a:r>
          </a:p>
          <a:p>
            <a:pPr lvl="1"/>
            <a:r>
              <a:rPr lang="en-US" sz="2400" dirty="0"/>
              <a:t>Used for women during labor to decrease pain intensity (Nasution et al., 2018)</a:t>
            </a:r>
          </a:p>
          <a:p>
            <a:r>
              <a:rPr lang="en-US" sz="2400" dirty="0"/>
              <a:t>The technique consists of four components (Stein, 2001):</a:t>
            </a:r>
          </a:p>
          <a:p>
            <a:pPr lvl="1"/>
            <a:r>
              <a:rPr lang="en-US" sz="2400" dirty="0"/>
              <a:t>Sitting upright on a comfortable chair with feet on the ground, body relaxed</a:t>
            </a:r>
          </a:p>
          <a:p>
            <a:pPr lvl="1"/>
            <a:r>
              <a:rPr lang="en-US" sz="2400" dirty="0"/>
              <a:t>A quiet environment with eyes closed</a:t>
            </a:r>
          </a:p>
          <a:p>
            <a:pPr lvl="1"/>
            <a:r>
              <a:rPr lang="en-US" sz="2400" dirty="0"/>
              <a:t>Repeating a word or phrase, such as "alert mind, calm body"</a:t>
            </a:r>
          </a:p>
          <a:p>
            <a:pPr lvl="1"/>
            <a:r>
              <a:rPr lang="en-US" sz="2400" dirty="0"/>
              <a:t>Allowing the mind to focus on pleasant thoughts, such as nature</a:t>
            </a:r>
          </a:p>
        </p:txBody>
      </p:sp>
    </p:spTree>
    <p:extLst>
      <p:ext uri="{BB962C8B-B14F-4D97-AF65-F5344CB8AC3E}">
        <p14:creationId xmlns:p14="http://schemas.microsoft.com/office/powerpoint/2010/main" val="240144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Biofeedback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4572000" cy="4572000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Biofeedback </a:t>
            </a:r>
            <a:r>
              <a:rPr lang="en-US" sz="2400" dirty="0"/>
              <a:t>uses equipment to measure a person's neuromuscular and autonomic activity.</a:t>
            </a:r>
          </a:p>
          <a:p>
            <a:pPr lvl="1"/>
            <a:r>
              <a:rPr lang="en-US" sz="2400" dirty="0">
                <a:solidFill>
                  <a:srgbClr val="2B7799"/>
                </a:solidFill>
              </a:rPr>
              <a:t>Developed by Gary Schwartz at Harvard University in the 1970s</a:t>
            </a:r>
          </a:p>
          <a:p>
            <a:pPr lvl="1"/>
            <a:r>
              <a:rPr lang="en-US" sz="2400" dirty="0">
                <a:solidFill>
                  <a:srgbClr val="2B7799"/>
                </a:solidFill>
              </a:rPr>
              <a:t>Provides feedback via visual or auditory signals</a:t>
            </a:r>
          </a:p>
          <a:p>
            <a:pPr lvl="1"/>
            <a:r>
              <a:rPr lang="en-US" sz="2400" dirty="0">
                <a:solidFill>
                  <a:srgbClr val="2B7799"/>
                </a:solidFill>
              </a:rPr>
              <a:t>Enables individual to develop strategies that help gain voluntary control over normally involuntary bodily processes (Schwartz &amp; Schwartz, 1995)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66416-DC9F-1656-3838-E4321BE6FAFB}"/>
              </a:ext>
            </a:extLst>
          </p:cNvPr>
          <p:cNvSpPr txBox="1"/>
          <p:nvPr/>
        </p:nvSpPr>
        <p:spPr>
          <a:xfrm>
            <a:off x="6564129" y="5410200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10</a:t>
            </a:r>
          </a:p>
        </p:txBody>
      </p:sp>
      <p:pic>
        <p:nvPicPr>
          <p:cNvPr id="7" name="Content Placeholder 6" descr="A graphic showing bodily measures and successful application">
            <a:extLst>
              <a:ext uri="{FF2B5EF4-FFF2-40B4-BE49-F238E27FC236}">
                <a16:creationId xmlns:a16="http://schemas.microsoft.com/office/drawing/2014/main" id="{CBD7DD82-506F-8712-199B-895F5FE10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9" r="24313"/>
          <a:stretch/>
        </p:blipFill>
        <p:spPr>
          <a:xfrm>
            <a:off x="5029200" y="1447800"/>
            <a:ext cx="3764280" cy="396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2626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Effective stress management involves problem-focused and emotion-focused coping strategies.</a:t>
            </a:r>
          </a:p>
          <a:p>
            <a:r>
              <a:rPr lang="en-US" dirty="0"/>
              <a:t>Perceived control over stressors is crucial for physical and mental well-being.</a:t>
            </a:r>
          </a:p>
          <a:p>
            <a:r>
              <a:rPr lang="en-US" dirty="0"/>
              <a:t>Social support provides significant protection by boosting immune function and encouraging healthy behaviors.</a:t>
            </a:r>
          </a:p>
          <a:p>
            <a:r>
              <a:rPr lang="en-US" dirty="0"/>
              <a:t>Comprehensive stress management incorporates exercise, relaxation techniques, and supportive social networks to improve overall health outcomes.</a:t>
            </a:r>
          </a:p>
        </p:txBody>
      </p:sp>
    </p:spTree>
    <p:extLst>
      <p:ext uri="{BB962C8B-B14F-4D97-AF65-F5344CB8AC3E}">
        <p14:creationId xmlns:p14="http://schemas.microsoft.com/office/powerpoint/2010/main" val="3050856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-1004220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Coping Styles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80159"/>
            <a:ext cx="5257800" cy="457200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Lazarus and Folkman (1984) identified two main coping styles: problem-focused and emotion-focused.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Problem-focused coping attempts to manage or alter the problem/stressor.</a:t>
            </a:r>
          </a:p>
          <a:p>
            <a:pPr lvl="1"/>
            <a:r>
              <a:rPr lang="en-US" sz="2400" u="sng" dirty="0">
                <a:solidFill>
                  <a:srgbClr val="2B7799"/>
                </a:solidFill>
              </a:rPr>
              <a:t>Strategy</a:t>
            </a:r>
            <a:r>
              <a:rPr lang="en-US" sz="2400" dirty="0">
                <a:solidFill>
                  <a:srgbClr val="2B7799"/>
                </a:solidFill>
              </a:rPr>
              <a:t>: identify the problem, consider solutions, weigh costs/benefits, select an alternative (Lazarus &amp; Folkman, 1984)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Emotion-focused coping attempts to change or reduce the negative emotions associated with stress.</a:t>
            </a:r>
          </a:p>
          <a:p>
            <a:pPr lvl="1"/>
            <a:r>
              <a:rPr lang="en-US" sz="2400" u="sng" dirty="0">
                <a:solidFill>
                  <a:srgbClr val="2B7799"/>
                </a:solidFill>
              </a:rPr>
              <a:t>Strategy</a:t>
            </a:r>
            <a:r>
              <a:rPr lang="en-US" sz="2400" dirty="0">
                <a:solidFill>
                  <a:srgbClr val="2B7799"/>
                </a:solidFill>
              </a:rPr>
              <a:t>: avoid/minimize/distance from the problem, seek something positive in the negative, reappraisal (Lazarus &amp; Folkman, 1984)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39563-3B48-F3C2-BAAB-851DE1FAEB4A}"/>
              </a:ext>
            </a:extLst>
          </p:cNvPr>
          <p:cNvSpPr txBox="1"/>
          <p:nvPr/>
        </p:nvSpPr>
        <p:spPr>
          <a:xfrm>
            <a:off x="7086600" y="503713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  <p:pic>
        <p:nvPicPr>
          <p:cNvPr id="7" name="Content Placeholder 6" descr="A collage of pictures displays different coping strategies.">
            <a:extLst>
              <a:ext uri="{FF2B5EF4-FFF2-40B4-BE49-F238E27FC236}">
                <a16:creationId xmlns:a16="http://schemas.microsoft.com/office/drawing/2014/main" id="{444A861A-48C3-F716-91C3-6F55FF455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r="20938"/>
          <a:stretch/>
        </p:blipFill>
        <p:spPr>
          <a:xfrm>
            <a:off x="5558401" y="1820862"/>
            <a:ext cx="3377089" cy="3216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292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Coping Styles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Problem-focused coping is the more likely approach with controllable stressors (Folkman &amp; Lazarus, 1980).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Emotional-focused coping is more likely with uncontrollable stressors (Folkman &amp; Lazarus, 1980).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Most stressors can be modified and are, therefore, controllable.</a:t>
            </a:r>
          </a:p>
          <a:p>
            <a:pPr lvl="1"/>
            <a:r>
              <a:rPr lang="en-US" sz="2400" u="sng" dirty="0">
                <a:solidFill>
                  <a:srgbClr val="2B7799"/>
                </a:solidFill>
              </a:rPr>
              <a:t>Example</a:t>
            </a:r>
            <a:r>
              <a:rPr lang="en-US" sz="2400" dirty="0">
                <a:solidFill>
                  <a:srgbClr val="2B7799"/>
                </a:solidFill>
              </a:rPr>
              <a:t>: A student who fails an exam can study harder for the next time.</a:t>
            </a:r>
          </a:p>
        </p:txBody>
      </p:sp>
    </p:spTree>
    <p:extLst>
      <p:ext uri="{BB962C8B-B14F-4D97-AF65-F5344CB8AC3E}">
        <p14:creationId xmlns:p14="http://schemas.microsoft.com/office/powerpoint/2010/main" val="46956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AD263-D066-24F1-23E8-7979C789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Problem-Focused Coping</a:t>
            </a:r>
          </a:p>
        </p:txBody>
      </p:sp>
      <p:pic>
        <p:nvPicPr>
          <p:cNvPr id="4" name="Content Placeholder 6" descr="A graphic shows two examples of coping, one problem-focused, the other emotionally-focused.">
            <a:extLst>
              <a:ext uri="{FF2B5EF4-FFF2-40B4-BE49-F238E27FC236}">
                <a16:creationId xmlns:a16="http://schemas.microsoft.com/office/drawing/2014/main" id="{46CF2796-DFCB-498B-4ED4-96C4ED840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1279525"/>
            <a:ext cx="8128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94481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844040"/>
          </a:xfrm>
        </p:spPr>
        <p:txBody>
          <a:bodyPr/>
          <a:lstStyle/>
          <a:p>
            <a:r>
              <a:rPr lang="en-US" dirty="0"/>
              <a:t>As a group, brainstorm other scenarios in which an emotional-focused coping strategy is more effective than a problem-focused attempt. Do you notice any similarities in the kind of situations you came up with?</a:t>
            </a:r>
          </a:p>
        </p:txBody>
      </p:sp>
    </p:spTree>
    <p:extLst>
      <p:ext uri="{BB962C8B-B14F-4D97-AF65-F5344CB8AC3E}">
        <p14:creationId xmlns:p14="http://schemas.microsoft.com/office/powerpoint/2010/main" val="2069639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Perceived Control</a:t>
            </a:r>
            <a:endParaRPr lang="en-US" b="1" baseline="-25000" dirty="0"/>
          </a:p>
        </p:txBody>
      </p:sp>
      <p:pic>
        <p:nvPicPr>
          <p:cNvPr id="7" name="Content Placeholder 6" descr="A woman practicing yoga on a beach">
            <a:extLst>
              <a:ext uri="{FF2B5EF4-FFF2-40B4-BE49-F238E27FC236}">
                <a16:creationId xmlns:a16="http://schemas.microsoft.com/office/drawing/2014/main" id="{4362722C-0B54-8F9C-1A15-A3DB58123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12" r="22812"/>
          <a:stretch/>
        </p:blipFill>
        <p:spPr>
          <a:xfrm>
            <a:off x="177694" y="1772462"/>
            <a:ext cx="3403706" cy="3521075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1AA600-5992-5252-D8DD-2B93E7A16D6B}"/>
              </a:ext>
            </a:extLst>
          </p:cNvPr>
          <p:cNvSpPr txBox="1"/>
          <p:nvPr/>
        </p:nvSpPr>
        <p:spPr>
          <a:xfrm>
            <a:off x="1602808" y="5293537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0267-FA08-841D-552A-2655CC0DD4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8000" b="1" dirty="0"/>
              <a:t>Perceived control</a:t>
            </a:r>
            <a:r>
              <a:rPr lang="en-US" sz="8000" dirty="0"/>
              <a:t> is our belief in our ability to influence and shape outcomes.</a:t>
            </a:r>
          </a:p>
          <a:p>
            <a:pPr lvl="1"/>
            <a:r>
              <a:rPr lang="en-US" sz="8000" dirty="0">
                <a:solidFill>
                  <a:srgbClr val="2B7799"/>
                </a:solidFill>
              </a:rPr>
              <a:t>Major implications for our health and happiness (Infurna &amp; Gerstorf, 2014)</a:t>
            </a:r>
          </a:p>
          <a:p>
            <a:pPr lvl="1"/>
            <a:r>
              <a:rPr lang="en-US" sz="8000" dirty="0">
                <a:solidFill>
                  <a:srgbClr val="2B7799"/>
                </a:solidFill>
              </a:rPr>
              <a:t>Linked to better physical health, mental health, and psychological well-being (Rippe et al., 2021)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8000" dirty="0"/>
              <a:t>Bandura (1997) emphasized the importance of perceived control in managing stress intensity and duration.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8000" dirty="0"/>
              <a:t>Research shows that perceived control can reduce emotional and physical reactivity to stressors (Neupert et al., 2007).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8000" dirty="0"/>
              <a:t>During the COVID-19 pandemic, perceived control was a significant factor in maintaining health and well-being (Rippe et al., 2021).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0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 Deeper: Learned Helplessness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148840"/>
          </a:xfrm>
        </p:spPr>
        <p:txBody>
          <a:bodyPr>
            <a:normAutofit/>
          </a:bodyPr>
          <a:lstStyle/>
          <a:p>
            <a:r>
              <a:rPr lang="en-US" sz="2000" dirty="0"/>
              <a:t>Learned helplessness occurs when individuals feel they have no control over repeated negative events.</a:t>
            </a:r>
          </a:p>
          <a:p>
            <a:pPr lvl="1"/>
            <a:r>
              <a:rPr lang="en-US" sz="2000" u="sng" dirty="0"/>
              <a:t>Study</a:t>
            </a:r>
            <a:r>
              <a:rPr lang="en-US" sz="2000" dirty="0"/>
              <a:t>: In Seligman's experiments with dogs, those unable to escape shocks later failed to try escaping when they could (Figure 3).</a:t>
            </a:r>
          </a:p>
          <a:p>
            <a:pPr lvl="1"/>
            <a:r>
              <a:rPr lang="en-US" sz="2000" dirty="0"/>
              <a:t>Helps explain certain types of depression, where individuals feel powerless to change negative circumstances</a:t>
            </a:r>
          </a:p>
        </p:txBody>
      </p:sp>
      <p:pic>
        <p:nvPicPr>
          <p:cNvPr id="7" name="Content Placeholder 6" descr="An illustration shows a dog jumping over a partition separating the electrified floor from the safe floor.">
            <a:extLst>
              <a:ext uri="{FF2B5EF4-FFF2-40B4-BE49-F238E27FC236}">
                <a16:creationId xmlns:a16="http://schemas.microsoft.com/office/drawing/2014/main" id="{5A0866DF-FFE7-14B4-F487-41626338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321092"/>
            <a:ext cx="4368800" cy="245745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05FC0-B4E1-2F3B-6EFE-0F44C30B3D3E}"/>
              </a:ext>
            </a:extLst>
          </p:cNvPr>
          <p:cNvSpPr txBox="1"/>
          <p:nvPr/>
        </p:nvSpPr>
        <p:spPr>
          <a:xfrm>
            <a:off x="4157654" y="5778542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26665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Reformulated Learned Helplessness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reformulated learned helplessness model includes attributions as factors contributing to helplessness and depression (Abramson et al., 1978).</a:t>
            </a:r>
          </a:p>
          <a:p>
            <a:pPr lvl="1"/>
            <a:r>
              <a:rPr lang="en-US" u="sng" dirty="0"/>
              <a:t>Attributions</a:t>
            </a:r>
            <a:r>
              <a:rPr lang="en-US" dirty="0"/>
              <a:t>: internal vs. external, stable vs. unstable, and global vs. specific</a:t>
            </a:r>
          </a:p>
          <a:p>
            <a:r>
              <a:rPr lang="en-US" dirty="0"/>
              <a:t>People who make internal, stable, and global attributions for negative outcomes are more prone to depression when faced with stress (Peterson &amp; Seligman, 1984).</a:t>
            </a:r>
          </a:p>
        </p:txBody>
      </p:sp>
    </p:spTree>
    <p:extLst>
      <p:ext uri="{BB962C8B-B14F-4D97-AF65-F5344CB8AC3E}">
        <p14:creationId xmlns:p14="http://schemas.microsoft.com/office/powerpoint/2010/main" val="996588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1681</Words>
  <Application>Microsoft Office PowerPoint</Application>
  <PresentationFormat>On-screen Show (4:3)</PresentationFormat>
  <Paragraphs>127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14.4</vt:lpstr>
      <vt:lpstr>Regulation of Stress</vt:lpstr>
      <vt:lpstr>Coping Styles1</vt:lpstr>
      <vt:lpstr>Coping Styles2</vt:lpstr>
      <vt:lpstr>Problem-Focused Coping</vt:lpstr>
      <vt:lpstr>Group Activity</vt:lpstr>
      <vt:lpstr>Perceived Control</vt:lpstr>
      <vt:lpstr>Dig Deeper: Learned Helplessness</vt:lpstr>
      <vt:lpstr>Reformulated Learned Helplessness Model</vt:lpstr>
      <vt:lpstr>Control And Stress</vt:lpstr>
      <vt:lpstr>Reflection Question1</vt:lpstr>
      <vt:lpstr>Social Support1</vt:lpstr>
      <vt:lpstr>On Your Own</vt:lpstr>
      <vt:lpstr>Social Support2</vt:lpstr>
      <vt:lpstr>Reflection Question2</vt:lpstr>
      <vt:lpstr>Social Support3</vt:lpstr>
      <vt:lpstr>Reflection Question3</vt:lpstr>
      <vt:lpstr>Physiology Of Social Support1</vt:lpstr>
      <vt:lpstr>Physiology of Social Support2</vt:lpstr>
      <vt:lpstr>Dig Deeper: Coping With Prejudice And Discrimination</vt:lpstr>
      <vt:lpstr>Stress Reduction Techniques</vt:lpstr>
      <vt:lpstr>Reflection Question4</vt:lpstr>
      <vt:lpstr>Physiological Benefits Of Exercise</vt:lpstr>
      <vt:lpstr>Relaxation Response Technique</vt:lpstr>
      <vt:lpstr>Biofeedback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14.4 Regulation of Stress</dc:title>
  <dc:creator>Hawkes Learning</dc:creator>
  <cp:keywords>Psychology</cp:keywords>
  <cp:lastModifiedBy>Talissa Nahass</cp:lastModifiedBy>
  <cp:revision>189</cp:revision>
  <dcterms:created xsi:type="dcterms:W3CDTF">2013-04-26T14:43:13Z</dcterms:created>
  <dcterms:modified xsi:type="dcterms:W3CDTF">2024-07-23T21:40:08Z</dcterms:modified>
  <cp:category>Psychology</cp:category>
</cp:coreProperties>
</file>