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34"/>
  </p:notesMasterIdLst>
  <p:handoutMasterIdLst>
    <p:handoutMasterId r:id="rId35"/>
  </p:handoutMasterIdLst>
  <p:sldIdLst>
    <p:sldId id="272" r:id="rId3"/>
    <p:sldId id="268" r:id="rId4"/>
    <p:sldId id="274" r:id="rId5"/>
    <p:sldId id="275" r:id="rId6"/>
    <p:sldId id="267" r:id="rId7"/>
    <p:sldId id="284" r:id="rId8"/>
    <p:sldId id="285" r:id="rId9"/>
    <p:sldId id="276" r:id="rId10"/>
    <p:sldId id="270" r:id="rId11"/>
    <p:sldId id="287" r:id="rId12"/>
    <p:sldId id="288" r:id="rId13"/>
    <p:sldId id="271" r:id="rId14"/>
    <p:sldId id="290" r:id="rId15"/>
    <p:sldId id="289" r:id="rId16"/>
    <p:sldId id="291" r:id="rId17"/>
    <p:sldId id="277" r:id="rId18"/>
    <p:sldId id="292" r:id="rId19"/>
    <p:sldId id="293" r:id="rId20"/>
    <p:sldId id="278" r:id="rId21"/>
    <p:sldId id="279" r:id="rId22"/>
    <p:sldId id="294" r:id="rId23"/>
    <p:sldId id="296" r:id="rId24"/>
    <p:sldId id="295" r:id="rId25"/>
    <p:sldId id="280" r:id="rId26"/>
    <p:sldId id="281" r:id="rId27"/>
    <p:sldId id="297" r:id="rId28"/>
    <p:sldId id="298" r:id="rId29"/>
    <p:sldId id="282" r:id="rId30"/>
    <p:sldId id="299" r:id="rId31"/>
    <p:sldId id="283" r:id="rId32"/>
    <p:sldId id="318" r:id="rId33"/>
  </p:sldIdLst>
  <p:sldSz cx="9144000" cy="6858000" type="screen4x3"/>
  <p:notesSz cx="6858000" cy="9144000"/>
  <p:embeddedFontLst>
    <p:embeddedFont>
      <p:font typeface="Century Gothic" panose="020B050202020202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97" autoAdjust="0"/>
    <p:restoredTop sz="86410" autoAdjust="0"/>
  </p:normalViewPr>
  <p:slideViewPr>
    <p:cSldViewPr>
      <p:cViewPr varScale="1">
        <p:scale>
          <a:sx n="54" d="100"/>
          <a:sy n="54" d="100"/>
        </p:scale>
        <p:origin x="1096" y="60"/>
      </p:cViewPr>
      <p:guideLst>
        <p:guide orient="horz" pos="2160"/>
        <p:guide pos="2880"/>
      </p:guideLst>
    </p:cSldViewPr>
  </p:slideViewPr>
  <p:outlineViewPr>
    <p:cViewPr>
      <p:scale>
        <a:sx n="33" d="100"/>
        <a:sy n="33" d="100"/>
      </p:scale>
      <p:origin x="0" y="-14952"/>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an On our Own</a:t>
            </a:r>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954854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C1D0A4BC-8989-4C12-1DA1-C14FA502AA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662" y="297219"/>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779756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659590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172245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701343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692527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863709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283004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662763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352052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758692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624611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6675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153333399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14.5</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The Pursuit of Happiness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Money And Happiness</a:t>
            </a:r>
            <a:endParaRPr lang="en-US" b="1" baseline="-25000" dirty="0"/>
          </a:p>
        </p:txBody>
      </p:sp>
      <p:pic>
        <p:nvPicPr>
          <p:cNvPr id="7" name="Content Placeholder 6" descr="A photograph of hands throwing mini bags of money into the air">
            <a:extLst>
              <a:ext uri="{FF2B5EF4-FFF2-40B4-BE49-F238E27FC236}">
                <a16:creationId xmlns:a16="http://schemas.microsoft.com/office/drawing/2014/main" id="{DE372C92-0C73-E472-A748-7A3C0A4C3AB0}"/>
              </a:ext>
            </a:extLst>
          </p:cNvPr>
          <p:cNvPicPr>
            <a:picLocks noGrp="1" noChangeAspect="1"/>
          </p:cNvPicPr>
          <p:nvPr>
            <p:ph idx="1"/>
          </p:nvPr>
        </p:nvPicPr>
        <p:blipFill rotWithShape="1">
          <a:blip r:embed="rId2"/>
          <a:srcRect l="17187" r="17187"/>
          <a:stretch/>
        </p:blipFill>
        <p:spPr>
          <a:xfrm>
            <a:off x="208224" y="2101655"/>
            <a:ext cx="3378200" cy="2895600"/>
          </a:xfrm>
          <a:noFill/>
        </p:spPr>
      </p:pic>
      <p:sp>
        <p:nvSpPr>
          <p:cNvPr id="3" name="TextBox 2">
            <a:extLst>
              <a:ext uri="{FF2B5EF4-FFF2-40B4-BE49-F238E27FC236}">
                <a16:creationId xmlns:a16="http://schemas.microsoft.com/office/drawing/2014/main" id="{2C75D93D-32D1-0621-7FD5-90F92D3C3A80}"/>
              </a:ext>
            </a:extLst>
          </p:cNvPr>
          <p:cNvSpPr txBox="1"/>
          <p:nvPr/>
        </p:nvSpPr>
        <p:spPr>
          <a:xfrm>
            <a:off x="1584578" y="5043833"/>
            <a:ext cx="625492" cy="253916"/>
          </a:xfrm>
          <a:prstGeom prst="rect">
            <a:avLst/>
          </a:prstGeom>
          <a:noFill/>
        </p:spPr>
        <p:txBody>
          <a:bodyPr wrap="none" rtlCol="0">
            <a:spAutoFit/>
          </a:bodyPr>
          <a:lstStyle/>
          <a:p>
            <a:r>
              <a:rPr lang="en-US" sz="1050" dirty="0">
                <a:solidFill>
                  <a:srgbClr val="182F58"/>
                </a:solidFill>
              </a:rPr>
              <a:t>Figure 4</a:t>
            </a:r>
          </a:p>
        </p:txBody>
      </p:sp>
      <p:sp>
        <p:nvSpPr>
          <p:cNvPr id="4" name="Content Placeholder 3">
            <a:extLst>
              <a:ext uri="{FF2B5EF4-FFF2-40B4-BE49-F238E27FC236}">
                <a16:creationId xmlns:a16="http://schemas.microsoft.com/office/drawing/2014/main" id="{90377E2E-562C-F1A7-F004-5AA30528A652}"/>
              </a:ext>
            </a:extLst>
          </p:cNvPr>
          <p:cNvSpPr>
            <a:spLocks noGrp="1"/>
          </p:cNvSpPr>
          <p:nvPr>
            <p:ph idx="10"/>
          </p:nvPr>
        </p:nvSpPr>
        <p:spPr/>
        <p:txBody>
          <a:bodyPr>
            <a:normAutofit fontScale="92500"/>
          </a:bodyPr>
          <a:lstStyle/>
          <a:p>
            <a:pPr marL="457200" indent="-457200">
              <a:buFont typeface="Arial" panose="020B0604020202020204" pitchFamily="34" charset="0"/>
              <a:buChar char="•"/>
            </a:pPr>
            <a:r>
              <a:rPr lang="en-US" sz="2400" dirty="0"/>
              <a:t>A nation's GDP is associated with happiness levels (Helliwell et al., 2013).</a:t>
            </a:r>
          </a:p>
          <a:p>
            <a:pPr lvl="1"/>
            <a:r>
              <a:rPr lang="en-US" sz="2400" dirty="0">
                <a:solidFill>
                  <a:srgbClr val="2B7799"/>
                </a:solidFill>
              </a:rPr>
              <a:t>Changes in GDP have little effect on happiness (Diener et al., 2013).</a:t>
            </a:r>
          </a:p>
          <a:p>
            <a:pPr lvl="1"/>
            <a:r>
              <a:rPr lang="en-US" sz="2400" dirty="0">
                <a:solidFill>
                  <a:srgbClr val="2B7799"/>
                </a:solidFill>
              </a:rPr>
              <a:t>Residents of affluent countries happier than those in poor countries (Diener &amp; Biswas-Diener, 2002).</a:t>
            </a:r>
          </a:p>
          <a:p>
            <a:pPr marL="457200" indent="-457200">
              <a:buFont typeface="Arial" panose="020B0604020202020204" pitchFamily="34" charset="0"/>
              <a:buChar char="•"/>
            </a:pPr>
            <a:r>
              <a:rPr lang="en-US" sz="2400" dirty="0"/>
              <a:t>While money is associated with happiness, the relationship plateaus once basic needs are met (D'Ambrosio et al., 2020; Fanning &amp; O'Neill, 2019; Gallup Organization, 2010).</a:t>
            </a:r>
          </a:p>
        </p:txBody>
      </p:sp>
    </p:spTree>
    <p:extLst>
      <p:ext uri="{BB962C8B-B14F-4D97-AF65-F5344CB8AC3E}">
        <p14:creationId xmlns:p14="http://schemas.microsoft.com/office/powerpoint/2010/main" val="2476059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Education And Happiness</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Happy people are more likely to graduate from college and secure meaningful jobs.</a:t>
            </a:r>
          </a:p>
          <a:p>
            <a:pPr lvl="1"/>
            <a:r>
              <a:rPr lang="en-US" dirty="0"/>
              <a:t>More likely to succeed in said job </a:t>
            </a:r>
            <a:r>
              <a:rPr lang="da-DK" dirty="0"/>
              <a:t>(Lyubomirsky et al., 2005; Stryzhak, 2020)</a:t>
            </a:r>
            <a:endParaRPr lang="en-US" dirty="0"/>
          </a:p>
          <a:p>
            <a:r>
              <a:rPr lang="en-US" dirty="0"/>
              <a:t>Education shows a minimal positive correlation with happiness, but intelligence is not related to happiness (Diener et al., 1999).</a:t>
            </a:r>
          </a:p>
        </p:txBody>
      </p:sp>
    </p:spTree>
    <p:extLst>
      <p:ext uri="{BB962C8B-B14F-4D97-AF65-F5344CB8AC3E}">
        <p14:creationId xmlns:p14="http://schemas.microsoft.com/office/powerpoint/2010/main" val="240160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r>
              <a:rPr lang="en-US" b="1"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2301240"/>
          </a:xfrm>
        </p:spPr>
        <p:txBody>
          <a:bodyPr/>
          <a:lstStyle/>
          <a:p>
            <a:r>
              <a:rPr lang="en-US" dirty="0"/>
              <a:t>Do you feel that you gain happiness from small pleasures in life? Write about the most recent time you can remember when you allowed yourself to gain happiness from a small moment, unrelated to financial gain or possession.</a:t>
            </a:r>
          </a:p>
        </p:txBody>
      </p:sp>
    </p:spTree>
    <p:extLst>
      <p:ext uri="{BB962C8B-B14F-4D97-AF65-F5344CB8AC3E}">
        <p14:creationId xmlns:p14="http://schemas.microsoft.com/office/powerpoint/2010/main" val="1933572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Religiosity, Culture, And Happiness</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85000" lnSpcReduction="20000"/>
          </a:bodyPr>
          <a:lstStyle/>
          <a:p>
            <a:r>
              <a:rPr lang="en-US" dirty="0"/>
              <a:t>Religiosity does correlate with happiness (Hackney &amp; Sanders, 2003), but it depends.</a:t>
            </a:r>
          </a:p>
          <a:p>
            <a:pPr lvl="1"/>
            <a:r>
              <a:rPr lang="en-US" dirty="0"/>
              <a:t>Nations/states with more difficult living conditions tend to be more religious.</a:t>
            </a:r>
          </a:p>
          <a:p>
            <a:pPr lvl="1"/>
            <a:r>
              <a:rPr lang="en-US" dirty="0"/>
              <a:t>In difficult living conditions, religiosity correlates with greater well-being; in favorable living conditions, well-being does not rely on religiosity (Diener et al., 2011).</a:t>
            </a:r>
          </a:p>
          <a:p>
            <a:r>
              <a:rPr lang="en-US" dirty="0"/>
              <a:t>People who possess highly valuable characteristics for their culture are happier (Diener, 2012).</a:t>
            </a:r>
          </a:p>
          <a:p>
            <a:pPr lvl="1"/>
            <a:r>
              <a:rPr lang="en-US" dirty="0"/>
              <a:t>Self-esteem is strongly related to life satisfaction in individualistic cultures (Diener et al., 1995a).</a:t>
            </a:r>
          </a:p>
          <a:p>
            <a:pPr lvl="1"/>
            <a:r>
              <a:rPr lang="en-US" dirty="0"/>
              <a:t>Extroverted people are happier in extroverted cultures (Fulmer et al., 2010).</a:t>
            </a:r>
          </a:p>
        </p:txBody>
      </p:sp>
    </p:spTree>
    <p:extLst>
      <p:ext uri="{BB962C8B-B14F-4D97-AF65-F5344CB8AC3E}">
        <p14:creationId xmlns:p14="http://schemas.microsoft.com/office/powerpoint/2010/main" val="4115506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463041"/>
          </a:xfrm>
        </p:spPr>
        <p:txBody>
          <a:bodyPr/>
          <a:lstStyle/>
          <a:p>
            <a:r>
              <a:rPr lang="en-US" dirty="0"/>
              <a:t>Why do you think less wealthy countries are more religious? What relationship might exist between those two things?</a:t>
            </a:r>
          </a:p>
        </p:txBody>
      </p:sp>
    </p:spTree>
    <p:extLst>
      <p:ext uri="{BB962C8B-B14F-4D97-AF65-F5344CB8AC3E}">
        <p14:creationId xmlns:p14="http://schemas.microsoft.com/office/powerpoint/2010/main" val="828967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Factors With No Correlation To Happiness</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a:bodyPr>
          <a:lstStyle/>
          <a:p>
            <a:pPr marL="457200" indent="-457200">
              <a:buFont typeface="Arial" panose="020B0604020202020204" pitchFamily="34" charset="0"/>
              <a:buChar char="•"/>
            </a:pPr>
            <a:r>
              <a:rPr lang="en-US" dirty="0"/>
              <a:t>Parenthood and physical attractiveness have no link to happiness.</a:t>
            </a:r>
          </a:p>
          <a:p>
            <a:pPr marL="457200" indent="-457200">
              <a:buFont typeface="Arial" panose="020B0604020202020204" pitchFamily="34" charset="0"/>
              <a:buChar char="•"/>
            </a:pPr>
            <a:r>
              <a:rPr lang="en-US" dirty="0"/>
              <a:t>People who do not have children are generally happier than those who do (Hansen, 2012; Institute for Family Studies, 2018).</a:t>
            </a:r>
          </a:p>
          <a:p>
            <a:pPr marL="457200" indent="-457200">
              <a:buFont typeface="Arial" panose="020B0604020202020204" pitchFamily="34" charset="0"/>
              <a:buChar char="•"/>
            </a:pPr>
            <a:r>
              <a:rPr lang="en-US" dirty="0"/>
              <a:t>Objective physical attractiveness is only weakly correlated with happiness (Diener et al., 1995b).</a:t>
            </a:r>
          </a:p>
        </p:txBody>
      </p:sp>
      <p:sp>
        <p:nvSpPr>
          <p:cNvPr id="4" name="TextBox 3">
            <a:extLst>
              <a:ext uri="{FF2B5EF4-FFF2-40B4-BE49-F238E27FC236}">
                <a16:creationId xmlns:a16="http://schemas.microsoft.com/office/drawing/2014/main" id="{79CD0436-84D0-43EC-99CD-2950C20C679B}"/>
              </a:ext>
            </a:extLst>
          </p:cNvPr>
          <p:cNvSpPr txBox="1"/>
          <p:nvPr/>
        </p:nvSpPr>
        <p:spPr>
          <a:xfrm>
            <a:off x="6888154" y="4300396"/>
            <a:ext cx="625492" cy="253916"/>
          </a:xfrm>
          <a:prstGeom prst="rect">
            <a:avLst/>
          </a:prstGeom>
          <a:noFill/>
        </p:spPr>
        <p:txBody>
          <a:bodyPr wrap="none" rtlCol="0">
            <a:spAutoFit/>
          </a:bodyPr>
          <a:lstStyle/>
          <a:p>
            <a:r>
              <a:rPr lang="en-US" sz="1050" dirty="0">
                <a:solidFill>
                  <a:srgbClr val="182F58"/>
                </a:solidFill>
              </a:rPr>
              <a:t>Figure 5</a:t>
            </a:r>
          </a:p>
        </p:txBody>
      </p:sp>
      <p:pic>
        <p:nvPicPr>
          <p:cNvPr id="7" name="Content Placeholder 6" descr="A photograph of a couple with two children">
            <a:extLst>
              <a:ext uri="{FF2B5EF4-FFF2-40B4-BE49-F238E27FC236}">
                <a16:creationId xmlns:a16="http://schemas.microsoft.com/office/drawing/2014/main" id="{FF4898E6-B781-9F95-F773-70713B3416A9}"/>
              </a:ext>
            </a:extLst>
          </p:cNvPr>
          <p:cNvPicPr>
            <a:picLocks noChangeAspect="1"/>
          </p:cNvPicPr>
          <p:nvPr/>
        </p:nvPicPr>
        <p:blipFill rotWithShape="1">
          <a:blip r:embed="rId2"/>
          <a:srcRect l="11111" r="11111" b="1235"/>
          <a:stretch/>
        </p:blipFill>
        <p:spPr>
          <a:xfrm>
            <a:off x="5652608" y="2133600"/>
            <a:ext cx="3034192" cy="2167280"/>
          </a:xfrm>
          <a:prstGeom prst="rect">
            <a:avLst/>
          </a:prstGeom>
          <a:noFill/>
        </p:spPr>
      </p:pic>
    </p:spTree>
    <p:extLst>
      <p:ext uri="{BB962C8B-B14F-4D97-AF65-F5344CB8AC3E}">
        <p14:creationId xmlns:p14="http://schemas.microsoft.com/office/powerpoint/2010/main" val="1649465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Life Events And Happiness</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434840"/>
          </a:xfrm>
        </p:spPr>
        <p:txBody>
          <a:bodyPr>
            <a:normAutofit fontScale="92500"/>
          </a:bodyPr>
          <a:lstStyle/>
          <a:p>
            <a:r>
              <a:rPr lang="en-US" dirty="0"/>
              <a:t>People often misjudge their future emotional reactions (affective forecasting) (Wilson &amp; Gilbert, 2003).</a:t>
            </a:r>
          </a:p>
          <a:p>
            <a:r>
              <a:rPr lang="en-US" dirty="0"/>
              <a:t>Significant life events initially impact happiness intensely but tend to normalize over time (Figure 6).</a:t>
            </a:r>
          </a:p>
          <a:p>
            <a:pPr lvl="1"/>
            <a:r>
              <a:rPr lang="en-US" u="sng" dirty="0"/>
              <a:t>Example</a:t>
            </a:r>
            <a:r>
              <a:rPr lang="en-US" dirty="0"/>
              <a:t>: winning the lottery, suffering an accident</a:t>
            </a:r>
          </a:p>
          <a:p>
            <a:r>
              <a:rPr lang="en-US" dirty="0"/>
              <a:t>We eventually adapt to changing emotional circumstances (Brickman &amp; Campbell, 1971; Helson, 1964).</a:t>
            </a:r>
          </a:p>
          <a:p>
            <a:r>
              <a:rPr lang="en-US" dirty="0"/>
              <a:t>Some events may have less long-lasting effects on happiness levels than expected (Brickman et al., 1978).</a:t>
            </a:r>
          </a:p>
        </p:txBody>
      </p:sp>
    </p:spTree>
    <p:extLst>
      <p:ext uri="{BB962C8B-B14F-4D97-AF65-F5344CB8AC3E}">
        <p14:creationId xmlns:p14="http://schemas.microsoft.com/office/powerpoint/2010/main" val="417560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14.5 Figure 6</a:t>
            </a:r>
            <a:endParaRPr lang="en-US" sz="3200" b="1" dirty="0">
              <a:solidFill>
                <a:schemeClr val="accent1"/>
              </a:solidFill>
            </a:endParaRPr>
          </a:p>
        </p:txBody>
      </p:sp>
      <p:sp>
        <p:nvSpPr>
          <p:cNvPr id="13315" name="Rectangle 3"/>
          <p:cNvSpPr>
            <a:spLocks noGrp="1"/>
          </p:cNvSpPr>
          <p:nvPr>
            <p:ph idx="1"/>
          </p:nvPr>
        </p:nvSpPr>
        <p:spPr>
          <a:xfrm>
            <a:off x="457200" y="5029200"/>
            <a:ext cx="8229600" cy="822960"/>
          </a:xfrm>
          <a:prstGeom prst="rect">
            <a:avLst/>
          </a:prstGeom>
        </p:spPr>
        <p:txBody>
          <a:bodyPr anchor="t">
            <a:normAutofit fontScale="47500" lnSpcReduction="20000"/>
          </a:bodyPr>
          <a:lstStyle/>
          <a:p>
            <a:pPr marL="0" indent="0">
              <a:buNone/>
              <a:tabLst>
                <a:tab pos="461963" algn="l"/>
              </a:tabLst>
            </a:pPr>
            <a:r>
              <a:rPr lang="en-US" i="0" dirty="0"/>
              <a:t>Caption: </a:t>
            </a:r>
            <a:r>
              <a:rPr lang="en-US" dirty="0"/>
              <a:t>(a) Chicago Cubs fans no doubt predicted feeling elated when their team won a World Series championship, a feat that had not been accomplished by that franchise in over a century. (b) In ways that are similar, those who play the lottery rightfully think that choosing the correct numbers and winning millions would lead to a surge in happiness. However, the initial burst of elation following such elusive events would most likely erode with time.</a:t>
            </a:r>
            <a:endParaRPr lang="en-US" i="0" dirty="0"/>
          </a:p>
        </p:txBody>
      </p:sp>
      <p:pic>
        <p:nvPicPr>
          <p:cNvPr id="2" name="Content Placeholder 6" descr="Photograph A shows the Cubs celebrating a win. Photograph B shows a lottery ticket.">
            <a:extLst>
              <a:ext uri="{FF2B5EF4-FFF2-40B4-BE49-F238E27FC236}">
                <a16:creationId xmlns:a16="http://schemas.microsoft.com/office/drawing/2014/main" id="{F50E3B74-82B7-A8D6-CD58-243E2FF0AA87}"/>
              </a:ext>
            </a:extLst>
          </p:cNvPr>
          <p:cNvPicPr>
            <a:picLocks noChangeAspect="1"/>
          </p:cNvPicPr>
          <p:nvPr/>
        </p:nvPicPr>
        <p:blipFill rotWithShape="1">
          <a:blip r:embed="rId2"/>
          <a:srcRect t="11440" b="12840"/>
          <a:stretch/>
        </p:blipFill>
        <p:spPr>
          <a:xfrm>
            <a:off x="475622" y="1310640"/>
            <a:ext cx="8229600" cy="3505200"/>
          </a:xfrm>
          <a:prstGeom prst="rect">
            <a:avLst/>
          </a:prstGeom>
          <a:noFill/>
        </p:spPr>
      </p:pic>
    </p:spTree>
    <p:extLst>
      <p:ext uri="{BB962C8B-B14F-4D97-AF65-F5344CB8AC3E}">
        <p14:creationId xmlns:p14="http://schemas.microsoft.com/office/powerpoint/2010/main" val="396933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Life Events And Happiness</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2072640"/>
          </a:xfrm>
        </p:spPr>
        <p:txBody>
          <a:bodyPr>
            <a:normAutofit/>
          </a:bodyPr>
          <a:lstStyle/>
          <a:p>
            <a:r>
              <a:rPr lang="en-US" sz="2000" dirty="0"/>
              <a:t>Questions about the extent to which important life events can permanently alter people's happiness (Diener et al., 2006).</a:t>
            </a:r>
          </a:p>
          <a:p>
            <a:pPr lvl="1"/>
            <a:r>
              <a:rPr lang="en-US" sz="2000" u="sng" dirty="0"/>
              <a:t>Example</a:t>
            </a:r>
            <a:r>
              <a:rPr lang="en-US" sz="2000" dirty="0"/>
              <a:t>: People tend to adapt to marriage but do not adapt to unemployment or severe disabilities (Diener, 2012).</a:t>
            </a:r>
          </a:p>
          <a:p>
            <a:r>
              <a:rPr lang="en-US" sz="2000" dirty="0"/>
              <a:t>Figure 7 shows life satisfaction scores before, during, and after life events.</a:t>
            </a:r>
          </a:p>
        </p:txBody>
      </p:sp>
      <p:pic>
        <p:nvPicPr>
          <p:cNvPr id="7" name="Content Placeholder 6" descr="A chart compares life satisfaction scores in the years before and after significant life events.">
            <a:extLst>
              <a:ext uri="{FF2B5EF4-FFF2-40B4-BE49-F238E27FC236}">
                <a16:creationId xmlns:a16="http://schemas.microsoft.com/office/drawing/2014/main" id="{B4D1AB46-B202-13CF-5A33-37675DFD7CA6}"/>
              </a:ext>
            </a:extLst>
          </p:cNvPr>
          <p:cNvPicPr>
            <a:picLocks noChangeAspect="1"/>
          </p:cNvPicPr>
          <p:nvPr/>
        </p:nvPicPr>
        <p:blipFill rotWithShape="1">
          <a:blip r:embed="rId2"/>
          <a:srcRect l="7812" r="12501"/>
          <a:stretch/>
        </p:blipFill>
        <p:spPr>
          <a:xfrm>
            <a:off x="2438400" y="3122963"/>
            <a:ext cx="3657600" cy="2581835"/>
          </a:xfrm>
          <a:prstGeom prst="rect">
            <a:avLst/>
          </a:prstGeom>
          <a:noFill/>
        </p:spPr>
      </p:pic>
      <p:sp>
        <p:nvSpPr>
          <p:cNvPr id="6" name="TextBox 5">
            <a:extLst>
              <a:ext uri="{FF2B5EF4-FFF2-40B4-BE49-F238E27FC236}">
                <a16:creationId xmlns:a16="http://schemas.microsoft.com/office/drawing/2014/main" id="{5E248C24-B5AC-FA7D-F2F5-FEA9C93EB593}"/>
              </a:ext>
            </a:extLst>
          </p:cNvPr>
          <p:cNvSpPr txBox="1"/>
          <p:nvPr/>
        </p:nvSpPr>
        <p:spPr>
          <a:xfrm>
            <a:off x="4114800" y="5678002"/>
            <a:ext cx="625492" cy="253916"/>
          </a:xfrm>
          <a:prstGeom prst="rect">
            <a:avLst/>
          </a:prstGeom>
          <a:noFill/>
        </p:spPr>
        <p:txBody>
          <a:bodyPr wrap="none" rtlCol="0">
            <a:spAutoFit/>
          </a:bodyPr>
          <a:lstStyle/>
          <a:p>
            <a:r>
              <a:rPr lang="en-US" sz="1050" dirty="0">
                <a:solidFill>
                  <a:srgbClr val="182F58"/>
                </a:solidFill>
              </a:rPr>
              <a:t>Figure 7</a:t>
            </a:r>
          </a:p>
        </p:txBody>
      </p:sp>
    </p:spTree>
    <p:extLst>
      <p:ext uri="{BB962C8B-B14F-4D97-AF65-F5344CB8AC3E}">
        <p14:creationId xmlns:p14="http://schemas.microsoft.com/office/powerpoint/2010/main" val="470293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Increasing Happiness</a:t>
            </a:r>
          </a:p>
        </p:txBody>
      </p:sp>
      <p:pic>
        <p:nvPicPr>
          <p:cNvPr id="7" name="Content Placeholder 6" descr="A photograph of a woman sitting outside writing in a journal">
            <a:extLst>
              <a:ext uri="{FF2B5EF4-FFF2-40B4-BE49-F238E27FC236}">
                <a16:creationId xmlns:a16="http://schemas.microsoft.com/office/drawing/2014/main" id="{E764C35A-DDE3-7B09-64CF-1930F724510D}"/>
              </a:ext>
            </a:extLst>
          </p:cNvPr>
          <p:cNvPicPr>
            <a:picLocks noGrp="1" noChangeAspect="1"/>
          </p:cNvPicPr>
          <p:nvPr>
            <p:ph idx="1"/>
          </p:nvPr>
        </p:nvPicPr>
        <p:blipFill rotWithShape="1">
          <a:blip r:embed="rId2"/>
          <a:srcRect l="25392" r="24765"/>
          <a:stretch/>
        </p:blipFill>
        <p:spPr>
          <a:xfrm>
            <a:off x="457200" y="1600200"/>
            <a:ext cx="3103272" cy="3513138"/>
          </a:xfrm>
          <a:noFill/>
        </p:spPr>
      </p:pic>
      <p:sp>
        <p:nvSpPr>
          <p:cNvPr id="3" name="TextBox 2">
            <a:extLst>
              <a:ext uri="{FF2B5EF4-FFF2-40B4-BE49-F238E27FC236}">
                <a16:creationId xmlns:a16="http://schemas.microsoft.com/office/drawing/2014/main" id="{9B2B6D65-2D85-DA23-9659-F88E4F1D0A70}"/>
              </a:ext>
            </a:extLst>
          </p:cNvPr>
          <p:cNvSpPr txBox="1"/>
          <p:nvPr/>
        </p:nvSpPr>
        <p:spPr>
          <a:xfrm>
            <a:off x="1696090" y="5113338"/>
            <a:ext cx="625492" cy="253916"/>
          </a:xfrm>
          <a:prstGeom prst="rect">
            <a:avLst/>
          </a:prstGeom>
          <a:noFill/>
        </p:spPr>
        <p:txBody>
          <a:bodyPr wrap="none" rtlCol="0">
            <a:spAutoFit/>
          </a:bodyPr>
          <a:lstStyle/>
          <a:p>
            <a:r>
              <a:rPr lang="en-US" sz="1050" dirty="0">
                <a:solidFill>
                  <a:srgbClr val="182F58"/>
                </a:solidFill>
              </a:rPr>
              <a:t>Figure 8</a:t>
            </a:r>
          </a:p>
        </p:txBody>
      </p:sp>
      <p:sp>
        <p:nvSpPr>
          <p:cNvPr id="4" name="Content Placeholder 3">
            <a:extLst>
              <a:ext uri="{FF2B5EF4-FFF2-40B4-BE49-F238E27FC236}">
                <a16:creationId xmlns:a16="http://schemas.microsoft.com/office/drawing/2014/main" id="{CC36541D-5218-D459-46E7-7F7FF1F82BE1}"/>
              </a:ext>
            </a:extLst>
          </p:cNvPr>
          <p:cNvSpPr>
            <a:spLocks noGrp="1"/>
          </p:cNvSpPr>
          <p:nvPr>
            <p:ph idx="10"/>
          </p:nvPr>
        </p:nvSpPr>
        <p:spPr/>
        <p:txBody>
          <a:bodyPr>
            <a:normAutofit fontScale="85000" lnSpcReduction="20000"/>
          </a:bodyPr>
          <a:lstStyle/>
          <a:p>
            <a:pPr marL="457200" indent="-457200">
              <a:buFont typeface="Arial" panose="020B0604020202020204" pitchFamily="34" charset="0"/>
              <a:buChar char="•"/>
            </a:pPr>
            <a:r>
              <a:rPr lang="en-US" dirty="0"/>
              <a:t>Well-being interventions can lead to lasting increases in happiness by targeting individual, organizational, and societal levels (Diener et al., 2006).</a:t>
            </a:r>
          </a:p>
          <a:p>
            <a:pPr marL="457200" indent="-457200">
              <a:buFont typeface="Arial" panose="020B0604020202020204" pitchFamily="34" charset="0"/>
              <a:buChar char="•"/>
            </a:pPr>
            <a:r>
              <a:rPr lang="en-US" dirty="0"/>
              <a:t>Six key variables influence national happiness scores:</a:t>
            </a:r>
          </a:p>
          <a:p>
            <a:pPr lvl="1"/>
            <a:r>
              <a:rPr lang="en-US" dirty="0">
                <a:solidFill>
                  <a:srgbClr val="2B7799"/>
                </a:solidFill>
              </a:rPr>
              <a:t>GDP, social support, freedom of choice, healthy life expectancy, freedom from corruption, and generosity</a:t>
            </a:r>
          </a:p>
          <a:p>
            <a:pPr marL="457200" indent="-457200">
              <a:buFont typeface="Arial" panose="020B0604020202020204" pitchFamily="34" charset="0"/>
              <a:buChar char="•"/>
            </a:pPr>
            <a:r>
              <a:rPr lang="en-US" dirty="0"/>
              <a:t>Policies aimed at improving these factors can enhance societal happiness (Diener et al., 2006).</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014990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b="1" dirty="0"/>
              <a:t>Group Activity</a:t>
            </a:r>
            <a:r>
              <a:rPr lang="en-US" b="1" baseline="-25000" dirty="0"/>
              <a:t>1</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920240"/>
          </a:xfrm>
        </p:spPr>
        <p:txBody>
          <a:bodyPr/>
          <a:lstStyle/>
          <a:p>
            <a:r>
              <a:rPr lang="en-US" dirty="0"/>
              <a:t>Independently, jot down what you think the word </a:t>
            </a:r>
            <a:r>
              <a:rPr lang="en-US" i="1" dirty="0"/>
              <a:t>happiness</a:t>
            </a:r>
            <a:r>
              <a:rPr lang="en-US" dirty="0"/>
              <a:t> means. Then, find a small group and have everyone share their answers. What similarities do you notice? How about differences?</a:t>
            </a:r>
          </a:p>
        </p:txBody>
      </p:sp>
    </p:spTree>
    <p:extLst>
      <p:ext uri="{BB962C8B-B14F-4D97-AF65-F5344CB8AC3E}">
        <p14:creationId xmlns:p14="http://schemas.microsoft.com/office/powerpoint/2010/main" val="2069639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Positive Psychology</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pPr marL="457200" indent="-457200">
              <a:buFont typeface="Arial" panose="020B0604020202020204" pitchFamily="34" charset="0"/>
              <a:buChar char="•"/>
            </a:pPr>
            <a:r>
              <a:rPr lang="en-US" b="1" dirty="0"/>
              <a:t>Positive psychology</a:t>
            </a:r>
            <a:r>
              <a:rPr lang="en-US" dirty="0"/>
              <a:t> studies qualities that lead to greater fulfillment, focusing on strengths rather than problems.</a:t>
            </a:r>
          </a:p>
          <a:p>
            <a:pPr lvl="1"/>
            <a:r>
              <a:rPr lang="en-US" dirty="0">
                <a:solidFill>
                  <a:srgbClr val="2B7799"/>
                </a:solidFill>
              </a:rPr>
              <a:t>Established by Seligman (Compton, 2005)</a:t>
            </a:r>
          </a:p>
          <a:p>
            <a:pPr lvl="1"/>
            <a:r>
              <a:rPr lang="en-US" dirty="0">
                <a:solidFill>
                  <a:srgbClr val="2B7799"/>
                </a:solidFill>
              </a:rPr>
              <a:t>Examines subjective experiences, positive traits, and institutions that promote well-being</a:t>
            </a:r>
          </a:p>
        </p:txBody>
      </p:sp>
      <p:sp>
        <p:nvSpPr>
          <p:cNvPr id="4" name="TextBox 3">
            <a:extLst>
              <a:ext uri="{FF2B5EF4-FFF2-40B4-BE49-F238E27FC236}">
                <a16:creationId xmlns:a16="http://schemas.microsoft.com/office/drawing/2014/main" id="{3D88A30D-6A6F-2691-F4DB-9DF778A7B645}"/>
              </a:ext>
            </a:extLst>
          </p:cNvPr>
          <p:cNvSpPr txBox="1"/>
          <p:nvPr/>
        </p:nvSpPr>
        <p:spPr>
          <a:xfrm>
            <a:off x="6922541" y="4658911"/>
            <a:ext cx="625492" cy="253916"/>
          </a:xfrm>
          <a:prstGeom prst="rect">
            <a:avLst/>
          </a:prstGeom>
          <a:noFill/>
        </p:spPr>
        <p:txBody>
          <a:bodyPr wrap="none" rtlCol="0">
            <a:spAutoFit/>
          </a:bodyPr>
          <a:lstStyle/>
          <a:p>
            <a:r>
              <a:rPr lang="en-US" sz="1050" dirty="0">
                <a:solidFill>
                  <a:srgbClr val="182F58"/>
                </a:solidFill>
              </a:rPr>
              <a:t>Figure 9</a:t>
            </a:r>
          </a:p>
        </p:txBody>
      </p:sp>
      <p:pic>
        <p:nvPicPr>
          <p:cNvPr id="5" name="Content Placeholder 6" descr="A colorful painting represents positivity and the universe inside the human mind.">
            <a:extLst>
              <a:ext uri="{FF2B5EF4-FFF2-40B4-BE49-F238E27FC236}">
                <a16:creationId xmlns:a16="http://schemas.microsoft.com/office/drawing/2014/main" id="{34E7BD86-8E27-E9B4-32B7-3337A0992C56}"/>
              </a:ext>
            </a:extLst>
          </p:cNvPr>
          <p:cNvPicPr>
            <a:picLocks noChangeAspect="1"/>
          </p:cNvPicPr>
          <p:nvPr/>
        </p:nvPicPr>
        <p:blipFill rotWithShape="1">
          <a:blip r:embed="rId2"/>
          <a:srcRect l="22812" r="22812"/>
          <a:stretch/>
        </p:blipFill>
        <p:spPr>
          <a:xfrm>
            <a:off x="5867400" y="1828800"/>
            <a:ext cx="2735774" cy="2830111"/>
          </a:xfrm>
          <a:prstGeom prst="rect">
            <a:avLst/>
          </a:prstGeom>
          <a:noFill/>
        </p:spPr>
      </p:pic>
    </p:spTree>
    <p:extLst>
      <p:ext uri="{BB962C8B-B14F-4D97-AF65-F5344CB8AC3E}">
        <p14:creationId xmlns:p14="http://schemas.microsoft.com/office/powerpoint/2010/main" val="1885487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Positive Psychology</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a:bodyPr>
          <a:lstStyle/>
          <a:p>
            <a:r>
              <a:rPr lang="en-US" dirty="0"/>
              <a:t>According to Seligman and Csikszentmihalyi (2000), positive psychology,</a:t>
            </a:r>
          </a:p>
          <a:p>
            <a:pPr lvl="1"/>
            <a:r>
              <a:rPr lang="en-US" dirty="0"/>
              <a:t>at the subjective level is about valued subjective experiences: well-being, contentment, and satisfaction (in the past); hope and optimism (for the future); and … happiness (in the present). At the individual level, it is about positive individual traits: the capacity for love and vocation, courage, interpersonal skill, aesthetic sensibility, perseverance, forgiveness, originality, future mindedness, spirituality, high talent, and wisdom. (p. 5)</a:t>
            </a:r>
          </a:p>
        </p:txBody>
      </p:sp>
    </p:spTree>
    <p:extLst>
      <p:ext uri="{BB962C8B-B14F-4D97-AF65-F5344CB8AC3E}">
        <p14:creationId xmlns:p14="http://schemas.microsoft.com/office/powerpoint/2010/main" val="2262252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r>
              <a:rPr lang="en-US" b="1"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lstStyle/>
          <a:p>
            <a:r>
              <a:rPr lang="en-US" dirty="0"/>
              <a:t>In your own words, rephrase how Seligman and Csikszentmihalyi classify positive psychology.</a:t>
            </a:r>
          </a:p>
        </p:txBody>
      </p:sp>
    </p:spTree>
    <p:extLst>
      <p:ext uri="{BB962C8B-B14F-4D97-AF65-F5344CB8AC3E}">
        <p14:creationId xmlns:p14="http://schemas.microsoft.com/office/powerpoint/2010/main" val="266748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Positive Psychology</a:t>
            </a:r>
            <a:r>
              <a:rPr lang="en-US" baseline="-25000" dirty="0"/>
              <a:t>3</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Topics include:</a:t>
            </a:r>
          </a:p>
          <a:p>
            <a:pPr lvl="1"/>
            <a:r>
              <a:rPr lang="en-US" dirty="0"/>
              <a:t>Altruism, creativity, positive emotions, forgiveness/compassion, immune system functioning, and enhancing virtues for authentic happiness (Compton, 2005)</a:t>
            </a:r>
          </a:p>
          <a:p>
            <a:r>
              <a:rPr lang="en-US" dirty="0"/>
              <a:t>Recent efforts have focused on peace and well-being at the global level.</a:t>
            </a:r>
          </a:p>
          <a:p>
            <a:pPr lvl="1"/>
            <a:r>
              <a:rPr lang="en-US" dirty="0"/>
              <a:t>"Positive peace psychology" could have important implications for how to overcome oppression and work toward global peace (Cohrs et al., 2013).</a:t>
            </a:r>
          </a:p>
        </p:txBody>
      </p:sp>
    </p:spTree>
    <p:extLst>
      <p:ext uri="{BB962C8B-B14F-4D97-AF65-F5344CB8AC3E}">
        <p14:creationId xmlns:p14="http://schemas.microsoft.com/office/powerpoint/2010/main" val="1669200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Dig Deeper:</a:t>
            </a:r>
            <a:br>
              <a:rPr lang="en-US" b="1" dirty="0"/>
            </a:br>
            <a:r>
              <a:rPr lang="en-US" b="1" dirty="0"/>
              <a:t>The Center For Investigating Healthy Minds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Conducts research on positive mind qualities like kindness, forgiveness, and mindfulness (University of Wisconsin-Madison, 2019)</a:t>
            </a:r>
          </a:p>
          <a:p>
            <a:r>
              <a:rPr lang="en-US" dirty="0"/>
              <a:t>Includes research on interventions like kindness curricula and the effectiveness of yoga for PTSD</a:t>
            </a:r>
          </a:p>
          <a:p>
            <a:r>
              <a:rPr lang="en-US" dirty="0"/>
              <a:t>Founded in response to the Dalai Lama's challenge to study positive mental attributes scientifically (Center for Investigating Health Minds, 2023)</a:t>
            </a:r>
          </a:p>
        </p:txBody>
      </p:sp>
    </p:spTree>
    <p:extLst>
      <p:ext uri="{BB962C8B-B14F-4D97-AF65-F5344CB8AC3E}">
        <p14:creationId xmlns:p14="http://schemas.microsoft.com/office/powerpoint/2010/main" val="1197072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Positive Affect</a:t>
            </a:r>
          </a:p>
        </p:txBody>
      </p:sp>
      <p:pic>
        <p:nvPicPr>
          <p:cNvPr id="7" name="Content Placeholder 6" descr="Three photographs show a bowl of vegetables, eggs, and protein; an exercise class; and a person sleeping.">
            <a:extLst>
              <a:ext uri="{FF2B5EF4-FFF2-40B4-BE49-F238E27FC236}">
                <a16:creationId xmlns:a16="http://schemas.microsoft.com/office/drawing/2014/main" id="{81413CDD-3208-37BF-8753-C51753F1D27D}"/>
              </a:ext>
            </a:extLst>
          </p:cNvPr>
          <p:cNvPicPr>
            <a:picLocks noGrp="1" noChangeAspect="1"/>
          </p:cNvPicPr>
          <p:nvPr>
            <p:ph idx="1"/>
          </p:nvPr>
        </p:nvPicPr>
        <p:blipFill rotWithShape="1">
          <a:blip r:embed="rId2"/>
          <a:srcRect l="19444" r="18518" b="1235"/>
          <a:stretch/>
        </p:blipFill>
        <p:spPr>
          <a:xfrm>
            <a:off x="228600" y="2030787"/>
            <a:ext cx="3429000" cy="3070746"/>
          </a:xfrm>
          <a:noFill/>
        </p:spPr>
      </p:pic>
      <p:sp>
        <p:nvSpPr>
          <p:cNvPr id="3" name="TextBox 2">
            <a:extLst>
              <a:ext uri="{FF2B5EF4-FFF2-40B4-BE49-F238E27FC236}">
                <a16:creationId xmlns:a16="http://schemas.microsoft.com/office/drawing/2014/main" id="{C4383E3A-E69F-39A3-507A-2788532DA362}"/>
              </a:ext>
            </a:extLst>
          </p:cNvPr>
          <p:cNvSpPr txBox="1"/>
          <p:nvPr/>
        </p:nvSpPr>
        <p:spPr>
          <a:xfrm>
            <a:off x="1557790" y="5101533"/>
            <a:ext cx="694421" cy="253916"/>
          </a:xfrm>
          <a:prstGeom prst="rect">
            <a:avLst/>
          </a:prstGeom>
          <a:noFill/>
        </p:spPr>
        <p:txBody>
          <a:bodyPr wrap="none" rtlCol="0">
            <a:spAutoFit/>
          </a:bodyPr>
          <a:lstStyle/>
          <a:p>
            <a:r>
              <a:rPr lang="en-US" sz="1050" dirty="0">
                <a:solidFill>
                  <a:srgbClr val="182F58"/>
                </a:solidFill>
              </a:rPr>
              <a:t>Figure 10</a:t>
            </a:r>
          </a:p>
        </p:txBody>
      </p:sp>
      <p:sp>
        <p:nvSpPr>
          <p:cNvPr id="4" name="Content Placeholder 3">
            <a:extLst>
              <a:ext uri="{FF2B5EF4-FFF2-40B4-BE49-F238E27FC236}">
                <a16:creationId xmlns:a16="http://schemas.microsoft.com/office/drawing/2014/main" id="{8E1B799E-154E-EB01-8871-624C39A374D5}"/>
              </a:ext>
            </a:extLst>
          </p:cNvPr>
          <p:cNvSpPr>
            <a:spLocks noGrp="1"/>
          </p:cNvSpPr>
          <p:nvPr>
            <p:ph idx="10"/>
          </p:nvPr>
        </p:nvSpPr>
        <p:spPr/>
        <p:txBody>
          <a:bodyPr>
            <a:normAutofit fontScale="77500" lnSpcReduction="20000"/>
          </a:bodyPr>
          <a:lstStyle/>
          <a:p>
            <a:pPr marL="457200" indent="-457200">
              <a:buFont typeface="Arial" panose="020B0604020202020204" pitchFamily="34" charset="0"/>
              <a:buChar char="•"/>
            </a:pPr>
            <a:r>
              <a:rPr lang="en-US" dirty="0"/>
              <a:t>Qualities that help promote psychological well-being are linked to favorable health outcomes.</a:t>
            </a:r>
          </a:p>
          <a:p>
            <a:pPr lvl="1"/>
            <a:r>
              <a:rPr lang="en-US" dirty="0">
                <a:solidFill>
                  <a:srgbClr val="2B7799"/>
                </a:solidFill>
              </a:rPr>
              <a:t>Includes diet, physical activity, sleep quality (Boehm &amp; Kubzansky, 2012)</a:t>
            </a:r>
          </a:p>
          <a:p>
            <a:pPr marL="457200" indent="-457200">
              <a:buFont typeface="Arial" panose="020B0604020202020204" pitchFamily="34" charset="0"/>
              <a:buChar char="•"/>
            </a:pPr>
            <a:r>
              <a:rPr lang="en-US" b="1" dirty="0"/>
              <a:t>Positive affect </a:t>
            </a:r>
            <a:r>
              <a:rPr lang="en-US" dirty="0"/>
              <a:t>involves pleasurable engagement with the environment.</a:t>
            </a:r>
          </a:p>
          <a:p>
            <a:pPr lvl="1"/>
            <a:r>
              <a:rPr lang="en-US" dirty="0">
                <a:solidFill>
                  <a:srgbClr val="2B7799"/>
                </a:solidFill>
              </a:rPr>
              <a:t>Includes happiness, joy, enthusiasm, alertness, and excitement (Watson et al., 1988)</a:t>
            </a:r>
          </a:p>
          <a:p>
            <a:pPr lvl="1"/>
            <a:r>
              <a:rPr lang="en-US" dirty="0">
                <a:solidFill>
                  <a:srgbClr val="2B7799"/>
                </a:solidFill>
              </a:rPr>
              <a:t>Can be brief, long-lasting, or trait-like (Pressman &amp; Cohen, 2005)</a:t>
            </a:r>
          </a:p>
          <a:p>
            <a:pPr lvl="1"/>
            <a:r>
              <a:rPr lang="en-US" dirty="0">
                <a:solidFill>
                  <a:srgbClr val="2B7799"/>
                </a:solidFill>
              </a:rPr>
              <a:t>Linked to better health outcomes and lower depression </a:t>
            </a:r>
            <a:r>
              <a:rPr lang="da-DK" dirty="0">
                <a:solidFill>
                  <a:srgbClr val="2B7799"/>
                </a:solidFill>
              </a:rPr>
              <a:t>(Pressman et al., 2019; Steptoe et al., 2008)</a:t>
            </a:r>
            <a:endParaRPr lang="en-US" dirty="0">
              <a:solidFill>
                <a:srgbClr val="2B7799"/>
              </a:solidFill>
            </a:endParaRP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443564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Optimism</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b="1" dirty="0"/>
              <a:t>Optimism</a:t>
            </a:r>
            <a:r>
              <a:rPr lang="en-US" dirty="0"/>
              <a:t> is the generalized tendency to expect positive outcomes (Chang, 2001).</a:t>
            </a:r>
          </a:p>
          <a:p>
            <a:pPr lvl="1"/>
            <a:r>
              <a:rPr lang="en-US" dirty="0"/>
              <a:t>Also involves viewing stressors as temporary and external (Peterson &amp; Steen, 2002)</a:t>
            </a:r>
          </a:p>
          <a:p>
            <a:pPr lvl="1"/>
            <a:r>
              <a:rPr lang="en-US" dirty="0"/>
              <a:t>Similar to positive affect, but not the same (Pressman &amp; Cohen, 2005)</a:t>
            </a:r>
          </a:p>
          <a:p>
            <a:pPr lvl="1"/>
            <a:r>
              <a:rPr lang="en-US" dirty="0"/>
              <a:t>Linked to longevity, healthy behaviors, better immune functioning (Rasmussen &amp; Wallio, 2008)</a:t>
            </a:r>
          </a:p>
        </p:txBody>
      </p:sp>
    </p:spTree>
    <p:extLst>
      <p:ext uri="{BB962C8B-B14F-4D97-AF65-F5344CB8AC3E}">
        <p14:creationId xmlns:p14="http://schemas.microsoft.com/office/powerpoint/2010/main" val="2589767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3</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463041"/>
          </a:xfrm>
        </p:spPr>
        <p:txBody>
          <a:bodyPr/>
          <a:lstStyle/>
          <a:p>
            <a:r>
              <a:rPr lang="en-US" dirty="0"/>
              <a:t>Do you feel that you are a genuinely happy person? If so, why? If not, what strategies might you employ to boost your happiness (and health)?</a:t>
            </a:r>
          </a:p>
        </p:txBody>
      </p:sp>
    </p:spTree>
    <p:extLst>
      <p:ext uri="{BB962C8B-B14F-4D97-AF65-F5344CB8AC3E}">
        <p14:creationId xmlns:p14="http://schemas.microsoft.com/office/powerpoint/2010/main" val="3109927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Flow</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152400" y="1447800"/>
            <a:ext cx="6477000" cy="4572000"/>
          </a:xfrm>
        </p:spPr>
        <p:txBody>
          <a:bodyPr>
            <a:normAutofit fontScale="92500" lnSpcReduction="20000"/>
          </a:bodyPr>
          <a:lstStyle/>
          <a:p>
            <a:r>
              <a:rPr lang="en-US" b="1" dirty="0"/>
              <a:t>Flow</a:t>
            </a:r>
            <a:r>
              <a:rPr lang="en-US" dirty="0"/>
              <a:t> is a state of deep engagement in an activity, making it rewarding for its own sake (Csikszentmihalyi, 1997).</a:t>
            </a:r>
          </a:p>
          <a:p>
            <a:pPr lvl="1"/>
            <a:r>
              <a:rPr lang="en-US" dirty="0"/>
              <a:t>Related to creative endeavors and leisure activities as well as jobs or studying (Csikszentmihalyi, 1999)</a:t>
            </a:r>
          </a:p>
          <a:p>
            <a:pPr lvl="1"/>
            <a:r>
              <a:rPr lang="en-US" dirty="0"/>
              <a:t>Occurs in challenging activities requiring skill, contributing significantly to a fulfilling life</a:t>
            </a:r>
          </a:p>
          <a:p>
            <a:pPr lvl="1"/>
            <a:r>
              <a:rPr lang="en-US" u="sng" dirty="0">
                <a:solidFill>
                  <a:srgbClr val="2B7799"/>
                </a:solidFill>
              </a:rPr>
              <a:t>Characteristics</a:t>
            </a:r>
            <a:r>
              <a:rPr lang="en-US" dirty="0">
                <a:solidFill>
                  <a:srgbClr val="2B7799"/>
                </a:solidFill>
              </a:rPr>
              <a:t>: concentration, control, and altered perception of time </a:t>
            </a:r>
            <a:r>
              <a:rPr lang="en-US" dirty="0"/>
              <a:t>(Csikszentmihalyi, 1997)</a:t>
            </a:r>
            <a:endParaRPr lang="en-US" dirty="0">
              <a:solidFill>
                <a:srgbClr val="2B7799"/>
              </a:solidFill>
            </a:endParaRPr>
          </a:p>
        </p:txBody>
      </p:sp>
      <p:sp>
        <p:nvSpPr>
          <p:cNvPr id="4" name="TextBox 3">
            <a:extLst>
              <a:ext uri="{FF2B5EF4-FFF2-40B4-BE49-F238E27FC236}">
                <a16:creationId xmlns:a16="http://schemas.microsoft.com/office/drawing/2014/main" id="{7467C8C5-FE27-DE56-4C11-D7D53545DA36}"/>
              </a:ext>
            </a:extLst>
          </p:cNvPr>
          <p:cNvSpPr txBox="1"/>
          <p:nvPr/>
        </p:nvSpPr>
        <p:spPr>
          <a:xfrm>
            <a:off x="7521889" y="4343400"/>
            <a:ext cx="694421" cy="253916"/>
          </a:xfrm>
          <a:prstGeom prst="rect">
            <a:avLst/>
          </a:prstGeom>
          <a:noFill/>
        </p:spPr>
        <p:txBody>
          <a:bodyPr wrap="none" rtlCol="0">
            <a:spAutoFit/>
          </a:bodyPr>
          <a:lstStyle/>
          <a:p>
            <a:r>
              <a:rPr lang="en-US" sz="1050" dirty="0">
                <a:solidFill>
                  <a:srgbClr val="182F58"/>
                </a:solidFill>
              </a:rPr>
              <a:t>Figure 11</a:t>
            </a:r>
          </a:p>
        </p:txBody>
      </p:sp>
      <p:pic>
        <p:nvPicPr>
          <p:cNvPr id="5" name="Content Placeholder 6" descr="A photograph of a man painting">
            <a:extLst>
              <a:ext uri="{FF2B5EF4-FFF2-40B4-BE49-F238E27FC236}">
                <a16:creationId xmlns:a16="http://schemas.microsoft.com/office/drawing/2014/main" id="{620D6357-2FCA-A21F-90AE-FF62161FFD59}"/>
              </a:ext>
            </a:extLst>
          </p:cNvPr>
          <p:cNvPicPr>
            <a:picLocks noChangeAspect="1"/>
          </p:cNvPicPr>
          <p:nvPr/>
        </p:nvPicPr>
        <p:blipFill rotWithShape="1">
          <a:blip r:embed="rId2"/>
          <a:srcRect l="17592" t="1235" r="17592"/>
          <a:stretch/>
        </p:blipFill>
        <p:spPr>
          <a:xfrm>
            <a:off x="6619599" y="2209800"/>
            <a:ext cx="2489200" cy="2133600"/>
          </a:xfrm>
          <a:prstGeom prst="rect">
            <a:avLst/>
          </a:prstGeom>
          <a:noFill/>
        </p:spPr>
      </p:pic>
    </p:spTree>
    <p:extLst>
      <p:ext uri="{BB962C8B-B14F-4D97-AF65-F5344CB8AC3E}">
        <p14:creationId xmlns:p14="http://schemas.microsoft.com/office/powerpoint/2010/main" val="3144078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4</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463041"/>
          </a:xfrm>
        </p:spPr>
        <p:txBody>
          <a:bodyPr/>
          <a:lstStyle/>
          <a:p>
            <a:r>
              <a:rPr lang="en-US" dirty="0"/>
              <a:t>Have you ever experienced this state of flow? If so, what were you doing? How did you feel during that time?</a:t>
            </a:r>
          </a:p>
        </p:txBody>
      </p:sp>
    </p:spTree>
    <p:extLst>
      <p:ext uri="{BB962C8B-B14F-4D97-AF65-F5344CB8AC3E}">
        <p14:creationId xmlns:p14="http://schemas.microsoft.com/office/powerpoint/2010/main" val="1174570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Happiness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dirty="0"/>
              <a:t>Happiness is an ambiguous term; everyone has different definitions.</a:t>
            </a:r>
          </a:p>
          <a:p>
            <a:pPr marL="457200" indent="-457200">
              <a:buFont typeface="Arial" panose="020B0604020202020204" pitchFamily="34" charset="0"/>
              <a:buChar char="•"/>
            </a:pPr>
            <a:r>
              <a:rPr lang="en-US" dirty="0"/>
              <a:t>Definitions emphasize different aspects, such as spiritual enlightenment, inner peace, and meaningful activities.</a:t>
            </a:r>
          </a:p>
          <a:p>
            <a:pPr marL="457200" indent="-457200">
              <a:buFont typeface="Arial" panose="020B0604020202020204" pitchFamily="34" charset="0"/>
              <a:buChar char="•"/>
            </a:pPr>
            <a:r>
              <a:rPr lang="en-US" dirty="0"/>
              <a:t>Despite differences, common agreement exists that happiness involves multiple dimensions.</a:t>
            </a:r>
            <a:endParaRPr lang="en-US" dirty="0">
              <a:solidFill>
                <a:srgbClr val="2B7799"/>
              </a:solidFill>
            </a:endParaRPr>
          </a:p>
        </p:txBody>
      </p:sp>
      <p:sp>
        <p:nvSpPr>
          <p:cNvPr id="4" name="TextBox 3">
            <a:extLst>
              <a:ext uri="{FF2B5EF4-FFF2-40B4-BE49-F238E27FC236}">
                <a16:creationId xmlns:a16="http://schemas.microsoft.com/office/drawing/2014/main" id="{6917A702-1A72-515D-D089-16862941B695}"/>
              </a:ext>
            </a:extLst>
          </p:cNvPr>
          <p:cNvSpPr txBox="1"/>
          <p:nvPr/>
        </p:nvSpPr>
        <p:spPr>
          <a:xfrm>
            <a:off x="7010400" y="4822868"/>
            <a:ext cx="625492" cy="253916"/>
          </a:xfrm>
          <a:prstGeom prst="rect">
            <a:avLst/>
          </a:prstGeom>
          <a:noFill/>
        </p:spPr>
        <p:txBody>
          <a:bodyPr wrap="none" rtlCol="0">
            <a:spAutoFit/>
          </a:bodyPr>
          <a:lstStyle/>
          <a:p>
            <a:r>
              <a:rPr lang="en-US" sz="1050" dirty="0">
                <a:solidFill>
                  <a:srgbClr val="182F58"/>
                </a:solidFill>
              </a:rPr>
              <a:t>Figure 1</a:t>
            </a:r>
          </a:p>
        </p:txBody>
      </p:sp>
      <p:pic>
        <p:nvPicPr>
          <p:cNvPr id="7" name="Content Placeholder 6" descr="A photograph of a woman smiling">
            <a:extLst>
              <a:ext uri="{FF2B5EF4-FFF2-40B4-BE49-F238E27FC236}">
                <a16:creationId xmlns:a16="http://schemas.microsoft.com/office/drawing/2014/main" id="{A63560EC-7D83-79B4-F32A-D71A1BB02617}"/>
              </a:ext>
            </a:extLst>
          </p:cNvPr>
          <p:cNvPicPr>
            <a:picLocks noChangeAspect="1"/>
          </p:cNvPicPr>
          <p:nvPr/>
        </p:nvPicPr>
        <p:blipFill rotWithShape="1">
          <a:blip r:embed="rId2"/>
          <a:srcRect l="20371" r="20371" b="1235"/>
          <a:stretch/>
        </p:blipFill>
        <p:spPr>
          <a:xfrm>
            <a:off x="5715000" y="2035968"/>
            <a:ext cx="2971800" cy="2786063"/>
          </a:xfrm>
          <a:prstGeom prst="rect">
            <a:avLst/>
          </a:prstGeom>
          <a:noFill/>
        </p:spPr>
      </p:pic>
    </p:spTree>
    <p:extLst>
      <p:ext uri="{BB962C8B-B14F-4D97-AF65-F5344CB8AC3E}">
        <p14:creationId xmlns:p14="http://schemas.microsoft.com/office/powerpoint/2010/main" val="1914933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Happiness is an enduring state involving pleasure and engagement in life.</a:t>
            </a:r>
          </a:p>
          <a:p>
            <a:r>
              <a:rPr lang="en-US" dirty="0"/>
              <a:t>While happiness levels vary across nations, consistent factors are linked to it.</a:t>
            </a:r>
          </a:p>
          <a:p>
            <a:r>
              <a:rPr lang="en-US" dirty="0"/>
              <a:t>Positive psychology aims to understand and promote happiness through qualities like positive affect, optimism, and flow.</a:t>
            </a:r>
          </a:p>
        </p:txBody>
      </p:sp>
    </p:spTree>
    <p:extLst>
      <p:ext uri="{BB962C8B-B14F-4D97-AF65-F5344CB8AC3E}">
        <p14:creationId xmlns:p14="http://schemas.microsoft.com/office/powerpoint/2010/main" val="1418756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752600" y="-1066800"/>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Elements Of Happiness</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20000"/>
          </a:bodyPr>
          <a:lstStyle/>
          <a:p>
            <a:r>
              <a:rPr lang="en-US" dirty="0"/>
              <a:t>Three distinct elements:</a:t>
            </a:r>
          </a:p>
          <a:p>
            <a:pPr lvl="1"/>
            <a:r>
              <a:rPr lang="en-US" u="sng" dirty="0"/>
              <a:t>The pleasant life</a:t>
            </a:r>
            <a:r>
              <a:rPr lang="en-US" dirty="0"/>
              <a:t>: attainment of day-to-day pleasures</a:t>
            </a:r>
          </a:p>
          <a:p>
            <a:pPr lvl="1"/>
            <a:r>
              <a:rPr lang="en-US" u="sng" dirty="0"/>
              <a:t>The good life</a:t>
            </a:r>
            <a:r>
              <a:rPr lang="en-US" dirty="0"/>
              <a:t>: identifying our unique skills and abilities</a:t>
            </a:r>
          </a:p>
          <a:p>
            <a:pPr lvl="1"/>
            <a:r>
              <a:rPr lang="en-US" u="sng" dirty="0"/>
              <a:t>The meaningful life</a:t>
            </a:r>
            <a:r>
              <a:rPr lang="en-US" dirty="0"/>
              <a:t>: using our talents in service of the greater good</a:t>
            </a:r>
          </a:p>
          <a:p>
            <a:r>
              <a:rPr lang="en-US" dirty="0"/>
              <a:t>The happiest individuals pursue all three elements, achieving a "full life" (Seligman et al., 2005).</a:t>
            </a:r>
          </a:p>
          <a:p>
            <a:r>
              <a:rPr lang="en-US" b="1" dirty="0"/>
              <a:t>Happiness</a:t>
            </a:r>
            <a:r>
              <a:rPr lang="en-US" dirty="0"/>
              <a:t> is a long-term state of subjective well-being, not just a temporary mood.</a:t>
            </a:r>
          </a:p>
          <a:p>
            <a:pPr lvl="1"/>
            <a:r>
              <a:rPr lang="en-US" dirty="0">
                <a:solidFill>
                  <a:srgbClr val="2B7799"/>
                </a:solidFill>
              </a:rPr>
              <a:t>An enduring state of mind with joy, contentment, and a sense of life's meaning and value </a:t>
            </a:r>
            <a:r>
              <a:rPr lang="en-US" dirty="0"/>
              <a:t>(Lyubomirsky, 2001; Steptoe, 2019)</a:t>
            </a:r>
            <a:endParaRPr lang="en-US" dirty="0">
              <a:solidFill>
                <a:srgbClr val="2B7799"/>
              </a:solidFill>
            </a:endParaRPr>
          </a:p>
        </p:txBody>
      </p:sp>
    </p:spTree>
    <p:extLst>
      <p:ext uri="{BB962C8B-B14F-4D97-AF65-F5344CB8AC3E}">
        <p14:creationId xmlns:p14="http://schemas.microsoft.com/office/powerpoint/2010/main" val="1262151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14.5 Figure 2</a:t>
            </a:r>
            <a:endParaRPr lang="en-US" sz="3200" b="1" dirty="0">
              <a:solidFill>
                <a:schemeClr val="accent1"/>
              </a:solidFill>
            </a:endParaRPr>
          </a:p>
        </p:txBody>
      </p:sp>
      <p:sp>
        <p:nvSpPr>
          <p:cNvPr id="13315" name="Rectangle 3"/>
          <p:cNvSpPr>
            <a:spLocks noGrp="1"/>
          </p:cNvSpPr>
          <p:nvPr>
            <p:ph idx="1"/>
          </p:nvPr>
        </p:nvSpPr>
        <p:spPr>
          <a:xfrm>
            <a:off x="800100" y="5615940"/>
            <a:ext cx="7543800" cy="403860"/>
          </a:xfrm>
          <a:prstGeom prst="rect">
            <a:avLst/>
          </a:prstGeom>
        </p:spPr>
        <p:txBody>
          <a:bodyPr anchor="t">
            <a:normAutofit fontScale="92500"/>
          </a:bodyPr>
          <a:lstStyle/>
          <a:p>
            <a:pPr marL="0" indent="0">
              <a:buNone/>
              <a:tabLst>
                <a:tab pos="461963" algn="l"/>
              </a:tabLst>
            </a:pPr>
            <a:r>
              <a:rPr lang="en-US" sz="1200" i="0" dirty="0"/>
              <a:t>Caption: </a:t>
            </a:r>
            <a:r>
              <a:rPr lang="en-US" sz="1200" dirty="0"/>
              <a:t>Happiness is an enduring state of well-being involving satisfaction in the pleasant, good, and meaningful aspects of life.</a:t>
            </a:r>
            <a:endParaRPr lang="en-US" sz="1200" i="0" dirty="0"/>
          </a:p>
        </p:txBody>
      </p:sp>
      <p:pic>
        <p:nvPicPr>
          <p:cNvPr id="2" name="Content Placeholder 6" descr="A Venn diagram showing the three elements of happiness">
            <a:extLst>
              <a:ext uri="{FF2B5EF4-FFF2-40B4-BE49-F238E27FC236}">
                <a16:creationId xmlns:a16="http://schemas.microsoft.com/office/drawing/2014/main" id="{BE696D4C-E2E5-154D-B0E6-D76BF41D65A9}"/>
              </a:ext>
            </a:extLst>
          </p:cNvPr>
          <p:cNvPicPr>
            <a:picLocks noChangeAspect="1"/>
          </p:cNvPicPr>
          <p:nvPr/>
        </p:nvPicPr>
        <p:blipFill>
          <a:blip r:embed="rId2"/>
          <a:stretch>
            <a:fillRect/>
          </a:stretch>
        </p:blipFill>
        <p:spPr>
          <a:xfrm>
            <a:off x="749300" y="1097280"/>
            <a:ext cx="7645400" cy="4300538"/>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Elements Of Happiness</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2529840"/>
          </a:xfrm>
        </p:spPr>
        <p:txBody>
          <a:bodyPr>
            <a:normAutofit/>
          </a:bodyPr>
          <a:lstStyle/>
          <a:p>
            <a:r>
              <a:rPr lang="en-US" sz="2400" dirty="0"/>
              <a:t>The average person is relatively happy, experiencing more positive than negative feelings (Diener et al., 2010).</a:t>
            </a:r>
          </a:p>
          <a:p>
            <a:r>
              <a:rPr lang="en-US" sz="2400" dirty="0"/>
              <a:t>The five happiest countries are: Finland, Denmark, Iceland, Switzerland, Netherlands.</a:t>
            </a:r>
          </a:p>
          <a:p>
            <a:pPr lvl="1"/>
            <a:r>
              <a:rPr lang="en-US" sz="2400" dirty="0"/>
              <a:t>The United States ranks at 16 (Figure 3) (Helliwell et al., 2022).</a:t>
            </a:r>
          </a:p>
        </p:txBody>
      </p:sp>
      <p:sp>
        <p:nvSpPr>
          <p:cNvPr id="6" name="TextBox 5">
            <a:extLst>
              <a:ext uri="{FF2B5EF4-FFF2-40B4-BE49-F238E27FC236}">
                <a16:creationId xmlns:a16="http://schemas.microsoft.com/office/drawing/2014/main" id="{EA5A2FAB-B3D8-43E5-DBDE-F644F69964FB}"/>
              </a:ext>
            </a:extLst>
          </p:cNvPr>
          <p:cNvSpPr txBox="1"/>
          <p:nvPr/>
        </p:nvSpPr>
        <p:spPr>
          <a:xfrm>
            <a:off x="2316154" y="3795239"/>
            <a:ext cx="625492" cy="253916"/>
          </a:xfrm>
          <a:prstGeom prst="rect">
            <a:avLst/>
          </a:prstGeom>
          <a:noFill/>
        </p:spPr>
        <p:txBody>
          <a:bodyPr wrap="none" rtlCol="0">
            <a:spAutoFit/>
          </a:bodyPr>
          <a:lstStyle/>
          <a:p>
            <a:r>
              <a:rPr lang="en-US" sz="1050" dirty="0">
                <a:solidFill>
                  <a:srgbClr val="182F58"/>
                </a:solidFill>
              </a:rPr>
              <a:t>Figure 3</a:t>
            </a:r>
          </a:p>
        </p:txBody>
      </p:sp>
      <p:pic>
        <p:nvPicPr>
          <p:cNvPr id="7" name="Content Placeholder 6" descr="Photographs of Finland and America">
            <a:extLst>
              <a:ext uri="{FF2B5EF4-FFF2-40B4-BE49-F238E27FC236}">
                <a16:creationId xmlns:a16="http://schemas.microsoft.com/office/drawing/2014/main" id="{6F24B85B-9931-AB6E-D770-995AD9BA856D}"/>
              </a:ext>
            </a:extLst>
          </p:cNvPr>
          <p:cNvPicPr>
            <a:picLocks noChangeAspect="1"/>
          </p:cNvPicPr>
          <p:nvPr/>
        </p:nvPicPr>
        <p:blipFill rotWithShape="1">
          <a:blip r:embed="rId2"/>
          <a:srcRect t="13086" b="12840"/>
          <a:stretch/>
        </p:blipFill>
        <p:spPr>
          <a:xfrm>
            <a:off x="228600" y="3992880"/>
            <a:ext cx="4800600" cy="2000250"/>
          </a:xfrm>
          <a:prstGeom prst="rect">
            <a:avLst/>
          </a:prstGeom>
          <a:noFill/>
        </p:spPr>
      </p:pic>
      <p:sp>
        <p:nvSpPr>
          <p:cNvPr id="5" name="TextBox 4">
            <a:extLst>
              <a:ext uri="{FF2B5EF4-FFF2-40B4-BE49-F238E27FC236}">
                <a16:creationId xmlns:a16="http://schemas.microsoft.com/office/drawing/2014/main" id="{27939618-7E1C-879F-FB27-F3BD71D68B2F}"/>
              </a:ext>
            </a:extLst>
          </p:cNvPr>
          <p:cNvSpPr txBox="1"/>
          <p:nvPr/>
        </p:nvSpPr>
        <p:spPr>
          <a:xfrm>
            <a:off x="5029200" y="4958826"/>
            <a:ext cx="2971800" cy="938719"/>
          </a:xfrm>
          <a:prstGeom prst="rect">
            <a:avLst/>
          </a:prstGeom>
          <a:noFill/>
        </p:spPr>
        <p:txBody>
          <a:bodyPr wrap="square" rtlCol="0">
            <a:spAutoFit/>
          </a:bodyPr>
          <a:lstStyle/>
          <a:p>
            <a:r>
              <a:rPr lang="en-US" sz="1100" dirty="0">
                <a:solidFill>
                  <a:srgbClr val="182F58"/>
                </a:solidFill>
              </a:rPr>
              <a:t>Caption: (a) Surveys of residents in over 150 countries indicated that Finland has the happiest citizens in the world. (b) Americans ranked the United States as the 16th happiest country in which to live.</a:t>
            </a:r>
          </a:p>
        </p:txBody>
      </p:sp>
    </p:spTree>
    <p:extLst>
      <p:ext uri="{BB962C8B-B14F-4D97-AF65-F5344CB8AC3E}">
        <p14:creationId xmlns:p14="http://schemas.microsoft.com/office/powerpoint/2010/main" val="3628665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Elements Of Happiness</a:t>
            </a:r>
            <a:r>
              <a:rPr lang="en-US" b="1" baseline="-25000" dirty="0"/>
              <a:t>3</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434840"/>
          </a:xfrm>
        </p:spPr>
        <p:txBody>
          <a:bodyPr>
            <a:normAutofit/>
          </a:bodyPr>
          <a:lstStyle/>
          <a:p>
            <a:r>
              <a:rPr lang="en-US" dirty="0"/>
              <a:t>Happiness levels of minorities, recent college graduates, and the disabled have trended downward (Gregoire, 2013).</a:t>
            </a:r>
          </a:p>
          <a:p>
            <a:r>
              <a:rPr lang="en-US" dirty="0"/>
              <a:t>In the first year of the COVID-19 pandemic, there was a 10% increase in people who said they were sad or worried (Helliwell et al., 2021).</a:t>
            </a:r>
          </a:p>
          <a:p>
            <a:r>
              <a:rPr lang="en-US" dirty="0"/>
              <a:t>Economic conditions may contribute to the decline in happiness in the United States.</a:t>
            </a:r>
          </a:p>
          <a:p>
            <a:pPr lvl="1"/>
            <a:r>
              <a:rPr lang="en-US" dirty="0"/>
              <a:t>Insinuates happiness is closely tied to finances</a:t>
            </a:r>
          </a:p>
        </p:txBody>
      </p:sp>
    </p:spTree>
    <p:extLst>
      <p:ext uri="{BB962C8B-B14F-4D97-AF65-F5344CB8AC3E}">
        <p14:creationId xmlns:p14="http://schemas.microsoft.com/office/powerpoint/2010/main" val="1407467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Factors Connected To Happiness</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There are actors commonly linked to happiness:</a:t>
            </a:r>
          </a:p>
          <a:p>
            <a:pPr lvl="1"/>
            <a:r>
              <a:rPr lang="en-US" dirty="0"/>
              <a:t>Money, attractiveness, material possessions, rewarding occupation, and satisfying relationships</a:t>
            </a:r>
          </a:p>
          <a:p>
            <a:r>
              <a:rPr lang="en-US" dirty="0"/>
              <a:t>Family and social relationships are key predictors.</a:t>
            </a:r>
          </a:p>
          <a:p>
            <a:pPr lvl="1"/>
            <a:r>
              <a:rPr lang="en-US" u="sng" dirty="0"/>
              <a:t>Example</a:t>
            </a:r>
            <a:r>
              <a:rPr lang="en-US" dirty="0"/>
              <a:t>: Married people report higher happiness levels (Diener et al., 1999).</a:t>
            </a:r>
          </a:p>
          <a:p>
            <a:pPr lvl="1"/>
            <a:r>
              <a:rPr lang="en-US" u="sng" dirty="0"/>
              <a:t>Example</a:t>
            </a:r>
            <a:r>
              <a:rPr lang="en-US" dirty="0"/>
              <a:t>: Happy people tend to have more friends and stronger social support (Lyubomirsky et al., 2005; Beller &amp; Wagner, 2018; Kaufman et al., 2022).</a:t>
            </a:r>
          </a:p>
        </p:txBody>
      </p:sp>
    </p:spTree>
    <p:extLst>
      <p:ext uri="{BB962C8B-B14F-4D97-AF65-F5344CB8AC3E}">
        <p14:creationId xmlns:p14="http://schemas.microsoft.com/office/powerpoint/2010/main" val="1458651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463041"/>
          </a:xfrm>
        </p:spPr>
        <p:txBody>
          <a:bodyPr/>
          <a:lstStyle/>
          <a:p>
            <a:r>
              <a:rPr lang="en-US" dirty="0"/>
              <a:t>Does it surprise you to learn that so many people gain happiness from their marriage and family relationships? Why or why not?</a:t>
            </a:r>
          </a:p>
        </p:txBody>
      </p:sp>
    </p:spTree>
    <p:extLst>
      <p:ext uri="{BB962C8B-B14F-4D97-AF65-F5344CB8AC3E}">
        <p14:creationId xmlns:p14="http://schemas.microsoft.com/office/powerpoint/2010/main" val="3029162902"/>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1888</TotalTime>
  <Words>1832</Words>
  <Application>Microsoft Office PowerPoint</Application>
  <PresentationFormat>On-screen Show (4:3)</PresentationFormat>
  <Paragraphs>134</Paragraphs>
  <Slides>31</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Calibri</vt:lpstr>
      <vt:lpstr>Aptos</vt:lpstr>
      <vt:lpstr>Century Gothic</vt:lpstr>
      <vt:lpstr>Aptos Display</vt:lpstr>
      <vt:lpstr>Office Theme</vt:lpstr>
      <vt:lpstr>1_Office Theme</vt:lpstr>
      <vt:lpstr>Lesson 14.5</vt:lpstr>
      <vt:lpstr>Group Activity1</vt:lpstr>
      <vt:lpstr>Happiness</vt:lpstr>
      <vt:lpstr>Elements Of Happiness1</vt:lpstr>
      <vt:lpstr>Lesson 14.5 Figure 2</vt:lpstr>
      <vt:lpstr>Elements Of Happiness2</vt:lpstr>
      <vt:lpstr>Elements Of Happiness3</vt:lpstr>
      <vt:lpstr>Factors Connected To Happiness1</vt:lpstr>
      <vt:lpstr>Reflection Question1</vt:lpstr>
      <vt:lpstr>Money And Happiness</vt:lpstr>
      <vt:lpstr>Education And Happiness</vt:lpstr>
      <vt:lpstr>On Your Own1</vt:lpstr>
      <vt:lpstr>Religiosity, Culture, And Happiness</vt:lpstr>
      <vt:lpstr>Reflection Question2</vt:lpstr>
      <vt:lpstr>Factors With No Correlation To Happiness</vt:lpstr>
      <vt:lpstr>Life Events And Happiness1</vt:lpstr>
      <vt:lpstr>Lesson 14.5 Figure 6</vt:lpstr>
      <vt:lpstr>Life Events And Happiness2</vt:lpstr>
      <vt:lpstr>Increasing Happiness</vt:lpstr>
      <vt:lpstr>Positive Psychology1</vt:lpstr>
      <vt:lpstr>Positive Psychology2</vt:lpstr>
      <vt:lpstr>On Your Own2</vt:lpstr>
      <vt:lpstr>Positive Psychology3</vt:lpstr>
      <vt:lpstr>Dig Deeper: The Center For Investigating Healthy Minds</vt:lpstr>
      <vt:lpstr>Positive Affect</vt:lpstr>
      <vt:lpstr>Optimism</vt:lpstr>
      <vt:lpstr>Reflection Question3</vt:lpstr>
      <vt:lpstr>Flow</vt:lpstr>
      <vt:lpstr>Reflection Question4</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14.5 The Pursuit of Happiness</dc:title>
  <dc:creator>Hawkes Learning</dc:creator>
  <cp:keywords>Psychology</cp:keywords>
  <cp:lastModifiedBy>Talissa Nahass</cp:lastModifiedBy>
  <cp:revision>191</cp:revision>
  <dcterms:created xsi:type="dcterms:W3CDTF">2013-04-26T14:43:13Z</dcterms:created>
  <dcterms:modified xsi:type="dcterms:W3CDTF">2024-07-23T21:40:28Z</dcterms:modified>
  <cp:category>Psychology</cp:category>
</cp:coreProperties>
</file>