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</p:sldMasterIdLst>
  <p:notesMasterIdLst>
    <p:notesMasterId r:id="rId21"/>
  </p:notesMasterIdLst>
  <p:handoutMasterIdLst>
    <p:handoutMasterId r:id="rId22"/>
  </p:handoutMasterIdLst>
  <p:sldIdLst>
    <p:sldId id="272" r:id="rId3"/>
    <p:sldId id="273" r:id="rId4"/>
    <p:sldId id="274" r:id="rId5"/>
    <p:sldId id="270" r:id="rId6"/>
    <p:sldId id="275" r:id="rId7"/>
    <p:sldId id="276" r:id="rId8"/>
    <p:sldId id="277" r:id="rId9"/>
    <p:sldId id="278" r:id="rId10"/>
    <p:sldId id="279" r:id="rId11"/>
    <p:sldId id="280" r:id="rId12"/>
    <p:sldId id="282" r:id="rId13"/>
    <p:sldId id="281" r:id="rId14"/>
    <p:sldId id="283" r:id="rId15"/>
    <p:sldId id="284" r:id="rId16"/>
    <p:sldId id="285" r:id="rId17"/>
    <p:sldId id="286" r:id="rId18"/>
    <p:sldId id="287" r:id="rId19"/>
    <p:sldId id="318" r:id="rId20"/>
  </p:sldIdLst>
  <p:sldSz cx="9144000" cy="6858000" type="screen4x3"/>
  <p:notesSz cx="6858000" cy="9144000"/>
  <p:embeddedFontLst>
    <p:embeddedFont>
      <p:font typeface="Century Gothic" panose="020B050202020202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F58"/>
    <a:srgbClr val="2B7799"/>
    <a:srgbClr val="1F497D"/>
    <a:srgbClr val="2D7D9F"/>
    <a:srgbClr val="0000FF"/>
    <a:srgbClr val="366092"/>
    <a:srgbClr val="000099"/>
    <a:srgbClr val="000000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F3604E-FBC8-4C85-8B9D-55DD27653CC6}" v="19" dt="2024-05-28T18:19:28.748"/>
  </p1510:revLst>
</p1510:revInfo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97" autoAdjust="0"/>
    <p:restoredTop sz="86410" autoAdjust="0"/>
  </p:normalViewPr>
  <p:slideViewPr>
    <p:cSldViewPr>
      <p:cViewPr varScale="1">
        <p:scale>
          <a:sx n="54" d="100"/>
          <a:sy n="54" d="100"/>
        </p:scale>
        <p:origin x="109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7/23/2024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7/23/2024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2024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182F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  <p:pic>
        <p:nvPicPr>
          <p:cNvPr id="3" name="Picture 2" descr="A book cover of a book&#10;&#10;Description automatically generated">
            <a:extLst>
              <a:ext uri="{FF2B5EF4-FFF2-40B4-BE49-F238E27FC236}">
                <a16:creationId xmlns:a16="http://schemas.microsoft.com/office/drawing/2014/main" id="{AA0FB9D5-AB25-FF85-14C8-CF1C8FC255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730" y="297219"/>
            <a:ext cx="4407338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On Your Own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Dig Deeper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0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966751E-D7BB-F58F-6EF7-988C1DD7F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1566" y="1981200"/>
            <a:ext cx="9144000" cy="2250283"/>
            <a:chOff x="1524000" y="1410227"/>
            <a:chExt cx="9144000" cy="2250283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E5745617-7817-BAD4-50DB-96682A18AA8C}"/>
                </a:ext>
              </a:extLst>
            </p:cNvPr>
            <p:cNvCxnSpPr/>
            <p:nvPr/>
          </p:nvCxnSpPr>
          <p:spPr>
            <a:xfrm>
              <a:off x="1859169" y="2729726"/>
              <a:ext cx="842962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64544EB-EC3E-1655-8249-41F759480F18}"/>
                </a:ext>
              </a:extLst>
            </p:cNvPr>
            <p:cNvSpPr txBox="1"/>
            <p:nvPr/>
          </p:nvSpPr>
          <p:spPr>
            <a:xfrm>
              <a:off x="1524000" y="1410227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HAWKES</a:t>
              </a:r>
              <a:r>
                <a:rPr lang="en-US" sz="7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LEARNING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9AE6A06-DC07-3D52-BB89-86F2EF077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1108" y="3050910"/>
              <a:ext cx="609600" cy="6096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2522F05-C169-5A8E-BEE7-C2AF4A8B2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6179" y="3050910"/>
              <a:ext cx="609600" cy="6096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787E3FD-08C2-8D03-8749-14D089268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7122" y="3050910"/>
              <a:ext cx="609600" cy="60960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6388AC8-6D6B-52AD-1753-6A2F27A1765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631" y="36218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F081F-48F3-8267-3057-5544357BE3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633713-4DEA-1BFF-037C-ED269AF8B4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07F6C-D326-3F27-7EAE-5BF868C7F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77BFC-6D1D-7790-F568-DEDC1E5B0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47BFD-8ACB-D117-DD6E-8C910642A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2998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38D66-2168-5395-E638-C563C5FCA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95709-6FBD-5A0B-E014-B76BE88C6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68B714-6F35-A8B9-B214-1E800CF20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ADD3B-EA6B-8E52-209F-DC060D852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5B957-CDD8-A1A1-036C-846EDDFB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4901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1966E-AF61-4BAF-32F4-D64F7F137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452EE6-2FC4-FF10-FE8B-7B462A03D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E3765-CFB8-3DB8-4530-40A91AA4B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5BB5A-01A4-73B5-3458-1F4BF4FD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4B8BA-A6A0-FB9D-787C-C584FA632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102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6F029-D9A2-29CD-D92A-EA140BD93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ECE9F-4981-2D10-5FA3-9365F9EEDE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9331FE-8241-9BF3-10DE-0A81E662F7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D400E-FED1-430C-4090-DEDA45577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55812B-8595-572D-E9AA-8E222E273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8EE0C1-6885-9A3F-C9C0-D4ABB4ADF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9379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CE991-2CC7-8043-5043-30DFA7818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533A0-4C38-7817-BC59-0E848EC3F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74372E-6BD9-DFC5-026B-5B596518AC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4EEDA2-7A44-4A85-E840-DB0F587C33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80F3DA-20DF-47C4-1238-09DB2721E8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8F7FA1-21C2-F903-F10E-94D67334A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9BAF0D-C093-33EB-0FB5-1DEE5C1BF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1B7B6A-E322-6D06-1427-10A47C00D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3977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D8880-42A0-105F-1181-F63CEB78F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40DC5C-C6DF-6DA7-DB2D-0977A0C8D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3A55FD-722C-86C4-FB61-0039EB9C0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03D996-C02E-5BB5-CEEB-E7805FC31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1643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65AE0E-18E4-7AD5-CB35-91EAF67B9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4D172D-F1F5-FAB9-10AA-2898733E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29DEEB-5F88-A85E-677E-F35144287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963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 baseline="0">
                <a:solidFill>
                  <a:srgbClr val="182F58"/>
                </a:solidFill>
              </a:defRPr>
            </a:lvl1pPr>
            <a:lvl2pPr>
              <a:defRPr>
                <a:solidFill>
                  <a:srgbClr val="2B7799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insert example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54F2B-CEF7-34ED-3CBC-130FD3E34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02857-3189-6D0C-8942-BC5E624BC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C50612-0EE6-D884-4964-770E861852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89F506-34FB-841B-2AB7-47A6DBC09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EFFA8C-2DE3-D563-1DAC-E913F8A7D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76E7F7-542A-73E5-5C39-D3F7EA034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651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B185D-89FF-49DB-25B7-273E5CB9E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2510F5-A26E-6EB8-0770-7ADF0385E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BDE380-D33B-1D6E-2C57-10D549F01F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2405F3-753B-17B1-949C-638C78CA9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77BE86-94D6-AE37-EA09-617C083B1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C9BDFD-566D-10E4-88AA-A2097149F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8332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38F8C-C2E8-3ED0-624C-F4D195FCE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B7C933-2DD2-67DA-1555-5CFA2EDB5C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31696-6DCC-3D74-B964-C6A7CA82F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4C985-0666-F247-F678-2B9D23EEC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F260B-18EF-E5A9-273D-75B09EF8E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016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58D992-0865-8967-2916-0BE7BEE89F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26BEFF-3D23-B6C4-6EE0-EEFD8BAAAE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1F246-1707-C02C-610E-845DF2128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800BD-0EDC-B130-57AA-E2E91AE75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804D67-EBF8-57F5-0B7F-3B24F83D9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2330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9CDC15-C133-6A43-2AB0-D5FB639C26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212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29718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581400" y="1280160"/>
            <a:ext cx="51054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1883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52578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867400" y="1280160"/>
            <a:ext cx="28194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8352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Lesson X.X 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4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What Do You Think?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83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61" r:id="rId5"/>
    <p:sldLayoutId id="2147483652" r:id="rId6"/>
    <p:sldLayoutId id="2147483653" r:id="rId7"/>
    <p:sldLayoutId id="2147483658" r:id="rId8"/>
    <p:sldLayoutId id="2147483656" r:id="rId9"/>
    <p:sldLayoutId id="2147483657" r:id="rId10"/>
    <p:sldLayoutId id="2147483660" r:id="rId11"/>
    <p:sldLayoutId id="214748365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8BF824-37E5-A46A-6320-EBA7FEE0F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69F70-BC82-BDAE-32C6-8744D1218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25259-6911-78F4-049F-3E1160176E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B4B541-4E51-2197-9F9F-7D1C30B59F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CF51B-67CB-17C0-C9E5-64AA1D8BC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7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82F5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15.2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562" y="2627694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Diagnosing and Classifying Psychological Disorders</a:t>
            </a:r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/>
              <a:t>The International Classification of Diseases </a:t>
            </a:r>
            <a:r>
              <a:rPr lang="en-US" b="1" dirty="0"/>
              <a:t>(ICD)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i="1" dirty="0"/>
              <a:t>The International Classification of Diseases </a:t>
            </a:r>
            <a:r>
              <a:rPr lang="en-US" dirty="0"/>
              <a:t>(ICD) was published by the World Health Organization (WHO).</a:t>
            </a:r>
          </a:p>
          <a:p>
            <a:r>
              <a:rPr lang="en-US" dirty="0"/>
              <a:t>The categories of psychological disorders and the criteria for specific disorders in both the DSM and the ICD are similar.</a:t>
            </a:r>
          </a:p>
          <a:p>
            <a:r>
              <a:rPr lang="en-US" dirty="0"/>
              <a:t>In addition to clinical purposes, the ICD is used to examine the general health of populations and to monitor the prevalence of diseases and other health problems internationally.</a:t>
            </a:r>
          </a:p>
          <a:p>
            <a:r>
              <a:rPr lang="en-US" dirty="0"/>
              <a:t>Although the ICD is in its 11</a:t>
            </a:r>
            <a:r>
              <a:rPr lang="en-US" baseline="30000" dirty="0"/>
              <a:t>th</a:t>
            </a:r>
            <a:r>
              <a:rPr lang="en-US" dirty="0"/>
              <a:t> edition, the United States still operates off of the 10</a:t>
            </a:r>
            <a:r>
              <a:rPr lang="en-US" baseline="30000" dirty="0"/>
              <a:t>th</a:t>
            </a:r>
            <a:r>
              <a:rPr lang="en-US" dirty="0"/>
              <a:t> edition (ICD-10).</a:t>
            </a:r>
          </a:p>
        </p:txBody>
      </p:sp>
    </p:spTree>
    <p:extLst>
      <p:ext uri="{BB962C8B-B14F-4D97-AF65-F5344CB8AC3E}">
        <p14:creationId xmlns:p14="http://schemas.microsoft.com/office/powerpoint/2010/main" val="3405564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b="1" dirty="0"/>
              <a:t>Lesson 15.2 Figure 2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882276C-9289-4C24-D0D3-79D9682439A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14400" y="5410200"/>
            <a:ext cx="7543800" cy="441324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457200" indent="-4572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b="0" i="0" kern="1200" baseline="0">
                <a:solidFill>
                  <a:srgbClr val="182F5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Caption: A streamlined classification system aims to unify the research and diagnosis process.</a:t>
            </a:r>
          </a:p>
        </p:txBody>
      </p:sp>
      <p:pic>
        <p:nvPicPr>
          <p:cNvPr id="3" name="Content Placeholder 6" descr="A computer keyboard has 'ICD10' where the Enter key should be. A stethoscope lays on top of the keyboard.">
            <a:extLst>
              <a:ext uri="{FF2B5EF4-FFF2-40B4-BE49-F238E27FC236}">
                <a16:creationId xmlns:a16="http://schemas.microsoft.com/office/drawing/2014/main" id="{E4C46383-9F81-B829-1CAB-FAFAD0371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153327"/>
            <a:ext cx="7188200" cy="40433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Comparing The DSM And </a:t>
            </a:r>
            <a:r>
              <a:rPr lang="en-US" dirty="0"/>
              <a:t>T</a:t>
            </a:r>
            <a:r>
              <a:rPr lang="en-US" b="1" dirty="0"/>
              <a:t>he ICD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study that compared the two classification systems found that the ICD is use more frequently for clinical diagnoses worldwide.</a:t>
            </a:r>
          </a:p>
          <a:p>
            <a:r>
              <a:rPr lang="en-US" dirty="0"/>
              <a:t>In contrast, the DSM is preferred for research.</a:t>
            </a:r>
          </a:p>
          <a:p>
            <a:r>
              <a:rPr lang="en-US" dirty="0"/>
              <a:t>The DSM includes more explicit disorder criteria, along with extensive and helpful explanatory text.</a:t>
            </a:r>
          </a:p>
          <a:p>
            <a:r>
              <a:rPr lang="en-US" dirty="0"/>
              <a:t>The DSM is the classification system of choice among U.S. mental health professionals.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817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Compassionate View Of Psychological Disorders</a:t>
            </a:r>
            <a:r>
              <a:rPr lang="en-US" b="1" baseline="-25000" dirty="0"/>
              <a:t>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Psychological disorders represent extremes of inner experience and behavior.</a:t>
            </a:r>
          </a:p>
          <a:p>
            <a:r>
              <a:rPr lang="en-US" dirty="0"/>
              <a:t>Each of us experiences episodes of sadness, anxiety, and preoccupation with certain thoughts. </a:t>
            </a:r>
          </a:p>
          <a:p>
            <a:r>
              <a:rPr lang="en-US" dirty="0"/>
              <a:t>These situations are not problematic unless the accompanying thoughts and behaviors become extreme and have a disruptive effect on one's life.</a:t>
            </a:r>
          </a:p>
        </p:txBody>
      </p:sp>
    </p:spTree>
    <p:extLst>
      <p:ext uri="{BB962C8B-B14F-4D97-AF65-F5344CB8AC3E}">
        <p14:creationId xmlns:p14="http://schemas.microsoft.com/office/powerpoint/2010/main" val="2425857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9B2DB-2CE6-975F-9DB9-20CC546CF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Reflection Question</a:t>
            </a:r>
            <a:r>
              <a:rPr lang="en-US" b="1" baseline="-25000" dirty="0"/>
              <a:t>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27152-CF6A-3AA8-CAC9-B892F0C75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1691641"/>
          </a:xfrm>
        </p:spPr>
        <p:txBody>
          <a:bodyPr/>
          <a:lstStyle/>
          <a:p>
            <a:r>
              <a:rPr lang="en-US" dirty="0"/>
              <a:t>How do you think labels of psychological disorders can be harmful to individuals who suffer from mental illness?</a:t>
            </a:r>
          </a:p>
        </p:txBody>
      </p:sp>
    </p:spTree>
    <p:extLst>
      <p:ext uri="{BB962C8B-B14F-4D97-AF65-F5344CB8AC3E}">
        <p14:creationId xmlns:p14="http://schemas.microsoft.com/office/powerpoint/2010/main" val="30301064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Compassionate View Of Psychological Disorders</a:t>
            </a:r>
            <a:r>
              <a:rPr lang="en-US" b="1" baseline="-25000" dirty="0"/>
              <a:t>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People with psychological disorders are more than embodiments of their disorders.</a:t>
            </a:r>
          </a:p>
          <a:p>
            <a:r>
              <a:rPr lang="en-US" dirty="0"/>
              <a:t>Terms like </a:t>
            </a:r>
            <a:r>
              <a:rPr lang="en-US" i="1" dirty="0"/>
              <a:t>schizophrenics</a:t>
            </a:r>
            <a:r>
              <a:rPr lang="en-US" dirty="0"/>
              <a:t> objectify people who suffer from these conditions and promote biased and disparaging assumptions.</a:t>
            </a:r>
          </a:p>
          <a:p>
            <a:r>
              <a:rPr lang="en-US" dirty="0"/>
              <a:t>A psychological disorder is not what a person is; it is something that a person has.</a:t>
            </a:r>
          </a:p>
          <a:p>
            <a:r>
              <a:rPr lang="en-US" dirty="0"/>
              <a:t>These individuals deserve to be viewed and treated with compassion, understanding, and dignity.</a:t>
            </a:r>
          </a:p>
        </p:txBody>
      </p:sp>
    </p:spTree>
    <p:extLst>
      <p:ext uri="{BB962C8B-B14F-4D97-AF65-F5344CB8AC3E}">
        <p14:creationId xmlns:p14="http://schemas.microsoft.com/office/powerpoint/2010/main" val="22107330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b="1" dirty="0"/>
              <a:t>Lesson 15.2 Figure 3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882276C-9289-4C24-D0D3-79D9682439A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981200" y="5484356"/>
            <a:ext cx="5562600" cy="288924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457200" indent="-4572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b="0" i="0" kern="1200" baseline="0">
                <a:solidFill>
                  <a:srgbClr val="182F5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Caption: A person is not defined by their psychological disorder. </a:t>
            </a:r>
          </a:p>
        </p:txBody>
      </p:sp>
      <p:pic>
        <p:nvPicPr>
          <p:cNvPr id="3" name="Content Placeholder 6" descr="A photograph shows a group of people cheering, with their hands in the air.">
            <a:extLst>
              <a:ext uri="{FF2B5EF4-FFF2-40B4-BE49-F238E27FC236}">
                <a16:creationId xmlns:a16="http://schemas.microsoft.com/office/drawing/2014/main" id="{078901A7-A7AB-6FA4-9B15-69DB179CF4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35"/>
          <a:stretch/>
        </p:blipFill>
        <p:spPr>
          <a:xfrm>
            <a:off x="990600" y="1084720"/>
            <a:ext cx="7435215" cy="41306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84735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Diagnosis and classification of psychological disorders is essential in studying and treating psychopathology. </a:t>
            </a:r>
          </a:p>
          <a:p>
            <a:r>
              <a:rPr lang="en-US" dirty="0"/>
              <a:t>The DSM-5-TR (2022), which has undergone many revisions since 1952, is the system used by most U.S. professionals. </a:t>
            </a:r>
          </a:p>
          <a:p>
            <a:r>
              <a:rPr lang="en-US" dirty="0"/>
              <a:t>The DSM-5-TR includes specific diagnosable disorders, each described in detail, including symptoms, prevalence, risk factors, and comorbidity.</a:t>
            </a:r>
          </a:p>
          <a:p>
            <a:r>
              <a:rPr lang="en-US" dirty="0"/>
              <a:t>The DSM diagnostic criteria are more explicit than other systems which is valuable for clinical diagnosis and research.</a:t>
            </a:r>
          </a:p>
        </p:txBody>
      </p:sp>
    </p:spTree>
    <p:extLst>
      <p:ext uri="{BB962C8B-B14F-4D97-AF65-F5344CB8AC3E}">
        <p14:creationId xmlns:p14="http://schemas.microsoft.com/office/powerpoint/2010/main" val="24326213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BA363-008A-9460-24DB-6A18281A280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52600" y="-994172"/>
            <a:ext cx="5915025" cy="994172"/>
          </a:xfrm>
          <a:prstGeom prst="rect">
            <a:avLst/>
          </a:prstGeom>
        </p:spPr>
        <p:txBody>
          <a:bodyPr anchor="b">
            <a:normAutofit fontScale="90000"/>
          </a:bodyPr>
          <a:lstStyle/>
          <a:p>
            <a:r>
              <a:rPr lang="en-US" dirty="0"/>
              <a:t>End of Hawkes Learning PowerPoint</a:t>
            </a:r>
          </a:p>
        </p:txBody>
      </p:sp>
    </p:spTree>
    <p:extLst>
      <p:ext uri="{BB962C8B-B14F-4D97-AF65-F5344CB8AC3E}">
        <p14:creationId xmlns:p14="http://schemas.microsoft.com/office/powerpoint/2010/main" val="1295064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Diagnosing Psychological Disorders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 first step in studying psychological disorders is to discern significant signs and symptoms.</a:t>
            </a:r>
          </a:p>
          <a:p>
            <a:pPr lvl="1"/>
            <a:r>
              <a:rPr lang="en-US" dirty="0"/>
              <a:t>Arriving at a </a:t>
            </a:r>
            <a:r>
              <a:rPr lang="en-US" b="1" dirty="0"/>
              <a:t>diagnosis</a:t>
            </a:r>
            <a:r>
              <a:rPr lang="en-US" dirty="0"/>
              <a:t> involves appropriately identifying and labeling a set of defined symptoms.</a:t>
            </a:r>
          </a:p>
          <a:p>
            <a:r>
              <a:rPr lang="en-US" dirty="0"/>
              <a:t>Proper diagnosis allows professionals to use a common language in communicating about the disorder with the patient, colleagues, and the public.</a:t>
            </a:r>
          </a:p>
          <a:p>
            <a:r>
              <a:rPr lang="en-US" dirty="0"/>
              <a:t>A proper diagnosis is an essential element to guide proper and successful treatment.</a:t>
            </a:r>
            <a:endParaRPr lang="en-US" dirty="0">
              <a:solidFill>
                <a:srgbClr val="2B77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73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/>
              <a:t>The Diagnostic and Statistical Manual of Mental Disorders </a:t>
            </a:r>
            <a:r>
              <a:rPr lang="en-US" b="1" dirty="0"/>
              <a:t>(DSM)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i="1" dirty="0"/>
              <a:t>The Diagnostic and Statistical Manual of Mental Disorders</a:t>
            </a:r>
            <a:r>
              <a:rPr lang="en-US" b="1" dirty="0"/>
              <a:t>, fifth edition, text revision (DSM-5-TR) </a:t>
            </a:r>
            <a:r>
              <a:rPr lang="en-US" dirty="0"/>
              <a:t>was published by the American Psychiatric Association (2022). </a:t>
            </a:r>
          </a:p>
          <a:p>
            <a:r>
              <a:rPr lang="en-US" dirty="0"/>
              <a:t>The first edition was published in 1952.</a:t>
            </a:r>
          </a:p>
          <a:p>
            <a:r>
              <a:rPr lang="en-US" dirty="0"/>
              <a:t>The DSM has undergone numerous revisions and editions since its first publication.</a:t>
            </a:r>
          </a:p>
        </p:txBody>
      </p:sp>
    </p:spTree>
    <p:extLst>
      <p:ext uri="{BB962C8B-B14F-4D97-AF65-F5344CB8AC3E}">
        <p14:creationId xmlns:p14="http://schemas.microsoft.com/office/powerpoint/2010/main" val="84793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9B2DB-2CE6-975F-9DB9-20CC546CF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Reflection Question</a:t>
            </a:r>
            <a:r>
              <a:rPr lang="en-US" b="1" baseline="-25000" dirty="0"/>
              <a:t>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27152-CF6A-3AA8-CAC9-B892F0C75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206241"/>
          </a:xfrm>
        </p:spPr>
        <p:txBody>
          <a:bodyPr/>
          <a:lstStyle/>
          <a:p>
            <a:r>
              <a:rPr lang="en-US" dirty="0"/>
              <a:t>Given the prediction that over half of Americans will suffer from mental illness at some point in their lives, do you think we are over-pathologizing? </a:t>
            </a:r>
          </a:p>
          <a:p>
            <a:endParaRPr lang="en-US" dirty="0"/>
          </a:p>
          <a:p>
            <a:r>
              <a:rPr lang="en-US" dirty="0"/>
              <a:t>Why is it surprising that most of us might suffer mental illness at some point but not surprising that we will suffer physical illness?</a:t>
            </a:r>
          </a:p>
        </p:txBody>
      </p:sp>
    </p:spTree>
    <p:extLst>
      <p:ext uri="{BB962C8B-B14F-4D97-AF65-F5344CB8AC3E}">
        <p14:creationId xmlns:p14="http://schemas.microsoft.com/office/powerpoint/2010/main" val="3029162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DSM-5-TR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DSM-5-TR contains many categories of disorders, such as anxiety or dissociative disorders.</a:t>
            </a:r>
          </a:p>
          <a:p>
            <a:r>
              <a:rPr lang="en-US" dirty="0"/>
              <a:t>Each disorder</a:t>
            </a:r>
            <a:r>
              <a:rPr lang="en-US" dirty="0">
                <a:solidFill>
                  <a:srgbClr val="182F58"/>
                </a:solidFill>
                <a:effectLst/>
                <a:latin typeface="Calibri" panose="020F0502020204030204" pitchFamily="34" charset="0"/>
              </a:rPr>
              <a:t>'</a:t>
            </a:r>
            <a:r>
              <a:rPr lang="en-US" dirty="0"/>
              <a:t>s description includes:</a:t>
            </a:r>
          </a:p>
          <a:p>
            <a:pPr lvl="1"/>
            <a:r>
              <a:rPr lang="en-US" dirty="0"/>
              <a:t>An overview of the disorder (diagnostic features), </a:t>
            </a:r>
          </a:p>
          <a:p>
            <a:pPr lvl="1"/>
            <a:r>
              <a:rPr lang="en-US" dirty="0"/>
              <a:t>Specific symptoms required for diagnosis (diagnostic criteria)</a:t>
            </a:r>
          </a:p>
          <a:p>
            <a:pPr lvl="1"/>
            <a:r>
              <a:rPr lang="en-US" dirty="0"/>
              <a:t>Prevalence information (what percent of the population is thought to have the disorder</a:t>
            </a:r>
          </a:p>
          <a:p>
            <a:pPr lvl="1"/>
            <a:r>
              <a:rPr lang="en-US" dirty="0"/>
              <a:t>Associated risk factors</a:t>
            </a:r>
          </a:p>
        </p:txBody>
      </p:sp>
    </p:spTree>
    <p:extLst>
      <p:ext uri="{BB962C8B-B14F-4D97-AF65-F5344CB8AC3E}">
        <p14:creationId xmlns:p14="http://schemas.microsoft.com/office/powerpoint/2010/main" val="3166268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Comorbidity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Comorbidity</a:t>
            </a:r>
            <a:r>
              <a:rPr lang="en-US" dirty="0"/>
              <a:t> is the co-occurrence of two disorders. </a:t>
            </a:r>
          </a:p>
          <a:p>
            <a:pPr lvl="1"/>
            <a:r>
              <a:rPr lang="en-US" u="sng" dirty="0"/>
              <a:t>Example</a:t>
            </a:r>
            <a:r>
              <a:rPr lang="en-US" dirty="0"/>
              <a:t>: Forty-one percent (41%) of those with obsessive-compulsive disorder also have major depressive disorder.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AAD264-C69D-378C-2F4A-43661A8CD354}"/>
              </a:ext>
            </a:extLst>
          </p:cNvPr>
          <p:cNvSpPr txBox="1"/>
          <p:nvPr/>
        </p:nvSpPr>
        <p:spPr>
          <a:xfrm>
            <a:off x="4259254" y="5710435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1</a:t>
            </a:r>
          </a:p>
        </p:txBody>
      </p:sp>
      <p:pic>
        <p:nvPicPr>
          <p:cNvPr id="6" name="Content Placeholder 6" descr="A Venn diagram shows an example of comorbidity.">
            <a:extLst>
              <a:ext uri="{FF2B5EF4-FFF2-40B4-BE49-F238E27FC236}">
                <a16:creationId xmlns:a16="http://schemas.microsoft.com/office/drawing/2014/main" id="{92B395A8-37C8-5C31-BFC6-AB37463636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62" r="10625"/>
          <a:stretch/>
        </p:blipFill>
        <p:spPr>
          <a:xfrm>
            <a:off x="2895600" y="3231640"/>
            <a:ext cx="3429000" cy="24787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5093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Changes In </a:t>
            </a:r>
            <a:r>
              <a:rPr lang="en-US" dirty="0"/>
              <a:t>T</a:t>
            </a:r>
            <a:r>
              <a:rPr lang="en-US" b="1" dirty="0"/>
              <a:t>he DSM Over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The first two editions of the DSM listed homosexuality as a disorder; however, it was removed in 1973.</a:t>
            </a:r>
          </a:p>
          <a:p>
            <a:r>
              <a:rPr lang="en-US" dirty="0"/>
              <a:t>The number of diagnoses has ranged over the editions (106 in DSM-I, 265 in DSM-III, and 237 in DSM-5).</a:t>
            </a:r>
          </a:p>
          <a:p>
            <a:r>
              <a:rPr lang="en-US" dirty="0"/>
              <a:t>The latest edition, DSM-5-TR, includes revisions in the organization and naming of categories and in the diagnostic criteria for various disorders.</a:t>
            </a:r>
          </a:p>
          <a:p>
            <a:r>
              <a:rPr lang="en-US" dirty="0"/>
              <a:t>The current edition also considers the importance of gender and cultural difference in the expression of various symptoms</a:t>
            </a:r>
          </a:p>
        </p:txBody>
      </p:sp>
    </p:spTree>
    <p:extLst>
      <p:ext uri="{BB962C8B-B14F-4D97-AF65-F5344CB8AC3E}">
        <p14:creationId xmlns:p14="http://schemas.microsoft.com/office/powerpoint/2010/main" val="3752503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Criticisms Of </a:t>
            </a:r>
            <a:r>
              <a:rPr lang="en-US" dirty="0"/>
              <a:t>T</a:t>
            </a:r>
            <a:r>
              <a:rPr lang="en-US" b="1" dirty="0"/>
              <a:t>he DSM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Some worry that adding diagnoses turns common human problems into mental illnesses.</a:t>
            </a:r>
          </a:p>
          <a:p>
            <a:r>
              <a:rPr lang="en-US" dirty="0"/>
              <a:t>The DSM-5 was criticized because its diagnostic criteria were loosened which could contribute to overdiagnosis.</a:t>
            </a:r>
          </a:p>
          <a:p>
            <a:pPr lvl="1"/>
            <a:r>
              <a:rPr lang="en-US" u="sng" dirty="0"/>
              <a:t>Example</a:t>
            </a:r>
            <a:r>
              <a:rPr lang="en-US" dirty="0"/>
              <a:t>: The DSM-IV specified that major depressive disorder must not be due to normal bereavement; however, the DSM-5 removed this exclusion.</a:t>
            </a:r>
          </a:p>
        </p:txBody>
      </p:sp>
    </p:spTree>
    <p:extLst>
      <p:ext uri="{BB962C8B-B14F-4D97-AF65-F5344CB8AC3E}">
        <p14:creationId xmlns:p14="http://schemas.microsoft.com/office/powerpoint/2010/main" val="2064418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Updates To </a:t>
            </a:r>
            <a:r>
              <a:rPr lang="en-US" dirty="0"/>
              <a:t>T</a:t>
            </a:r>
            <a:r>
              <a:rPr lang="en-US" b="1" dirty="0"/>
              <a:t>he DSM-5-TR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current edition (DSM-5-TR):</a:t>
            </a:r>
          </a:p>
          <a:p>
            <a:pPr lvl="1"/>
            <a:r>
              <a:rPr lang="en-US" dirty="0"/>
              <a:t>Made significant changes to terminology in diagnostic criteria and specifiers</a:t>
            </a:r>
          </a:p>
          <a:p>
            <a:pPr lvl="1"/>
            <a:r>
              <a:rPr lang="en-US" dirty="0"/>
              <a:t>Added clarity in defining symptoms and resolved inconsistencies</a:t>
            </a:r>
          </a:p>
          <a:p>
            <a:pPr lvl="1"/>
            <a:r>
              <a:rPr lang="en-US" dirty="0"/>
              <a:t>Added disorders such as prolonged grief disorder and unspecified mood disorder</a:t>
            </a:r>
          </a:p>
          <a:p>
            <a:pPr lvl="1"/>
            <a:r>
              <a:rPr lang="en-US" dirty="0"/>
              <a:t>Updated terminology and diagnostic criteria for 25 diagnoses, including autism spectrum disorder, bipolar I and bipolar II disorders, gender dysphoria, and major depressive disorder</a:t>
            </a:r>
          </a:p>
        </p:txBody>
      </p:sp>
    </p:spTree>
    <p:extLst>
      <p:ext uri="{BB962C8B-B14F-4D97-AF65-F5344CB8AC3E}">
        <p14:creationId xmlns:p14="http://schemas.microsoft.com/office/powerpoint/2010/main" val="5599813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1632</TotalTime>
  <Words>929</Words>
  <Application>Microsoft Office PowerPoint</Application>
  <PresentationFormat>On-screen Show (4:3)</PresentationFormat>
  <Paragraphs>72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Aptos</vt:lpstr>
      <vt:lpstr>Century Gothic</vt:lpstr>
      <vt:lpstr>Aptos Display</vt:lpstr>
      <vt:lpstr>Office Theme</vt:lpstr>
      <vt:lpstr>1_Office Theme</vt:lpstr>
      <vt:lpstr>Lesson 15.2</vt:lpstr>
      <vt:lpstr>Diagnosing Psychological Disorders</vt:lpstr>
      <vt:lpstr>The Diagnostic and Statistical Manual of Mental Disorders (DSM)</vt:lpstr>
      <vt:lpstr>Reflection Question1</vt:lpstr>
      <vt:lpstr>The DSM-5-TR</vt:lpstr>
      <vt:lpstr>Comorbidity</vt:lpstr>
      <vt:lpstr>Changes In The DSM Over Time</vt:lpstr>
      <vt:lpstr>Criticisms Of The DSM</vt:lpstr>
      <vt:lpstr>Updates To The DSM-5-TR</vt:lpstr>
      <vt:lpstr>The International Classification of Diseases (ICD)</vt:lpstr>
      <vt:lpstr>Lesson 15.2 Figure 2</vt:lpstr>
      <vt:lpstr>Comparing The DSM And The ICD</vt:lpstr>
      <vt:lpstr>The Compassionate View Of Psychological Disorders1</vt:lpstr>
      <vt:lpstr>Reflection Question2</vt:lpstr>
      <vt:lpstr>The Compassionate View Of Psychological Disorders2</vt:lpstr>
      <vt:lpstr>Lesson 15.2 Figure 3</vt:lpstr>
      <vt:lpstr>Summary</vt:lpstr>
      <vt:lpstr>End of Hawkes Learning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15.2 Diagnosing and Classifying Psychological Disorders</dc:title>
  <dc:creator>Hawkes Learning</dc:creator>
  <cp:keywords>Psychology</cp:keywords>
  <cp:lastModifiedBy>Talissa Nahass</cp:lastModifiedBy>
  <cp:revision>180</cp:revision>
  <dcterms:created xsi:type="dcterms:W3CDTF">2013-04-26T14:43:13Z</dcterms:created>
  <dcterms:modified xsi:type="dcterms:W3CDTF">2024-07-23T21:41:31Z</dcterms:modified>
  <cp:category>Psychology</cp:category>
</cp:coreProperties>
</file>