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78"/>
  </p:notesMasterIdLst>
  <p:handoutMasterIdLst>
    <p:handoutMasterId r:id="rId79"/>
  </p:handoutMasterIdLst>
  <p:sldIdLst>
    <p:sldId id="272" r:id="rId3"/>
    <p:sldId id="273" r:id="rId4"/>
    <p:sldId id="299" r:id="rId5"/>
    <p:sldId id="300" r:id="rId6"/>
    <p:sldId id="297" r:id="rId7"/>
    <p:sldId id="301" r:id="rId8"/>
    <p:sldId id="302" r:id="rId9"/>
    <p:sldId id="303" r:id="rId10"/>
    <p:sldId id="270" r:id="rId11"/>
    <p:sldId id="304" r:id="rId12"/>
    <p:sldId id="282" r:id="rId13"/>
    <p:sldId id="305" r:id="rId14"/>
    <p:sldId id="306" r:id="rId15"/>
    <p:sldId id="307" r:id="rId16"/>
    <p:sldId id="308" r:id="rId17"/>
    <p:sldId id="309" r:id="rId18"/>
    <p:sldId id="310" r:id="rId19"/>
    <p:sldId id="312" r:id="rId20"/>
    <p:sldId id="311" r:id="rId21"/>
    <p:sldId id="313" r:id="rId22"/>
    <p:sldId id="316" r:id="rId23"/>
    <p:sldId id="314" r:id="rId24"/>
    <p:sldId id="315" r:id="rId25"/>
    <p:sldId id="317" r:id="rId26"/>
    <p:sldId id="318" r:id="rId27"/>
    <p:sldId id="319" r:id="rId28"/>
    <p:sldId id="320" r:id="rId29"/>
    <p:sldId id="321" r:id="rId30"/>
    <p:sldId id="322" r:id="rId31"/>
    <p:sldId id="323" r:id="rId32"/>
    <p:sldId id="324" r:id="rId33"/>
    <p:sldId id="325" r:id="rId34"/>
    <p:sldId id="331" r:id="rId35"/>
    <p:sldId id="327" r:id="rId36"/>
    <p:sldId id="328" r:id="rId37"/>
    <p:sldId id="326" r:id="rId38"/>
    <p:sldId id="329" r:id="rId39"/>
    <p:sldId id="367" r:id="rId40"/>
    <p:sldId id="330" r:id="rId41"/>
    <p:sldId id="332" r:id="rId42"/>
    <p:sldId id="333" r:id="rId43"/>
    <p:sldId id="335" r:id="rId44"/>
    <p:sldId id="336" r:id="rId45"/>
    <p:sldId id="337" r:id="rId46"/>
    <p:sldId id="338" r:id="rId47"/>
    <p:sldId id="340" r:id="rId48"/>
    <p:sldId id="339" r:id="rId49"/>
    <p:sldId id="341" r:id="rId50"/>
    <p:sldId id="342" r:id="rId51"/>
    <p:sldId id="343" r:id="rId52"/>
    <p:sldId id="344" r:id="rId53"/>
    <p:sldId id="345" r:id="rId54"/>
    <p:sldId id="346" r:id="rId55"/>
    <p:sldId id="347" r:id="rId56"/>
    <p:sldId id="348" r:id="rId57"/>
    <p:sldId id="349" r:id="rId58"/>
    <p:sldId id="350" r:id="rId59"/>
    <p:sldId id="351" r:id="rId60"/>
    <p:sldId id="352" r:id="rId61"/>
    <p:sldId id="353" r:id="rId62"/>
    <p:sldId id="354" r:id="rId63"/>
    <p:sldId id="355" r:id="rId64"/>
    <p:sldId id="356" r:id="rId65"/>
    <p:sldId id="357" r:id="rId66"/>
    <p:sldId id="359" r:id="rId67"/>
    <p:sldId id="358" r:id="rId68"/>
    <p:sldId id="360" r:id="rId69"/>
    <p:sldId id="361" r:id="rId70"/>
    <p:sldId id="362" r:id="rId71"/>
    <p:sldId id="363" r:id="rId72"/>
    <p:sldId id="365" r:id="rId73"/>
    <p:sldId id="364" r:id="rId74"/>
    <p:sldId id="366" r:id="rId75"/>
    <p:sldId id="298" r:id="rId76"/>
    <p:sldId id="368" r:id="rId77"/>
  </p:sldIdLst>
  <p:sldSz cx="9144000" cy="6858000" type="screen4x3"/>
  <p:notesSz cx="6858000" cy="9144000"/>
  <p:embeddedFontLst>
    <p:embeddedFont>
      <p:font typeface="Century Gothic" panose="020B0502020202020204" pitchFamily="34" charset="0"/>
      <p:regular r:id="rId80"/>
      <p:bold r:id="rId81"/>
      <p:italic r:id="rId82"/>
      <p:boldItalic r:id="rId8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F58"/>
    <a:srgbClr val="2B7799"/>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717BC6-333A-478F-B91F-2124189364AA}" v="98" dt="2024-06-02T13:57:06.359"/>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9" autoAdjust="0"/>
    <p:restoredTop sz="86410" autoAdjust="0"/>
  </p:normalViewPr>
  <p:slideViewPr>
    <p:cSldViewPr>
      <p:cViewPr varScale="1">
        <p:scale>
          <a:sx n="52" d="100"/>
          <a:sy n="52" d="100"/>
        </p:scale>
        <p:origin x="104" y="52"/>
      </p:cViewPr>
      <p:guideLst>
        <p:guide orient="horz" pos="2160"/>
        <p:guide pos="2880"/>
      </p:guideLst>
    </p:cSldViewPr>
  </p:slideViewPr>
  <p:outlineViewPr>
    <p:cViewPr>
      <p:scale>
        <a:sx n="33" d="100"/>
        <a:sy n="33" d="100"/>
      </p:scale>
      <p:origin x="0" y="-43074"/>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commentAuthors" Target="commentAuthors.xml"/><Relationship Id="rId89" Type="http://schemas.microsoft.com/office/2015/10/relationships/revisionInfo" Target="revisionInfo.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handoutMaster" Target="handoutMasters/handoutMaster1.xml"/><Relationship Id="rId5" Type="http://schemas.openxmlformats.org/officeDocument/2006/relationships/slide" Target="slides/slide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font" Target="fonts/font1.fntdata"/><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font" Target="fonts/font4.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font" Target="fonts/font2.fntdata"/><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font" Target="fonts/font3.fntdata"/><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7/23/2024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7/23/2024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2024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solidFill>
                  <a:srgbClr val="182F58"/>
                </a:solidFill>
              </a:defRPr>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solidFill>
                  <a:srgbClr val="182F58"/>
                </a:solidFill>
                <a:latin typeface="Arial" panose="020B0604020202020204" pitchFamily="34" charset="0"/>
                <a:cs typeface="Arial" panose="020B0604020202020204" pitchFamily="34" charset="0"/>
              </a:defRPr>
            </a:lvl1pPr>
          </a:lstStyle>
          <a:p>
            <a:pPr lvl="0"/>
            <a:r>
              <a:rPr lang="en-US" dirty="0"/>
              <a:t>Lesson X.X</a:t>
            </a:r>
          </a:p>
        </p:txBody>
      </p:sp>
      <p:pic>
        <p:nvPicPr>
          <p:cNvPr id="3" name="Picture 2" descr="A book cover of a book&#10;&#10;Description automatically generated">
            <a:extLst>
              <a:ext uri="{FF2B5EF4-FFF2-40B4-BE49-F238E27FC236}">
                <a16:creationId xmlns:a16="http://schemas.microsoft.com/office/drawing/2014/main" id="{ABDD3177-B8C0-D29D-F6D0-DA7CE2D934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55662" y="327411"/>
            <a:ext cx="4407338" cy="56388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On Your Own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Dig Deeper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13900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081F-48F3-8267-3057-5544357BE3E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0633713-4DEA-1BFF-037C-ED269AF8B47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2D07F6C-D326-3F27-7EAE-5BF868C7FC48}"/>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5E277BFC-6D1D-7790-F568-DEDC1E5B0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47BFD-8ACB-D117-DD6E-8C910642AD7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672807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38D66-2168-5395-E638-C563C5FCAA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95709-6FBD-5A0B-E014-B76BE88C65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8B714-6F35-A8B9-B214-1E800CF20C94}"/>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135ADD3B-EA6B-8E52-209F-DC060D852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5B957-CDD8-A1A1-036C-846EDDFBCA8E}"/>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614262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1966E-AF61-4BAF-32F4-D64F7F13724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5452EE6-2FC4-FF10-FE8B-7B462A03DAE5}"/>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3E3765-CFB8-3DB8-4530-40A91AA4BD1C}"/>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C075BB5A-01A4-73B5-3458-1F4BF4FD4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4B8BA-A6A0-FB9D-787C-C584FA63231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4194685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6F029-D9A2-29CD-D92A-EA140BD93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ECE9F-4981-2D10-5FA3-9365F9EEDE3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9331FE-8241-9BF3-10DE-0A81E662F7F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BD400E-FED1-430C-4090-DEDA45577FCD}"/>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1655812B-8595-572D-E9AA-8E222E273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EE0C1-6885-9A3F-C9C0-D4ABB4ADFE90}"/>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5216893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CE991-2CC7-8043-5043-30DFA7818BA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3533A0-4C38-7817-BC59-0E848EC3F40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474372E-6BD9-DFC5-026B-5B596518ACC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4EEDA2-7A44-4A85-E840-DB0F587C337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A80F3DA-20DF-47C4-1238-09DB2721E88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8F7FA1-21C2-F903-F10E-94D67334A240}"/>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8" name="Footer Placeholder 7">
            <a:extLst>
              <a:ext uri="{FF2B5EF4-FFF2-40B4-BE49-F238E27FC236}">
                <a16:creationId xmlns:a16="http://schemas.microsoft.com/office/drawing/2014/main" id="{479BAF0D-C093-33EB-0FB5-1DEE5C1BF7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1B7B6A-E322-6D06-1427-10A47C00D6D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721316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8880-42A0-105F-1181-F63CEB78F2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40DC5C-C6DF-6DA7-DB2D-0977A0C8D3F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4" name="Footer Placeholder 3">
            <a:extLst>
              <a:ext uri="{FF2B5EF4-FFF2-40B4-BE49-F238E27FC236}">
                <a16:creationId xmlns:a16="http://schemas.microsoft.com/office/drawing/2014/main" id="{C83A55FD-722C-86C4-FB61-0039EB9C0A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03D996-C02E-5BB5-CEEB-E7805FC319D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053044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65AE0E-18E4-7AD5-CB35-91EAF67B9199}"/>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3" name="Footer Placeholder 2">
            <a:extLst>
              <a:ext uri="{FF2B5EF4-FFF2-40B4-BE49-F238E27FC236}">
                <a16:creationId xmlns:a16="http://schemas.microsoft.com/office/drawing/2014/main" id="{CD4D172D-F1F5-FAB9-10AA-2898733E82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29DEEB-5F88-A85E-677E-F35144287033}"/>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014250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182F58"/>
                </a:solidFill>
              </a:defRPr>
            </a:lvl1pPr>
            <a:lvl2pPr>
              <a:defRPr>
                <a:solidFill>
                  <a:srgbClr val="2B7799"/>
                </a:solidFill>
              </a:defRPr>
            </a:lvl2pPr>
          </a:lstStyle>
          <a:p>
            <a:pPr lvl="0"/>
            <a:r>
              <a:rPr lang="en-US" dirty="0"/>
              <a:t>Click to edit Master text styles</a:t>
            </a:r>
          </a:p>
          <a:p>
            <a:pPr lvl="1"/>
            <a:r>
              <a:rPr lang="en-US" dirty="0"/>
              <a:t> insert 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4F2B-CEF7-34ED-3CBC-130FD3E34BF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4E02857-3189-6D0C-8942-BC5E624BCA4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C50612-0EE6-D884-4964-770E861852E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89F506-34FB-841B-2AB7-47A6DBC0980E}"/>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2EEFFA8C-2DE3-D563-1DAC-E913F8A7D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6E7F7-542A-73E5-5C39-D3F7EA0345A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721668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185D-89FF-49DB-25B7-273E5CB9EE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C2510F5-A26E-6EB8-0770-7ADF0385E40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EBDE380-D33B-1D6E-2C57-10D549F01F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72405F3-753B-17B1-949C-638C78CA9A85}"/>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6D77BE86-94D6-AE37-EA09-617C083B1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9BDFD-566D-10E4-88AA-A2097149F1B6}"/>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254845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8F8C-C2E8-3ED0-624C-F4D195FCE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B7C933-2DD2-67DA-1555-5CFA2EDB5C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31696-6DCC-3D74-B964-C6A7CA82FDB1}"/>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D984C985-0666-F247-F678-2B9D23EEC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F260B-18EF-E5A9-273D-75B09EF8EEE8}"/>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5539105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58D992-0865-8967-2916-0BE7BEE89F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26BEFF-3D23-B6C4-6EE0-EEFD8BAAAE0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1F246-1707-C02C-610E-845DF2128AA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03B800BD-0EDC-B130-57AA-E2E91AE75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04D67-EBF8-57F5-0B7F-3B24F83D9517}"/>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016930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nd Slide">
    <p:bg>
      <p:bgPr>
        <a:solidFill>
          <a:srgbClr val="2D7D9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9CDC15-C133-6A43-2AB0-D5FB639C26CE}"/>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3369611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2971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3581400" y="1280160"/>
            <a:ext cx="5105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5257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5867400" y="1280160"/>
            <a:ext cx="2819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738352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What Do You Think?</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82F58"/>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61" r:id="rId5"/>
    <p:sldLayoutId id="2147483652" r:id="rId6"/>
    <p:sldLayoutId id="2147483653" r:id="rId7"/>
    <p:sldLayoutId id="2147483658" r:id="rId8"/>
    <p:sldLayoutId id="2147483656" r:id="rId9"/>
    <p:sldLayoutId id="2147483657" r:id="rId10"/>
    <p:sldLayoutId id="2147483660" r:id="rId11"/>
    <p:sldLayoutId id="21474836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8BF824-37E5-A46A-6320-EBA7FEE0FED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869F70-BC82-BDAE-32C6-8744D12187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25259-6911-78F4-049F-3E1160176EE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70B4B541-4E51-2197-9F9F-7D1C30B59FA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03CF51B-67CB-17C0-C9E5-64AA1D8BC71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804AA610-DF15-4A5A-A855-BD6093CAF0D7}" type="slidenum">
              <a:rPr lang="en-US" smtClean="0"/>
              <a:t>‹#›</a:t>
            </a:fld>
            <a:endParaRPr lang="en-US"/>
          </a:p>
        </p:txBody>
      </p:sp>
    </p:spTree>
    <p:extLst>
      <p:ext uri="{BB962C8B-B14F-4D97-AF65-F5344CB8AC3E}">
        <p14:creationId xmlns:p14="http://schemas.microsoft.com/office/powerpoint/2010/main" val="146414865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182F58"/>
                </a:solidFill>
                <a:effectLst/>
                <a:uLnTx/>
                <a:uFillTx/>
                <a:latin typeface="Arial" panose="020B0604020202020204" pitchFamily="34" charset="0"/>
                <a:ea typeface="+mn-ea"/>
                <a:cs typeface="Arial" panose="020B0604020202020204" pitchFamily="34" charset="0"/>
              </a:rPr>
              <a:t>Lesson 15.4</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Anxiety, Trauma, and Stress-Related Disorders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Specific Phobias</a:t>
            </a:r>
            <a:r>
              <a:rPr lang="en-US" b="1" baseline="-25000" dirty="0"/>
              <a:t>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In the United States, 5 to 10% of the population meet the criteria for a specific phobia at some point in their lifetime.</a:t>
            </a:r>
          </a:p>
          <a:p>
            <a:r>
              <a:rPr lang="en-US" b="1" dirty="0"/>
              <a:t>Agoraphobia</a:t>
            </a:r>
            <a:r>
              <a:rPr lang="en-US" dirty="0"/>
              <a:t> is characterized by intense fear, anxiety, and avoidance of situations in which it might be difficult to escape or receive help if one experiences symptoms of a panic attack.</a:t>
            </a:r>
          </a:p>
          <a:p>
            <a:pPr lvl="1"/>
            <a:r>
              <a:rPr lang="en-US" u="sng" dirty="0"/>
              <a:t>Example</a:t>
            </a:r>
            <a:r>
              <a:rPr lang="en-US" dirty="0"/>
              <a:t>: A person might fear public transportation, parking lots, stores, crowds, or being outside of the home alone.</a:t>
            </a:r>
          </a:p>
        </p:txBody>
      </p:sp>
    </p:spTree>
    <p:extLst>
      <p:ext uri="{BB962C8B-B14F-4D97-AF65-F5344CB8AC3E}">
        <p14:creationId xmlns:p14="http://schemas.microsoft.com/office/powerpoint/2010/main" val="428815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15.4 Figure 2</a:t>
            </a:r>
            <a:endParaRPr lang="en-US" sz="3200" b="1" dirty="0">
              <a:solidFill>
                <a:schemeClr val="accent1"/>
              </a:solidFill>
            </a:endParaRPr>
          </a:p>
        </p:txBody>
      </p:sp>
      <p:sp>
        <p:nvSpPr>
          <p:cNvPr id="2" name="Content Placeholder 2">
            <a:extLst>
              <a:ext uri="{FF2B5EF4-FFF2-40B4-BE49-F238E27FC236}">
                <a16:creationId xmlns:a16="http://schemas.microsoft.com/office/drawing/2014/main" id="{8882276C-9289-4C24-D0D3-79D9682439A8}"/>
              </a:ext>
            </a:extLst>
          </p:cNvPr>
          <p:cNvSpPr txBox="1">
            <a:spLocks noGrp="1"/>
          </p:cNvSpPr>
          <p:nvPr>
            <p:ph idx="1"/>
          </p:nvPr>
        </p:nvSpPr>
        <p:spPr>
          <a:xfrm>
            <a:off x="869950" y="5540057"/>
            <a:ext cx="7404100" cy="507842"/>
          </a:xfrm>
          <a:prstGeom prst="rect">
            <a:avLst/>
          </a:prstGeom>
        </p:spPr>
        <p:txBody>
          <a:bodyPr>
            <a:normAutofit fontScale="55000" lnSpcReduction="20000"/>
          </a:bodyPr>
          <a:lstStyle>
            <a:lvl1pPr marL="457200" indent="-457200" algn="l" defTabSz="914400" rtl="0" eaLnBrk="1" latinLnBrk="0" hangingPunct="1">
              <a:spcBef>
                <a:spcPct val="20000"/>
              </a:spcBef>
              <a:buFont typeface="Arial" panose="020B0604020202020204" pitchFamily="34" charset="0"/>
              <a:buChar char="•"/>
              <a:defRPr sz="2800" b="0" i="0" kern="1200" baseline="0">
                <a:solidFill>
                  <a:srgbClr val="182F58"/>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Caption: Agoraphobia is the extreme fear of places or situations that might induce panic or helplessness.</a:t>
            </a:r>
          </a:p>
        </p:txBody>
      </p:sp>
      <p:pic>
        <p:nvPicPr>
          <p:cNvPr id="3" name="Content Placeholder 6" descr="An infographic titled 'Agoraphobia: Extreme or Irrational Fear of Open or Public Places' is shown.">
            <a:extLst>
              <a:ext uri="{FF2B5EF4-FFF2-40B4-BE49-F238E27FC236}">
                <a16:creationId xmlns:a16="http://schemas.microsoft.com/office/drawing/2014/main" id="{3C42456B-260E-2B3D-BF12-CF9D61CD12DD}"/>
              </a:ext>
            </a:extLst>
          </p:cNvPr>
          <p:cNvPicPr>
            <a:picLocks noChangeAspect="1"/>
          </p:cNvPicPr>
          <p:nvPr/>
        </p:nvPicPr>
        <p:blipFill>
          <a:blip r:embed="rId2"/>
          <a:stretch>
            <a:fillRect/>
          </a:stretch>
        </p:blipFill>
        <p:spPr>
          <a:xfrm>
            <a:off x="1066800" y="1097280"/>
            <a:ext cx="7175500" cy="4036219"/>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Acquisition Of Phobias </a:t>
            </a:r>
            <a:r>
              <a:rPr lang="en-US" dirty="0"/>
              <a:t>T</a:t>
            </a:r>
            <a:r>
              <a:rPr lang="en-US" b="1" dirty="0"/>
              <a:t>hrough Classical Conditioning</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Classical conditioning is a form of learning in which a previously neutral stimulus is paired with an unconditioned stimulus (UCS) that reflexively elicits an unconditioned response (UCR).</a:t>
            </a:r>
          </a:p>
          <a:p>
            <a:r>
              <a:rPr lang="en-US" dirty="0"/>
              <a:t>Over time, the neutral stimulus (now the conditioned stimulus or CS) elicits the same response (i.e., the conditioned response or CR) through its association with the unconditioned stimulus.</a:t>
            </a:r>
          </a:p>
        </p:txBody>
      </p:sp>
    </p:spTree>
    <p:extLst>
      <p:ext uri="{BB962C8B-B14F-4D97-AF65-F5344CB8AC3E}">
        <p14:creationId xmlns:p14="http://schemas.microsoft.com/office/powerpoint/2010/main" val="3486040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Example Of Phobia Through Classical Conditioning</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A child who has been bitten by a dog may fear dogs due to their past association with pain. </a:t>
            </a:r>
          </a:p>
          <a:p>
            <a:pPr lvl="1"/>
            <a:r>
              <a:rPr lang="en-US" dirty="0"/>
              <a:t>The dog bite is the UCS, and the fear it elicits is the UCR. </a:t>
            </a:r>
          </a:p>
          <a:p>
            <a:pPr lvl="1"/>
            <a:r>
              <a:rPr lang="en-US" dirty="0"/>
              <a:t>Because a dog was associated with the bite, any dog may come to serve as a conditioned stimulus, thereby eliciting fear.</a:t>
            </a:r>
          </a:p>
          <a:p>
            <a:pPr lvl="1"/>
            <a:r>
              <a:rPr lang="en-US" dirty="0"/>
              <a:t>The fear the child experiences around dogs then becomes a CR.</a:t>
            </a:r>
          </a:p>
        </p:txBody>
      </p:sp>
    </p:spTree>
    <p:extLst>
      <p:ext uri="{BB962C8B-B14F-4D97-AF65-F5344CB8AC3E}">
        <p14:creationId xmlns:p14="http://schemas.microsoft.com/office/powerpoint/2010/main" val="720540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Acquisition Of Phobias Through Vicarious Learning</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A person might learn a phobia by modeling another</a:t>
            </a:r>
            <a:r>
              <a:rPr lang="en-US" dirty="0">
                <a:solidFill>
                  <a:srgbClr val="182F58"/>
                </a:solidFill>
                <a:effectLst/>
                <a:latin typeface="Calibri" panose="020F0502020204030204" pitchFamily="34" charset="0"/>
              </a:rPr>
              <a:t>'</a:t>
            </a:r>
            <a:r>
              <a:rPr lang="en-US" dirty="0"/>
              <a:t>s behavior.</a:t>
            </a:r>
          </a:p>
          <a:p>
            <a:pPr lvl="1"/>
            <a:r>
              <a:rPr lang="en-US" u="sng" dirty="0"/>
              <a:t>Example</a:t>
            </a:r>
            <a:r>
              <a:rPr lang="en-US" dirty="0"/>
              <a:t>: A child who observes their older cousin react fearfully to spiders may later express the same fears, even though spiders have never presented any danger to them.</a:t>
            </a:r>
          </a:p>
        </p:txBody>
      </p:sp>
    </p:spTree>
    <p:extLst>
      <p:ext uri="{BB962C8B-B14F-4D97-AF65-F5344CB8AC3E}">
        <p14:creationId xmlns:p14="http://schemas.microsoft.com/office/powerpoint/2010/main" val="2389078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Acquisition Of Phobias Through Verbal Transmission</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A person might learn a phobia from being told about a fearful stimulus or situation.</a:t>
            </a:r>
          </a:p>
          <a:p>
            <a:pPr lvl="1"/>
            <a:r>
              <a:rPr lang="en-US" u="sng" dirty="0"/>
              <a:t>Example</a:t>
            </a:r>
            <a:r>
              <a:rPr lang="en-US" dirty="0"/>
              <a:t>: A child whose parents, siblings, friends, and classmates constantly tell them how disgusting and dangerous snakes are may acquire a fear of snakes.</a:t>
            </a:r>
          </a:p>
        </p:txBody>
      </p:sp>
    </p:spTree>
    <p:extLst>
      <p:ext uri="{BB962C8B-B14F-4D97-AF65-F5344CB8AC3E}">
        <p14:creationId xmlns:p14="http://schemas.microsoft.com/office/powerpoint/2010/main" val="1040833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15.4 Figure 3</a:t>
            </a:r>
            <a:endParaRPr lang="en-US" sz="3200" b="1" dirty="0">
              <a:solidFill>
                <a:schemeClr val="accent1"/>
              </a:solidFill>
            </a:endParaRPr>
          </a:p>
        </p:txBody>
      </p:sp>
      <p:sp>
        <p:nvSpPr>
          <p:cNvPr id="2" name="Content Placeholder 2">
            <a:extLst>
              <a:ext uri="{FF2B5EF4-FFF2-40B4-BE49-F238E27FC236}">
                <a16:creationId xmlns:a16="http://schemas.microsoft.com/office/drawing/2014/main" id="{8882276C-9289-4C24-D0D3-79D9682439A8}"/>
              </a:ext>
            </a:extLst>
          </p:cNvPr>
          <p:cNvSpPr txBox="1">
            <a:spLocks noGrp="1"/>
          </p:cNvSpPr>
          <p:nvPr>
            <p:ph idx="1"/>
          </p:nvPr>
        </p:nvSpPr>
        <p:spPr>
          <a:xfrm>
            <a:off x="1034143" y="5314627"/>
            <a:ext cx="7576457" cy="365125"/>
          </a:xfrm>
          <a:prstGeom prst="rect">
            <a:avLst/>
          </a:prstGeom>
        </p:spPr>
        <p:txBody>
          <a:bodyPr>
            <a:normAutofit fontScale="62500" lnSpcReduction="20000"/>
          </a:bodyPr>
          <a:lstStyle>
            <a:lvl1pPr marL="457200" indent="-457200" algn="l" defTabSz="914400" rtl="0" eaLnBrk="1" latinLnBrk="0" hangingPunct="1">
              <a:spcBef>
                <a:spcPct val="20000"/>
              </a:spcBef>
              <a:buFont typeface="Arial" panose="020B0604020202020204" pitchFamily="34" charset="0"/>
              <a:buChar char="•"/>
              <a:defRPr sz="2800" b="0" i="0" kern="1200" baseline="0">
                <a:solidFill>
                  <a:srgbClr val="182F58"/>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Caption: Fear is theorized as an evolutionary response to dangerous situations.</a:t>
            </a:r>
          </a:p>
        </p:txBody>
      </p:sp>
      <p:pic>
        <p:nvPicPr>
          <p:cNvPr id="3" name="Content Placeholder 6" descr="A man standing on a pane of glass overlooking the street at the top of a tall building">
            <a:extLst>
              <a:ext uri="{FF2B5EF4-FFF2-40B4-BE49-F238E27FC236}">
                <a16:creationId xmlns:a16="http://schemas.microsoft.com/office/drawing/2014/main" id="{CA52FA39-8EE4-C282-1F5F-F99A3751111F}"/>
              </a:ext>
            </a:extLst>
          </p:cNvPr>
          <p:cNvPicPr>
            <a:picLocks noChangeAspect="1"/>
          </p:cNvPicPr>
          <p:nvPr/>
        </p:nvPicPr>
        <p:blipFill rotWithShape="1">
          <a:blip r:embed="rId2"/>
          <a:srcRect t="1235"/>
          <a:stretch/>
        </p:blipFill>
        <p:spPr>
          <a:xfrm>
            <a:off x="1066800" y="1190096"/>
            <a:ext cx="7239000" cy="4021667"/>
          </a:xfrm>
          <a:prstGeom prst="rect">
            <a:avLst/>
          </a:prstGeom>
          <a:noFill/>
        </p:spPr>
      </p:pic>
    </p:spTree>
    <p:extLst>
      <p:ext uri="{BB962C8B-B14F-4D97-AF65-F5344CB8AC3E}">
        <p14:creationId xmlns:p14="http://schemas.microsoft.com/office/powerpoint/2010/main" val="8386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Development Of Specific Phobias</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92500"/>
          </a:bodyPr>
          <a:lstStyle/>
          <a:p>
            <a:r>
              <a:rPr lang="en-US" dirty="0"/>
              <a:t>The human brain is evolutionarily predisposed to more readily associate certain objects or situations with fear.</a:t>
            </a:r>
          </a:p>
          <a:p>
            <a:r>
              <a:rPr lang="en-US" dirty="0"/>
              <a:t>Our ancestors associated certain stimuli, such as snakes and heights, with potential danger.</a:t>
            </a:r>
          </a:p>
          <a:p>
            <a:r>
              <a:rPr lang="en-US" dirty="0"/>
              <a:t>Over time, the mind became adapted to more readily develop fears of these things compared to others.</a:t>
            </a:r>
          </a:p>
          <a:p>
            <a:r>
              <a:rPr lang="en-US" dirty="0"/>
              <a:t>Experimental evidence has consistently demonstrated that conditioned fears develop more readily for fear-relevant stimuli than to fear-irrelevant stimuli (Öhman &amp; Mineka, 2001).</a:t>
            </a:r>
          </a:p>
        </p:txBody>
      </p:sp>
    </p:spTree>
    <p:extLst>
      <p:ext uri="{BB962C8B-B14F-4D97-AF65-F5344CB8AC3E}">
        <p14:creationId xmlns:p14="http://schemas.microsoft.com/office/powerpoint/2010/main" val="1175695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Prepared Learning Theory</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This prepared learning has been shown to occur in monkeys (Cook &amp; Mineka, 1989).</a:t>
            </a:r>
          </a:p>
          <a:p>
            <a:r>
              <a:rPr lang="en-US" dirty="0"/>
              <a:t>Monkeys watched videotapes of model monkeys reacting fearfully to either fear-relevant stimuli (toy snakes or a toy crocodile) or fear-irrelevant stimuli (flowers or a toy rabbit). </a:t>
            </a:r>
          </a:p>
          <a:p>
            <a:r>
              <a:rPr lang="en-US" dirty="0"/>
              <a:t>The observer monkeys developed fears of the fear-relevant stimuli but not the fear-irrelevant stimuli.</a:t>
            </a:r>
          </a:p>
        </p:txBody>
      </p:sp>
    </p:spTree>
    <p:extLst>
      <p:ext uri="{BB962C8B-B14F-4D97-AF65-F5344CB8AC3E}">
        <p14:creationId xmlns:p14="http://schemas.microsoft.com/office/powerpoint/2010/main" val="2301112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15.4 Figure 4</a:t>
            </a:r>
            <a:endParaRPr lang="en-US" sz="3200" b="1" dirty="0">
              <a:solidFill>
                <a:schemeClr val="accent1"/>
              </a:solidFill>
            </a:endParaRPr>
          </a:p>
        </p:txBody>
      </p:sp>
      <p:sp>
        <p:nvSpPr>
          <p:cNvPr id="2" name="Content Placeholder 2">
            <a:extLst>
              <a:ext uri="{FF2B5EF4-FFF2-40B4-BE49-F238E27FC236}">
                <a16:creationId xmlns:a16="http://schemas.microsoft.com/office/drawing/2014/main" id="{8882276C-9289-4C24-D0D3-79D9682439A8}"/>
              </a:ext>
            </a:extLst>
          </p:cNvPr>
          <p:cNvSpPr txBox="1">
            <a:spLocks noGrp="1"/>
          </p:cNvSpPr>
          <p:nvPr>
            <p:ph idx="1"/>
          </p:nvPr>
        </p:nvSpPr>
        <p:spPr>
          <a:xfrm>
            <a:off x="542053" y="5181600"/>
            <a:ext cx="8229600" cy="669925"/>
          </a:xfrm>
          <a:prstGeom prst="rect">
            <a:avLst/>
          </a:prstGeom>
        </p:spPr>
        <p:txBody>
          <a:bodyPr>
            <a:normAutofit fontScale="55000" lnSpcReduction="20000"/>
          </a:bodyPr>
          <a:lstStyle>
            <a:lvl1pPr marL="457200" indent="-457200" algn="l" defTabSz="914400" rtl="0" eaLnBrk="1" latinLnBrk="0" hangingPunct="1">
              <a:spcBef>
                <a:spcPct val="20000"/>
              </a:spcBef>
              <a:buFont typeface="Arial" panose="020B0604020202020204" pitchFamily="34" charset="0"/>
              <a:buChar char="•"/>
              <a:defRPr sz="2800" b="0" i="0" kern="1200" baseline="0">
                <a:solidFill>
                  <a:srgbClr val="182F58"/>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Caption: Snakes would be considered fear-relevant stimuli because they can pose an actual threat. Flowers, on the other hand, are not as dangerous and would be considered fear-irrelevant stimuli. </a:t>
            </a:r>
          </a:p>
        </p:txBody>
      </p:sp>
      <p:pic>
        <p:nvPicPr>
          <p:cNvPr id="3" name="Content Placeholder 6" descr="A picture of a snake is labeled 'fear-relevant stimuli,' and a picture of a flower is labeled 'fear-irrelevant stimuli.'">
            <a:extLst>
              <a:ext uri="{FF2B5EF4-FFF2-40B4-BE49-F238E27FC236}">
                <a16:creationId xmlns:a16="http://schemas.microsoft.com/office/drawing/2014/main" id="{ADBB6428-FC14-58F9-B859-639C9EB67B0A}"/>
              </a:ext>
            </a:extLst>
          </p:cNvPr>
          <p:cNvPicPr>
            <a:picLocks noChangeAspect="1"/>
          </p:cNvPicPr>
          <p:nvPr/>
        </p:nvPicPr>
        <p:blipFill rotWithShape="1">
          <a:blip r:embed="rId2"/>
          <a:srcRect t="18680" b="17986"/>
          <a:stretch/>
        </p:blipFill>
        <p:spPr>
          <a:xfrm>
            <a:off x="187159" y="1752600"/>
            <a:ext cx="8769681" cy="3124200"/>
          </a:xfrm>
          <a:prstGeom prst="rect">
            <a:avLst/>
          </a:prstGeom>
          <a:noFill/>
        </p:spPr>
      </p:pic>
    </p:spTree>
    <p:extLst>
      <p:ext uri="{BB962C8B-B14F-4D97-AF65-F5344CB8AC3E}">
        <p14:creationId xmlns:p14="http://schemas.microsoft.com/office/powerpoint/2010/main" val="2038157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Anxiety </a:t>
            </a:r>
            <a:r>
              <a:rPr lang="en-US" dirty="0"/>
              <a:t>A</a:t>
            </a:r>
            <a:r>
              <a:rPr lang="en-US" b="1" dirty="0"/>
              <a:t>nd Fear</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1615440"/>
          </a:xfrm>
        </p:spPr>
        <p:txBody>
          <a:bodyPr>
            <a:normAutofit/>
          </a:bodyPr>
          <a:lstStyle/>
          <a:p>
            <a:r>
              <a:rPr lang="en-US" dirty="0"/>
              <a:t>Everyone experiences anxiety from time to time.</a:t>
            </a:r>
          </a:p>
          <a:p>
            <a:r>
              <a:rPr lang="en-US" dirty="0"/>
              <a:t>Although anxiety is closely related to fear, the two states possess important differences. </a:t>
            </a:r>
          </a:p>
        </p:txBody>
      </p:sp>
      <p:pic>
        <p:nvPicPr>
          <p:cNvPr id="6" name="Content Placeholder 6" descr="A graphic describing the difference between fear and anxiety">
            <a:extLst>
              <a:ext uri="{FF2B5EF4-FFF2-40B4-BE49-F238E27FC236}">
                <a16:creationId xmlns:a16="http://schemas.microsoft.com/office/drawing/2014/main" id="{DF446045-D997-6A79-AE1F-18BBD347D802}"/>
              </a:ext>
            </a:extLst>
          </p:cNvPr>
          <p:cNvPicPr>
            <a:picLocks noChangeAspect="1"/>
          </p:cNvPicPr>
          <p:nvPr/>
        </p:nvPicPr>
        <p:blipFill rotWithShape="1">
          <a:blip r:embed="rId2"/>
          <a:srcRect t="19446" b="17220"/>
          <a:stretch/>
        </p:blipFill>
        <p:spPr>
          <a:xfrm>
            <a:off x="1384300" y="3330399"/>
            <a:ext cx="6375400" cy="2271236"/>
          </a:xfrm>
          <a:prstGeom prst="rect">
            <a:avLst/>
          </a:prstGeom>
          <a:noFill/>
        </p:spPr>
      </p:pic>
      <p:sp>
        <p:nvSpPr>
          <p:cNvPr id="4" name="TextBox 3">
            <a:extLst>
              <a:ext uri="{FF2B5EF4-FFF2-40B4-BE49-F238E27FC236}">
                <a16:creationId xmlns:a16="http://schemas.microsoft.com/office/drawing/2014/main" id="{B4BD1DC8-365E-CFC4-519C-574A35D148A7}"/>
              </a:ext>
            </a:extLst>
          </p:cNvPr>
          <p:cNvSpPr txBox="1"/>
          <p:nvPr/>
        </p:nvSpPr>
        <p:spPr>
          <a:xfrm>
            <a:off x="4259254" y="5601635"/>
            <a:ext cx="625492" cy="253916"/>
          </a:xfrm>
          <a:prstGeom prst="rect">
            <a:avLst/>
          </a:prstGeom>
          <a:noFill/>
        </p:spPr>
        <p:txBody>
          <a:bodyPr wrap="none" rtlCol="0">
            <a:spAutoFit/>
          </a:bodyPr>
          <a:lstStyle/>
          <a:p>
            <a:r>
              <a:rPr lang="en-US" sz="1050" dirty="0">
                <a:solidFill>
                  <a:srgbClr val="182F58"/>
                </a:solidFill>
              </a:rPr>
              <a:t>Figure 1</a:t>
            </a:r>
          </a:p>
        </p:txBody>
      </p:sp>
    </p:spTree>
    <p:extLst>
      <p:ext uri="{BB962C8B-B14F-4D97-AF65-F5344CB8AC3E}">
        <p14:creationId xmlns:p14="http://schemas.microsoft.com/office/powerpoint/2010/main" val="211473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Social Anxiety Disorder</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b="1" dirty="0"/>
              <a:t>Social anxiety disorder </a:t>
            </a:r>
            <a:r>
              <a:rPr lang="en-US" dirty="0"/>
              <a:t>is characterized by extreme and persistent fear or anxiety and avoidance of social situations in which the person could potentially be evaluated negatively by others (APA, 2022).</a:t>
            </a:r>
          </a:p>
          <a:p>
            <a:r>
              <a:rPr lang="en-US" dirty="0"/>
              <a:t>People are concerned they may act in humiliating or embarrassing ways, such as appearing foolish, showing symptoms of anxiety, or offending others.</a:t>
            </a:r>
          </a:p>
        </p:txBody>
      </p:sp>
    </p:spTree>
    <p:extLst>
      <p:ext uri="{BB962C8B-B14F-4D97-AF65-F5344CB8AC3E}">
        <p14:creationId xmlns:p14="http://schemas.microsoft.com/office/powerpoint/2010/main" val="1805917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15.4 Figure 5</a:t>
            </a:r>
            <a:endParaRPr lang="en-US" sz="3200" b="1" dirty="0">
              <a:solidFill>
                <a:schemeClr val="accent1"/>
              </a:solidFill>
            </a:endParaRPr>
          </a:p>
        </p:txBody>
      </p:sp>
      <p:sp>
        <p:nvSpPr>
          <p:cNvPr id="2" name="Content Placeholder 2">
            <a:extLst>
              <a:ext uri="{FF2B5EF4-FFF2-40B4-BE49-F238E27FC236}">
                <a16:creationId xmlns:a16="http://schemas.microsoft.com/office/drawing/2014/main" id="{8882276C-9289-4C24-D0D3-79D9682439A8}"/>
              </a:ext>
            </a:extLst>
          </p:cNvPr>
          <p:cNvSpPr txBox="1">
            <a:spLocks noGrp="1"/>
          </p:cNvSpPr>
          <p:nvPr>
            <p:ph idx="1"/>
          </p:nvPr>
        </p:nvSpPr>
        <p:spPr>
          <a:xfrm>
            <a:off x="1143000" y="5338187"/>
            <a:ext cx="7467600" cy="441325"/>
          </a:xfrm>
          <a:prstGeom prst="rect">
            <a:avLst/>
          </a:prstGeom>
        </p:spPr>
        <p:txBody>
          <a:bodyPr>
            <a:normAutofit fontScale="55000" lnSpcReduction="20000"/>
          </a:bodyPr>
          <a:lstStyle>
            <a:lvl1pPr marL="457200" indent="-457200" algn="l" defTabSz="914400" rtl="0" eaLnBrk="1" latinLnBrk="0" hangingPunct="1">
              <a:spcBef>
                <a:spcPct val="20000"/>
              </a:spcBef>
              <a:buFont typeface="Arial" panose="020B0604020202020204" pitchFamily="34" charset="0"/>
              <a:buChar char="•"/>
              <a:defRPr sz="2800" b="0" i="0" kern="1200" baseline="0">
                <a:solidFill>
                  <a:srgbClr val="182F58"/>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Caption: Problematic situations can include public situations, which might elicit fear or panic.</a:t>
            </a:r>
          </a:p>
        </p:txBody>
      </p:sp>
      <p:pic>
        <p:nvPicPr>
          <p:cNvPr id="3" name="Content Placeholder 6" descr="A graphic shows some examples of problematic situations.">
            <a:extLst>
              <a:ext uri="{FF2B5EF4-FFF2-40B4-BE49-F238E27FC236}">
                <a16:creationId xmlns:a16="http://schemas.microsoft.com/office/drawing/2014/main" id="{98F7D194-DCBC-B207-0D8B-4C6BB51DEA83}"/>
              </a:ext>
            </a:extLst>
          </p:cNvPr>
          <p:cNvPicPr>
            <a:picLocks noChangeAspect="1"/>
          </p:cNvPicPr>
          <p:nvPr/>
        </p:nvPicPr>
        <p:blipFill>
          <a:blip r:embed="rId2"/>
          <a:stretch>
            <a:fillRect/>
          </a:stretch>
        </p:blipFill>
        <p:spPr>
          <a:xfrm>
            <a:off x="990600" y="1082675"/>
            <a:ext cx="7340600" cy="4129088"/>
          </a:xfrm>
          <a:prstGeom prst="rect">
            <a:avLst/>
          </a:prstGeom>
          <a:noFill/>
        </p:spPr>
      </p:pic>
    </p:spTree>
    <p:extLst>
      <p:ext uri="{BB962C8B-B14F-4D97-AF65-F5344CB8AC3E}">
        <p14:creationId xmlns:p14="http://schemas.microsoft.com/office/powerpoint/2010/main" val="4281314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Group Activity</a:t>
            </a:r>
            <a:r>
              <a:rPr lang="en-US" b="1" baseline="-25000" dirty="0"/>
              <a:t>1</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3749041"/>
          </a:xfrm>
        </p:spPr>
        <p:txBody>
          <a:bodyPr>
            <a:normAutofit/>
          </a:bodyPr>
          <a:lstStyle/>
          <a:p>
            <a:r>
              <a:rPr lang="en-US" dirty="0"/>
              <a:t>We all have moments of social anxiety, whether it be fear of an upcoming speaking engagement or jitters about meeting new people. </a:t>
            </a:r>
          </a:p>
          <a:p>
            <a:endParaRPr lang="en-US" dirty="0"/>
          </a:p>
          <a:p>
            <a:r>
              <a:rPr lang="en-US" dirty="0"/>
              <a:t>How can you know if your feelings of social anxiety qualify as a disorder? Discuss in a small group with your classmates.</a:t>
            </a:r>
          </a:p>
        </p:txBody>
      </p:sp>
    </p:spTree>
    <p:extLst>
      <p:ext uri="{BB962C8B-B14F-4D97-AF65-F5344CB8AC3E}">
        <p14:creationId xmlns:p14="http://schemas.microsoft.com/office/powerpoint/2010/main" val="1209582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Impacts </a:t>
            </a:r>
            <a:r>
              <a:rPr lang="en-US" dirty="0"/>
              <a:t>O</a:t>
            </a:r>
            <a:r>
              <a:rPr lang="en-US" b="1" dirty="0"/>
              <a:t>f Social Anxiety Disorder</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Although many people become anxious in social situations like public speaking, the fear, anxiety, and avoidance experienced in social anxiety disorder are highly distressing and lead to serious impairments in life. </a:t>
            </a:r>
          </a:p>
          <a:p>
            <a:r>
              <a:rPr lang="en-US" dirty="0"/>
              <a:t>Adults with this disorder are more likely to experience lower educational attainment and lower earnings, perform poorly at work, and report greater dissatisfaction with their family lives, friends, leisure activities, and income.</a:t>
            </a:r>
          </a:p>
        </p:txBody>
      </p:sp>
    </p:spTree>
    <p:extLst>
      <p:ext uri="{BB962C8B-B14F-4D97-AF65-F5344CB8AC3E}">
        <p14:creationId xmlns:p14="http://schemas.microsoft.com/office/powerpoint/2010/main" val="4073615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Social Anxiety Disorder: Safety Behaviors</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When people with social anxiety disorder are unable to avoid situations that provoke anxiety, they may engage in </a:t>
            </a:r>
            <a:r>
              <a:rPr lang="en-US" b="1" dirty="0"/>
              <a:t>safety behaviors</a:t>
            </a:r>
            <a:r>
              <a:rPr lang="en-US" dirty="0"/>
              <a:t>,</a:t>
            </a:r>
            <a:r>
              <a:rPr lang="en-US" b="1" dirty="0"/>
              <a:t> </a:t>
            </a:r>
            <a:r>
              <a:rPr lang="en-US" dirty="0"/>
              <a:t>which are mental or behavioral acts that reduce anxiety in social situations by reducing the chance of negative social outcomes.</a:t>
            </a:r>
          </a:p>
          <a:p>
            <a:r>
              <a:rPr lang="en-US" dirty="0"/>
              <a:t>These actions usually exacerbate the problem because they do not allow the individual to disconfirm their negative beliefs, often eliciting rejection and other negative reactions from others.</a:t>
            </a:r>
          </a:p>
        </p:txBody>
      </p:sp>
    </p:spTree>
    <p:extLst>
      <p:ext uri="{BB962C8B-B14F-4D97-AF65-F5344CB8AC3E}">
        <p14:creationId xmlns:p14="http://schemas.microsoft.com/office/powerpoint/2010/main" val="2652584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15.4 Figure </a:t>
            </a:r>
            <a:r>
              <a:rPr lang="en-US" dirty="0"/>
              <a:t>6</a:t>
            </a:r>
            <a:endParaRPr lang="en-US" sz="3200" b="1" dirty="0">
              <a:solidFill>
                <a:schemeClr val="accent1"/>
              </a:solidFill>
            </a:endParaRPr>
          </a:p>
        </p:txBody>
      </p:sp>
      <p:sp>
        <p:nvSpPr>
          <p:cNvPr id="2" name="Content Placeholder 2">
            <a:extLst>
              <a:ext uri="{FF2B5EF4-FFF2-40B4-BE49-F238E27FC236}">
                <a16:creationId xmlns:a16="http://schemas.microsoft.com/office/drawing/2014/main" id="{8882276C-9289-4C24-D0D3-79D9682439A8}"/>
              </a:ext>
            </a:extLst>
          </p:cNvPr>
          <p:cNvSpPr txBox="1">
            <a:spLocks noGrp="1"/>
          </p:cNvSpPr>
          <p:nvPr>
            <p:ph idx="1"/>
          </p:nvPr>
        </p:nvSpPr>
        <p:spPr>
          <a:xfrm>
            <a:off x="914400" y="5219512"/>
            <a:ext cx="7772400" cy="495488"/>
          </a:xfrm>
          <a:prstGeom prst="rect">
            <a:avLst/>
          </a:prstGeom>
        </p:spPr>
        <p:txBody>
          <a:bodyPr>
            <a:normAutofit fontScale="55000" lnSpcReduction="20000"/>
          </a:bodyPr>
          <a:lstStyle>
            <a:lvl1pPr marL="457200" indent="-457200" algn="l" defTabSz="914400" rtl="0" eaLnBrk="1" latinLnBrk="0" hangingPunct="1">
              <a:spcBef>
                <a:spcPct val="20000"/>
              </a:spcBef>
              <a:buFont typeface="Arial" panose="020B0604020202020204" pitchFamily="34" charset="0"/>
              <a:buChar char="•"/>
              <a:defRPr sz="2800" b="0" i="0" kern="1200" baseline="0">
                <a:solidFill>
                  <a:srgbClr val="182F58"/>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Caption: Safety behaviors are behaviors that individuals with social anxiety disorder engage in to lessen the anxiety.</a:t>
            </a:r>
          </a:p>
        </p:txBody>
      </p:sp>
      <p:pic>
        <p:nvPicPr>
          <p:cNvPr id="3" name="Content Placeholder 6" descr="A graphic shows some examples of safety behaviors.">
            <a:extLst>
              <a:ext uri="{FF2B5EF4-FFF2-40B4-BE49-F238E27FC236}">
                <a16:creationId xmlns:a16="http://schemas.microsoft.com/office/drawing/2014/main" id="{5762EC29-FA33-F6F7-60F9-9E9C9E83460C}"/>
              </a:ext>
            </a:extLst>
          </p:cNvPr>
          <p:cNvPicPr>
            <a:picLocks noChangeAspect="1"/>
          </p:cNvPicPr>
          <p:nvPr/>
        </p:nvPicPr>
        <p:blipFill>
          <a:blip r:embed="rId2"/>
          <a:stretch>
            <a:fillRect/>
          </a:stretch>
        </p:blipFill>
        <p:spPr>
          <a:xfrm>
            <a:off x="1219200" y="1097280"/>
            <a:ext cx="7264400" cy="4086225"/>
          </a:xfrm>
          <a:prstGeom prst="rect">
            <a:avLst/>
          </a:prstGeom>
          <a:noFill/>
        </p:spPr>
      </p:pic>
    </p:spTree>
    <p:extLst>
      <p:ext uri="{BB962C8B-B14F-4D97-AF65-F5344CB8AC3E}">
        <p14:creationId xmlns:p14="http://schemas.microsoft.com/office/powerpoint/2010/main" val="1236261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Social Anxiety Disorder: Self-Medication</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People with social anxiety disorder may resort to self-medication, such as drinking alcohol, to reduce their anxiety in social situations.</a:t>
            </a:r>
          </a:p>
          <a:p>
            <a:r>
              <a:rPr lang="en-US" dirty="0"/>
              <a:t>Research shows a high rate of comorbidity between social anxiety disorder and alcohol use disorder, especially in men.</a:t>
            </a:r>
          </a:p>
        </p:txBody>
      </p:sp>
      <p:pic>
        <p:nvPicPr>
          <p:cNvPr id="6" name="Content Placeholder 6" descr="A photograph shows a man sitting on a ledge with a can of beer sitting next to him.">
            <a:extLst>
              <a:ext uri="{FF2B5EF4-FFF2-40B4-BE49-F238E27FC236}">
                <a16:creationId xmlns:a16="http://schemas.microsoft.com/office/drawing/2014/main" id="{CE325375-6072-BCD0-7EFD-7C610E939C3C}"/>
              </a:ext>
            </a:extLst>
          </p:cNvPr>
          <p:cNvPicPr>
            <a:picLocks noChangeAspect="1"/>
          </p:cNvPicPr>
          <p:nvPr/>
        </p:nvPicPr>
        <p:blipFill>
          <a:blip r:embed="rId2"/>
          <a:stretch>
            <a:fillRect/>
          </a:stretch>
        </p:blipFill>
        <p:spPr>
          <a:xfrm>
            <a:off x="3707686" y="3566160"/>
            <a:ext cx="3937714" cy="2214964"/>
          </a:xfrm>
          <a:prstGeom prst="rect">
            <a:avLst/>
          </a:prstGeom>
          <a:noFill/>
        </p:spPr>
      </p:pic>
      <p:sp>
        <p:nvSpPr>
          <p:cNvPr id="5" name="TextBox 4">
            <a:extLst>
              <a:ext uri="{FF2B5EF4-FFF2-40B4-BE49-F238E27FC236}">
                <a16:creationId xmlns:a16="http://schemas.microsoft.com/office/drawing/2014/main" id="{8D624E93-373A-896E-1D62-3988CE33A6B0}"/>
              </a:ext>
            </a:extLst>
          </p:cNvPr>
          <p:cNvSpPr txBox="1"/>
          <p:nvPr/>
        </p:nvSpPr>
        <p:spPr>
          <a:xfrm>
            <a:off x="5300654" y="5781124"/>
            <a:ext cx="625492" cy="253916"/>
          </a:xfrm>
          <a:prstGeom prst="rect">
            <a:avLst/>
          </a:prstGeom>
          <a:noFill/>
        </p:spPr>
        <p:txBody>
          <a:bodyPr wrap="none" rtlCol="0">
            <a:spAutoFit/>
          </a:bodyPr>
          <a:lstStyle/>
          <a:p>
            <a:r>
              <a:rPr lang="en-US" sz="1050" dirty="0">
                <a:solidFill>
                  <a:srgbClr val="182F58"/>
                </a:solidFill>
              </a:rPr>
              <a:t>Figure 7</a:t>
            </a:r>
          </a:p>
        </p:txBody>
      </p:sp>
    </p:spTree>
    <p:extLst>
      <p:ext uri="{BB962C8B-B14F-4D97-AF65-F5344CB8AC3E}">
        <p14:creationId xmlns:p14="http://schemas.microsoft.com/office/powerpoint/2010/main" val="523585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Development Of Social Anxiety Disorder</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Fears related to social anxiety disorder can develop through conditioning experiences. </a:t>
            </a:r>
          </a:p>
          <a:p>
            <a:pPr lvl="1"/>
            <a:r>
              <a:rPr lang="en-US" u="sng" dirty="0"/>
              <a:t>Example</a:t>
            </a:r>
            <a:r>
              <a:rPr lang="en-US" dirty="0"/>
              <a:t>: A child who is subjected to early unpleasant social experiences (e.g., bullying at school) may develop negative social images of themselves that become activated later in anxiety-provoking situations.</a:t>
            </a:r>
          </a:p>
        </p:txBody>
      </p:sp>
    </p:spTree>
    <p:extLst>
      <p:ext uri="{BB962C8B-B14F-4D97-AF65-F5344CB8AC3E}">
        <p14:creationId xmlns:p14="http://schemas.microsoft.com/office/powerpoint/2010/main" val="3466008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15.4 Figure </a:t>
            </a:r>
            <a:r>
              <a:rPr lang="en-US" dirty="0"/>
              <a:t>8</a:t>
            </a:r>
            <a:endParaRPr lang="en-US" sz="3200" b="1" dirty="0">
              <a:solidFill>
                <a:schemeClr val="accent1"/>
              </a:solidFill>
            </a:endParaRPr>
          </a:p>
        </p:txBody>
      </p:sp>
      <p:sp>
        <p:nvSpPr>
          <p:cNvPr id="2" name="Content Placeholder 2">
            <a:extLst>
              <a:ext uri="{FF2B5EF4-FFF2-40B4-BE49-F238E27FC236}">
                <a16:creationId xmlns:a16="http://schemas.microsoft.com/office/drawing/2014/main" id="{8882276C-9289-4C24-D0D3-79D9682439A8}"/>
              </a:ext>
            </a:extLst>
          </p:cNvPr>
          <p:cNvSpPr txBox="1">
            <a:spLocks noGrp="1"/>
          </p:cNvSpPr>
          <p:nvPr>
            <p:ph idx="1"/>
          </p:nvPr>
        </p:nvSpPr>
        <p:spPr>
          <a:xfrm>
            <a:off x="990600" y="4648200"/>
            <a:ext cx="7620000" cy="365125"/>
          </a:xfrm>
          <a:prstGeom prst="rect">
            <a:avLst/>
          </a:prstGeom>
        </p:spPr>
        <p:txBody>
          <a:bodyPr>
            <a:normAutofit fontScale="40000" lnSpcReduction="20000"/>
          </a:bodyPr>
          <a:lstStyle>
            <a:lvl1pPr marL="457200" indent="-457200" algn="l" defTabSz="914400" rtl="0" eaLnBrk="1" latinLnBrk="0" hangingPunct="1">
              <a:spcBef>
                <a:spcPct val="20000"/>
              </a:spcBef>
              <a:buFont typeface="Arial" panose="020B0604020202020204" pitchFamily="34" charset="0"/>
              <a:buChar char="•"/>
              <a:defRPr sz="2800" b="0" i="0" kern="1200" baseline="0">
                <a:solidFill>
                  <a:srgbClr val="182F58"/>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Caption: It seems that severe teasing as a child can lead to conditioning that develops into social anxiety disorder or panic disorder.</a:t>
            </a:r>
          </a:p>
        </p:txBody>
      </p:sp>
      <p:pic>
        <p:nvPicPr>
          <p:cNvPr id="3" name="Content Placeholder 6" descr="A graphic shows the correlation between teasing as a child and social anxiety disorders.">
            <a:extLst>
              <a:ext uri="{FF2B5EF4-FFF2-40B4-BE49-F238E27FC236}">
                <a16:creationId xmlns:a16="http://schemas.microsoft.com/office/drawing/2014/main" id="{1C2177F1-ACEC-A816-E8F2-26B031A36BBD}"/>
              </a:ext>
            </a:extLst>
          </p:cNvPr>
          <p:cNvPicPr>
            <a:picLocks noChangeAspect="1"/>
          </p:cNvPicPr>
          <p:nvPr/>
        </p:nvPicPr>
        <p:blipFill rotWithShape="1">
          <a:blip r:embed="rId2"/>
          <a:srcRect t="23680" b="21319"/>
          <a:stretch/>
        </p:blipFill>
        <p:spPr>
          <a:xfrm>
            <a:off x="558800" y="1905000"/>
            <a:ext cx="8128000" cy="2514601"/>
          </a:xfrm>
          <a:prstGeom prst="rect">
            <a:avLst/>
          </a:prstGeom>
          <a:noFill/>
        </p:spPr>
      </p:pic>
    </p:spTree>
    <p:extLst>
      <p:ext uri="{BB962C8B-B14F-4D97-AF65-F5344CB8AC3E}">
        <p14:creationId xmlns:p14="http://schemas.microsoft.com/office/powerpoint/2010/main" val="5379855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Risk Factors Of Social Anxiety Disorder</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lnSpcReduction="10000"/>
          </a:bodyPr>
          <a:lstStyle/>
          <a:p>
            <a:r>
              <a:rPr lang="en-US" dirty="0"/>
              <a:t>One risk factor for developing social anxiety disorder is behavioral inhibition which is characterized by a consistent tendency to show fear and restraint when presented with unfamiliar people or situations.</a:t>
            </a:r>
          </a:p>
          <a:p>
            <a:r>
              <a:rPr lang="en-US" dirty="0"/>
              <a:t>Behavioral inhibition is displayed early in life in toddlerhood and childhood.</a:t>
            </a:r>
          </a:p>
          <a:p>
            <a:r>
              <a:rPr lang="en-US" dirty="0"/>
              <a:t>A recent statistical review of studies demonstrated that behavioral inhibition was associated with an increase in the risk of developing social anxiety disorder.</a:t>
            </a:r>
          </a:p>
        </p:txBody>
      </p:sp>
    </p:spTree>
    <p:extLst>
      <p:ext uri="{BB962C8B-B14F-4D97-AF65-F5344CB8AC3E}">
        <p14:creationId xmlns:p14="http://schemas.microsoft.com/office/powerpoint/2010/main" val="2661329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Importance Of Anxiety</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Anxiety is important to one</a:t>
            </a:r>
            <a:r>
              <a:rPr lang="en-US" dirty="0">
                <a:solidFill>
                  <a:srgbClr val="182F58"/>
                </a:solidFill>
                <a:effectLst/>
                <a:latin typeface="Calibri" panose="020F0502020204030204" pitchFamily="34" charset="0"/>
              </a:rPr>
              <a:t>'</a:t>
            </a:r>
            <a:r>
              <a:rPr lang="en-US" dirty="0"/>
              <a:t>s health, safety, and well-being.</a:t>
            </a:r>
          </a:p>
          <a:p>
            <a:pPr lvl="1"/>
            <a:r>
              <a:rPr lang="en-US" dirty="0"/>
              <a:t>Anxiety motivates people to take actions, such as preparing for an exam.</a:t>
            </a:r>
          </a:p>
          <a:p>
            <a:pPr lvl="1"/>
            <a:r>
              <a:rPr lang="en-US" dirty="0"/>
              <a:t>Anxiety motivates people to avoid certain activities, such as not engaging in illegal actions.</a:t>
            </a:r>
          </a:p>
          <a:p>
            <a:endParaRPr lang="en-US" dirty="0"/>
          </a:p>
        </p:txBody>
      </p:sp>
    </p:spTree>
    <p:extLst>
      <p:ext uri="{BB962C8B-B14F-4D97-AF65-F5344CB8AC3E}">
        <p14:creationId xmlns:p14="http://schemas.microsoft.com/office/powerpoint/2010/main" val="15136724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Panic Disorder</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People with </a:t>
            </a:r>
            <a:r>
              <a:rPr lang="en-US" b="1" dirty="0"/>
              <a:t>panic disorder </a:t>
            </a:r>
            <a:r>
              <a:rPr lang="en-US" dirty="0"/>
              <a:t>experience recurrent (more than one) and unexpected panic attacks.</a:t>
            </a:r>
          </a:p>
          <a:p>
            <a:r>
              <a:rPr lang="en-US" dirty="0"/>
              <a:t>These individuals also experience at least 1 month of persistent concern about additional panic attacks, worry over the consequences of the attacks, or self-defeating changes in behavior related to the attacks. </a:t>
            </a:r>
          </a:p>
        </p:txBody>
      </p:sp>
    </p:spTree>
    <p:extLst>
      <p:ext uri="{BB962C8B-B14F-4D97-AF65-F5344CB8AC3E}">
        <p14:creationId xmlns:p14="http://schemas.microsoft.com/office/powerpoint/2010/main" val="172027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15.4 Figure </a:t>
            </a:r>
            <a:r>
              <a:rPr lang="en-US" dirty="0"/>
              <a:t>9</a:t>
            </a:r>
            <a:endParaRPr lang="en-US" sz="3200" b="1" dirty="0">
              <a:solidFill>
                <a:schemeClr val="accent1"/>
              </a:solidFill>
            </a:endParaRPr>
          </a:p>
        </p:txBody>
      </p:sp>
      <p:sp>
        <p:nvSpPr>
          <p:cNvPr id="2" name="Content Placeholder 2">
            <a:extLst>
              <a:ext uri="{FF2B5EF4-FFF2-40B4-BE49-F238E27FC236}">
                <a16:creationId xmlns:a16="http://schemas.microsoft.com/office/drawing/2014/main" id="{8882276C-9289-4C24-D0D3-79D9682439A8}"/>
              </a:ext>
            </a:extLst>
          </p:cNvPr>
          <p:cNvSpPr txBox="1">
            <a:spLocks noGrp="1"/>
          </p:cNvSpPr>
          <p:nvPr>
            <p:ph idx="1"/>
          </p:nvPr>
        </p:nvSpPr>
        <p:spPr>
          <a:xfrm>
            <a:off x="838200" y="5169040"/>
            <a:ext cx="8229600" cy="669924"/>
          </a:xfrm>
          <a:prstGeom prst="rect">
            <a:avLst/>
          </a:prstGeom>
        </p:spPr>
        <p:txBody>
          <a:bodyPr>
            <a:normAutofit fontScale="55000" lnSpcReduction="20000"/>
          </a:bodyPr>
          <a:lstStyle>
            <a:lvl1pPr marL="457200" indent="-457200" algn="l" defTabSz="914400" rtl="0" eaLnBrk="1" latinLnBrk="0" hangingPunct="1">
              <a:spcBef>
                <a:spcPct val="20000"/>
              </a:spcBef>
              <a:buFont typeface="Arial" panose="020B0604020202020204" pitchFamily="34" charset="0"/>
              <a:buChar char="•"/>
              <a:defRPr sz="2800" b="0" i="0" kern="1200" baseline="0">
                <a:solidFill>
                  <a:srgbClr val="182F58"/>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Caption: Some of the physical manifestations of a panic attack are shown. People may experience sweating, trembling, feelings of faintness, or a fear of losing control, among other symptoms. </a:t>
            </a:r>
          </a:p>
        </p:txBody>
      </p:sp>
      <p:pic>
        <p:nvPicPr>
          <p:cNvPr id="3" name="Content Placeholder 6" descr="An illustration shows the physical manifestations of 13 panic attack symptoms.">
            <a:extLst>
              <a:ext uri="{FF2B5EF4-FFF2-40B4-BE49-F238E27FC236}">
                <a16:creationId xmlns:a16="http://schemas.microsoft.com/office/drawing/2014/main" id="{F4661B9F-3105-A63A-122B-54FE133F2B67}"/>
              </a:ext>
            </a:extLst>
          </p:cNvPr>
          <p:cNvPicPr>
            <a:picLocks noChangeAspect="1"/>
          </p:cNvPicPr>
          <p:nvPr/>
        </p:nvPicPr>
        <p:blipFill>
          <a:blip r:embed="rId2"/>
          <a:stretch>
            <a:fillRect/>
          </a:stretch>
        </p:blipFill>
        <p:spPr>
          <a:xfrm>
            <a:off x="939800" y="1082815"/>
            <a:ext cx="7264400" cy="4086225"/>
          </a:xfrm>
          <a:prstGeom prst="rect">
            <a:avLst/>
          </a:prstGeom>
          <a:noFill/>
        </p:spPr>
      </p:pic>
    </p:spTree>
    <p:extLst>
      <p:ext uri="{BB962C8B-B14F-4D97-AF65-F5344CB8AC3E}">
        <p14:creationId xmlns:p14="http://schemas.microsoft.com/office/powerpoint/2010/main" val="908554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Panic Attack</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A </a:t>
            </a:r>
            <a:r>
              <a:rPr lang="en-US" b="1" dirty="0"/>
              <a:t>panic attack </a:t>
            </a:r>
            <a:r>
              <a:rPr lang="en-US" dirty="0"/>
              <a:t>is defined as a period of extreme fear or discomfort that develops abruptly and reaches a peak within 10 minutes. </a:t>
            </a:r>
          </a:p>
          <a:p>
            <a:r>
              <a:rPr lang="en-US" dirty="0"/>
              <a:t>Symptoms include accelerated heart rate, sweating, trembling, choking sensations, hot flashes or chills, dizziness or lightheadedness, fears of losing control or going crazy, and fears of dying (APA, 2022).</a:t>
            </a:r>
          </a:p>
          <a:p>
            <a:r>
              <a:rPr lang="en-US" dirty="0"/>
              <a:t>A person must experience unexpected panic attacks to qualify for a diagnosis of panic disorder.</a:t>
            </a:r>
          </a:p>
        </p:txBody>
      </p:sp>
    </p:spTree>
    <p:extLst>
      <p:ext uri="{BB962C8B-B14F-4D97-AF65-F5344CB8AC3E}">
        <p14:creationId xmlns:p14="http://schemas.microsoft.com/office/powerpoint/2010/main" val="26467952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Confusion Related </a:t>
            </a:r>
            <a:r>
              <a:rPr lang="en-US" dirty="0"/>
              <a:t>T</a:t>
            </a:r>
            <a:r>
              <a:rPr lang="en-US" b="1" dirty="0"/>
              <a:t>o Panic Attacks</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Individuals with panic disorder often misinterpret panic attacks as a sign that something is intensely wrong internally.</a:t>
            </a:r>
          </a:p>
          <a:p>
            <a:pPr lvl="1"/>
            <a:r>
              <a:rPr lang="en-US" u="sng" dirty="0"/>
              <a:t>Example</a:t>
            </a:r>
            <a:r>
              <a:rPr lang="en-US" dirty="0"/>
              <a:t>: The person might think that their pounding heart represents an impending heart attack. </a:t>
            </a:r>
          </a:p>
        </p:txBody>
      </p:sp>
    </p:spTree>
    <p:extLst>
      <p:ext uri="{BB962C8B-B14F-4D97-AF65-F5344CB8AC3E}">
        <p14:creationId xmlns:p14="http://schemas.microsoft.com/office/powerpoint/2010/main" val="3019144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2</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3520441"/>
          </a:xfrm>
        </p:spPr>
        <p:txBody>
          <a:bodyPr>
            <a:normAutofit/>
          </a:bodyPr>
          <a:lstStyle/>
          <a:p>
            <a:r>
              <a:rPr lang="en-US" dirty="0"/>
              <a:t>Have you ever experienced a panic attack or sudden extreme fear that made your heart race? How did you calm yourself after that event?</a:t>
            </a:r>
          </a:p>
        </p:txBody>
      </p:sp>
    </p:spTree>
    <p:extLst>
      <p:ext uri="{BB962C8B-B14F-4D97-AF65-F5344CB8AC3E}">
        <p14:creationId xmlns:p14="http://schemas.microsoft.com/office/powerpoint/2010/main" val="29307715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15.4 Figure 10</a:t>
            </a:r>
            <a:endParaRPr lang="en-US" sz="3200" b="1" dirty="0">
              <a:solidFill>
                <a:schemeClr val="accent1"/>
              </a:solidFill>
            </a:endParaRPr>
          </a:p>
        </p:txBody>
      </p:sp>
      <p:sp>
        <p:nvSpPr>
          <p:cNvPr id="2" name="Content Placeholder 2">
            <a:extLst>
              <a:ext uri="{FF2B5EF4-FFF2-40B4-BE49-F238E27FC236}">
                <a16:creationId xmlns:a16="http://schemas.microsoft.com/office/drawing/2014/main" id="{8882276C-9289-4C24-D0D3-79D9682439A8}"/>
              </a:ext>
            </a:extLst>
          </p:cNvPr>
          <p:cNvSpPr txBox="1">
            <a:spLocks noGrp="1"/>
          </p:cNvSpPr>
          <p:nvPr>
            <p:ph idx="1"/>
          </p:nvPr>
        </p:nvSpPr>
        <p:spPr>
          <a:xfrm>
            <a:off x="457200" y="5354955"/>
            <a:ext cx="8229600" cy="496570"/>
          </a:xfrm>
          <a:prstGeom prst="rect">
            <a:avLst/>
          </a:prstGeom>
        </p:spPr>
        <p:txBody>
          <a:bodyPr>
            <a:normAutofit fontScale="77500" lnSpcReduction="20000"/>
          </a:bodyPr>
          <a:lstStyle>
            <a:lvl1pPr marL="457200" indent="-457200" algn="l" defTabSz="914400" rtl="0" eaLnBrk="1" latinLnBrk="0" hangingPunct="1">
              <a:spcBef>
                <a:spcPct val="20000"/>
              </a:spcBef>
              <a:buFont typeface="Arial" panose="020B0604020202020204" pitchFamily="34" charset="0"/>
              <a:buChar char="•"/>
              <a:defRPr sz="2800" b="0" i="0" kern="1200" baseline="0">
                <a:solidFill>
                  <a:srgbClr val="182F58"/>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Caption: The symptoms of a panic attack and a heart attack are similar.</a:t>
            </a:r>
          </a:p>
        </p:txBody>
      </p:sp>
      <p:pic>
        <p:nvPicPr>
          <p:cNvPr id="3" name="Content Placeholder 6" descr="A graphic asking if certain symptoms are related to a panic attack or a heart attack">
            <a:extLst>
              <a:ext uri="{FF2B5EF4-FFF2-40B4-BE49-F238E27FC236}">
                <a16:creationId xmlns:a16="http://schemas.microsoft.com/office/drawing/2014/main" id="{A0CADE76-2C22-955C-541D-068ABB5FE229}"/>
              </a:ext>
            </a:extLst>
          </p:cNvPr>
          <p:cNvPicPr>
            <a:picLocks noChangeAspect="1"/>
          </p:cNvPicPr>
          <p:nvPr/>
        </p:nvPicPr>
        <p:blipFill>
          <a:blip r:embed="rId2"/>
          <a:stretch>
            <a:fillRect/>
          </a:stretch>
        </p:blipFill>
        <p:spPr>
          <a:xfrm>
            <a:off x="685800" y="1040807"/>
            <a:ext cx="7569200" cy="4257675"/>
          </a:xfrm>
          <a:prstGeom prst="rect">
            <a:avLst/>
          </a:prstGeom>
          <a:noFill/>
        </p:spPr>
      </p:pic>
    </p:spTree>
    <p:extLst>
      <p:ext uri="{BB962C8B-B14F-4D97-AF65-F5344CB8AC3E}">
        <p14:creationId xmlns:p14="http://schemas.microsoft.com/office/powerpoint/2010/main" val="24547782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Fear Of Future Panic Attacks</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Those with panic disorder fear future attacks and may become preoccupied with modifying their behavior to avoid future panic attacks.</a:t>
            </a:r>
          </a:p>
          <a:p>
            <a:r>
              <a:rPr lang="en-US" dirty="0"/>
              <a:t>Panic attacks themselves are not mental disorders.</a:t>
            </a:r>
          </a:p>
          <a:p>
            <a:r>
              <a:rPr lang="en-US" dirty="0"/>
              <a:t>Many people with panic disorder develop agoraphobia, which is marked by fear and avoidance of situations in which escape might be difficult or help might not be available if one were to develop symptoms of a panic attack. </a:t>
            </a:r>
          </a:p>
        </p:txBody>
      </p:sp>
    </p:spTree>
    <p:extLst>
      <p:ext uri="{BB962C8B-B14F-4D97-AF65-F5344CB8AC3E}">
        <p14:creationId xmlns:p14="http://schemas.microsoft.com/office/powerpoint/2010/main" val="35654182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Causes Of Panic Disorder: Biological</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Children are at a higher risk of developing panic disorder if their parents have the disorder.</a:t>
            </a:r>
          </a:p>
          <a:p>
            <a:r>
              <a:rPr lang="en-US" dirty="0"/>
              <a:t>Family and twin studies indicate that the heritability of panic disorder is around 43%.</a:t>
            </a:r>
          </a:p>
          <a:p>
            <a:endParaRPr lang="en-US" dirty="0"/>
          </a:p>
        </p:txBody>
      </p:sp>
    </p:spTree>
    <p:extLst>
      <p:ext uri="{BB962C8B-B14F-4D97-AF65-F5344CB8AC3E}">
        <p14:creationId xmlns:p14="http://schemas.microsoft.com/office/powerpoint/2010/main" val="3890806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Causes of Panic Disorder: Biological</a:t>
            </a:r>
            <a:r>
              <a:rPr lang="en-US" b="1" baseline="-25000" dirty="0"/>
              <a:t>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A region of the brain called the </a:t>
            </a:r>
            <a:r>
              <a:rPr lang="en-US" b="1" dirty="0"/>
              <a:t>locus coeruleus </a:t>
            </a:r>
            <a:r>
              <a:rPr lang="en-US" dirty="0"/>
              <a:t>may play a role in this disorder. </a:t>
            </a:r>
          </a:p>
          <a:p>
            <a:r>
              <a:rPr lang="en-US" dirty="0"/>
              <a:t>Located in the brainstem, the locus coeruleus is the brain's major source of norepinephrine, a neurotransmitter that triggers the body's fight-or-flight response. </a:t>
            </a:r>
          </a:p>
          <a:p>
            <a:r>
              <a:rPr lang="en-US" dirty="0"/>
              <a:t>Panic disorder may be caused by abnormal norepinephrine activity in the locus coeruleus.</a:t>
            </a:r>
          </a:p>
          <a:p>
            <a:endParaRPr lang="en-US" dirty="0"/>
          </a:p>
          <a:p>
            <a:endParaRPr lang="en-US" dirty="0"/>
          </a:p>
        </p:txBody>
      </p:sp>
    </p:spTree>
    <p:extLst>
      <p:ext uri="{BB962C8B-B14F-4D97-AF65-F5344CB8AC3E}">
        <p14:creationId xmlns:p14="http://schemas.microsoft.com/office/powerpoint/2010/main" val="4840219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15.4 </a:t>
            </a:r>
            <a:r>
              <a:rPr lang="en-US" b="1" dirty="0"/>
              <a:t>Figure 11</a:t>
            </a:r>
            <a:endParaRPr lang="en-US" sz="3200" b="1" dirty="0">
              <a:solidFill>
                <a:schemeClr val="accent1"/>
              </a:solidFill>
            </a:endParaRPr>
          </a:p>
        </p:txBody>
      </p:sp>
      <p:sp>
        <p:nvSpPr>
          <p:cNvPr id="2" name="Content Placeholder 2">
            <a:extLst>
              <a:ext uri="{FF2B5EF4-FFF2-40B4-BE49-F238E27FC236}">
                <a16:creationId xmlns:a16="http://schemas.microsoft.com/office/drawing/2014/main" id="{8882276C-9289-4C24-D0D3-79D9682439A8}"/>
              </a:ext>
            </a:extLst>
          </p:cNvPr>
          <p:cNvSpPr txBox="1">
            <a:spLocks noGrp="1"/>
          </p:cNvSpPr>
          <p:nvPr>
            <p:ph idx="1"/>
          </p:nvPr>
        </p:nvSpPr>
        <p:spPr>
          <a:xfrm>
            <a:off x="533400" y="5578476"/>
            <a:ext cx="8229600" cy="593724"/>
          </a:xfrm>
          <a:prstGeom prst="rect">
            <a:avLst/>
          </a:prstGeom>
        </p:spPr>
        <p:txBody>
          <a:bodyPr>
            <a:normAutofit fontScale="70000" lnSpcReduction="20000"/>
          </a:bodyPr>
          <a:lstStyle>
            <a:lvl1pPr marL="457200" indent="-457200" algn="l" defTabSz="914400" rtl="0" eaLnBrk="1" latinLnBrk="0" hangingPunct="1">
              <a:spcBef>
                <a:spcPct val="20000"/>
              </a:spcBef>
              <a:buFont typeface="Arial" panose="020B0604020202020204" pitchFamily="34" charset="0"/>
              <a:buChar char="•"/>
              <a:defRPr sz="2800" b="0" i="0" kern="1200" baseline="0">
                <a:solidFill>
                  <a:srgbClr val="182F58"/>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Caption: The locus coeruleus is the brain’s major source of norepinephrine.</a:t>
            </a:r>
          </a:p>
        </p:txBody>
      </p:sp>
      <p:pic>
        <p:nvPicPr>
          <p:cNvPr id="3" name="Content Placeholder 6" descr="An illustration shows the location and triggering mechanism of the locus coeruleus.">
            <a:extLst>
              <a:ext uri="{FF2B5EF4-FFF2-40B4-BE49-F238E27FC236}">
                <a16:creationId xmlns:a16="http://schemas.microsoft.com/office/drawing/2014/main" id="{A40EBB78-A246-0C45-F203-40F78F4968EA}"/>
              </a:ext>
            </a:extLst>
          </p:cNvPr>
          <p:cNvPicPr>
            <a:picLocks noChangeAspect="1"/>
          </p:cNvPicPr>
          <p:nvPr/>
        </p:nvPicPr>
        <p:blipFill>
          <a:blip r:embed="rId2"/>
          <a:stretch>
            <a:fillRect/>
          </a:stretch>
        </p:blipFill>
        <p:spPr>
          <a:xfrm>
            <a:off x="490136" y="1051878"/>
            <a:ext cx="8128000" cy="4572000"/>
          </a:xfrm>
          <a:prstGeom prst="rect">
            <a:avLst/>
          </a:prstGeom>
          <a:noFill/>
        </p:spPr>
      </p:pic>
    </p:spTree>
    <p:extLst>
      <p:ext uri="{BB962C8B-B14F-4D97-AF65-F5344CB8AC3E}">
        <p14:creationId xmlns:p14="http://schemas.microsoft.com/office/powerpoint/2010/main" val="2114597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Magnitude Of Anxiety</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Most individuals' level and duration of anxiety approximates the magnitude of the potential threat they face. </a:t>
            </a:r>
          </a:p>
          <a:p>
            <a:pPr lvl="1"/>
            <a:r>
              <a:rPr lang="en-US" u="sng" dirty="0"/>
              <a:t>Example</a:t>
            </a:r>
            <a:r>
              <a:rPr lang="en-US" dirty="0"/>
              <a:t>: A 38-year-old who wants to marry but is concerned about the possibility of having to settle for a spouse who is less attractive and educated would feel more anxiety than a 21-year-old college student who is having trouble finding a date for an event.</a:t>
            </a:r>
          </a:p>
        </p:txBody>
      </p:sp>
    </p:spTree>
    <p:extLst>
      <p:ext uri="{BB962C8B-B14F-4D97-AF65-F5344CB8AC3E}">
        <p14:creationId xmlns:p14="http://schemas.microsoft.com/office/powerpoint/2010/main" val="26898000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Group Activity</a:t>
            </a:r>
            <a:r>
              <a:rPr lang="en-US" b="1" baseline="-25000" dirty="0"/>
              <a:t>2</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082041"/>
          </a:xfrm>
        </p:spPr>
        <p:txBody>
          <a:bodyPr>
            <a:normAutofit/>
          </a:bodyPr>
          <a:lstStyle/>
          <a:p>
            <a:r>
              <a:rPr lang="en-US" dirty="0"/>
              <a:t>In a small group, discuss why it makes sense that the locus coeruleus is known as an "alarm center."</a:t>
            </a:r>
          </a:p>
        </p:txBody>
      </p:sp>
    </p:spTree>
    <p:extLst>
      <p:ext uri="{BB962C8B-B14F-4D97-AF65-F5344CB8AC3E}">
        <p14:creationId xmlns:p14="http://schemas.microsoft.com/office/powerpoint/2010/main" val="11578439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Causes Of Panic Disorder: Conditioning</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92500" lnSpcReduction="20000"/>
          </a:bodyPr>
          <a:lstStyle/>
          <a:p>
            <a:r>
              <a:rPr lang="en-US" dirty="0"/>
              <a:t>Panic attacks may be classical conditioning responses to subtle bodily sensations resembling those normally occurring when one is anxious or frightened.</a:t>
            </a:r>
          </a:p>
          <a:p>
            <a:pPr lvl="1"/>
            <a:r>
              <a:rPr lang="en-US" u="sng" dirty="0"/>
              <a:t>Example</a:t>
            </a:r>
            <a:r>
              <a:rPr lang="en-US" dirty="0"/>
              <a:t>: A child who experiences an asthma attack may later experience subtle symptoms that resemble the frightening symptoms of earlier asthma attacks (such as shortness of breath after climbing stairs), and they may become anxious, fearful, and then experience a panic attack. </a:t>
            </a:r>
          </a:p>
          <a:p>
            <a:r>
              <a:rPr lang="en-US" dirty="0"/>
              <a:t>In this situation, the subtle symptoms would represent the conditioned stimulus.</a:t>
            </a:r>
          </a:p>
          <a:p>
            <a:r>
              <a:rPr lang="en-US" dirty="0"/>
              <a:t>The panic attack would be the conditioned response.</a:t>
            </a:r>
          </a:p>
          <a:p>
            <a:endParaRPr lang="en-US" dirty="0"/>
          </a:p>
          <a:p>
            <a:endParaRPr lang="en-US" dirty="0"/>
          </a:p>
        </p:txBody>
      </p:sp>
    </p:spTree>
    <p:extLst>
      <p:ext uri="{BB962C8B-B14F-4D97-AF65-F5344CB8AC3E}">
        <p14:creationId xmlns:p14="http://schemas.microsoft.com/office/powerpoint/2010/main" val="845464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Causes Of Panic Disorder: Cognitive</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lnSpcReduction="10000"/>
          </a:bodyPr>
          <a:lstStyle/>
          <a:p>
            <a:r>
              <a:rPr lang="en-US" dirty="0"/>
              <a:t>Cognitive theories argue that those with panic disorder are prone to interpret ordinary bodily sensations catastrophically.</a:t>
            </a:r>
          </a:p>
          <a:p>
            <a:r>
              <a:rPr lang="en-US" dirty="0"/>
              <a:t>These fearful interpretations may trigger panic attacks.</a:t>
            </a:r>
          </a:p>
          <a:p>
            <a:pPr lvl="1"/>
            <a:r>
              <a:rPr lang="en-US" dirty="0"/>
              <a:t>A person might detect bodily changes from getting up from a seated position (dizziness) and interpret these subtle bodily changes catastrophically. </a:t>
            </a:r>
          </a:p>
          <a:p>
            <a:pPr lvl="1"/>
            <a:r>
              <a:rPr lang="en-US" dirty="0"/>
              <a:t>These interpretations create fear and anxiety, which may subsequently trigger a panic attack.</a:t>
            </a:r>
          </a:p>
          <a:p>
            <a:endParaRPr lang="en-US" dirty="0"/>
          </a:p>
          <a:p>
            <a:endParaRPr lang="en-US" dirty="0"/>
          </a:p>
        </p:txBody>
      </p:sp>
    </p:spTree>
    <p:extLst>
      <p:ext uri="{BB962C8B-B14F-4D97-AF65-F5344CB8AC3E}">
        <p14:creationId xmlns:p14="http://schemas.microsoft.com/office/powerpoint/2010/main" val="5553075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15.4 Figure 12</a:t>
            </a:r>
            <a:endParaRPr lang="en-US" sz="3200" b="1" dirty="0">
              <a:solidFill>
                <a:schemeClr val="accent1"/>
              </a:solidFill>
            </a:endParaRPr>
          </a:p>
        </p:txBody>
      </p:sp>
      <p:sp>
        <p:nvSpPr>
          <p:cNvPr id="2" name="Content Placeholder 2">
            <a:extLst>
              <a:ext uri="{FF2B5EF4-FFF2-40B4-BE49-F238E27FC236}">
                <a16:creationId xmlns:a16="http://schemas.microsoft.com/office/drawing/2014/main" id="{8882276C-9289-4C24-D0D3-79D9682439A8}"/>
              </a:ext>
            </a:extLst>
          </p:cNvPr>
          <p:cNvSpPr txBox="1">
            <a:spLocks noGrp="1"/>
          </p:cNvSpPr>
          <p:nvPr>
            <p:ph idx="1"/>
          </p:nvPr>
        </p:nvSpPr>
        <p:spPr>
          <a:xfrm>
            <a:off x="457200" y="5334000"/>
            <a:ext cx="8229600" cy="669925"/>
          </a:xfrm>
          <a:prstGeom prst="rect">
            <a:avLst/>
          </a:prstGeom>
        </p:spPr>
        <p:txBody>
          <a:bodyPr>
            <a:normAutofit fontScale="77500" lnSpcReduction="20000"/>
          </a:bodyPr>
          <a:lstStyle>
            <a:lvl1pPr marL="457200" indent="-457200" algn="l" defTabSz="914400" rtl="0" eaLnBrk="1" latinLnBrk="0" hangingPunct="1">
              <a:spcBef>
                <a:spcPct val="20000"/>
              </a:spcBef>
              <a:buFont typeface="Arial" panose="020B0604020202020204" pitchFamily="34" charset="0"/>
              <a:buChar char="•"/>
              <a:defRPr sz="2800" b="0" i="0" kern="1200" baseline="0">
                <a:solidFill>
                  <a:srgbClr val="182F58"/>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Caption: There are physical and mental stimulations that can result in a panic attack.</a:t>
            </a:r>
          </a:p>
        </p:txBody>
      </p:sp>
      <p:pic>
        <p:nvPicPr>
          <p:cNvPr id="3" name="Content Placeholder 6" descr="A graphic showing the sequence of a panic attack">
            <a:extLst>
              <a:ext uri="{FF2B5EF4-FFF2-40B4-BE49-F238E27FC236}">
                <a16:creationId xmlns:a16="http://schemas.microsoft.com/office/drawing/2014/main" id="{9BDB10CF-A7E9-4FDF-345C-D76D1EA1A080}"/>
              </a:ext>
            </a:extLst>
          </p:cNvPr>
          <p:cNvPicPr>
            <a:picLocks noChangeAspect="1"/>
          </p:cNvPicPr>
          <p:nvPr/>
        </p:nvPicPr>
        <p:blipFill>
          <a:blip r:embed="rId2"/>
          <a:stretch>
            <a:fillRect/>
          </a:stretch>
        </p:blipFill>
        <p:spPr>
          <a:xfrm>
            <a:off x="1143000" y="1123238"/>
            <a:ext cx="7239000" cy="4071938"/>
          </a:xfrm>
          <a:prstGeom prst="rect">
            <a:avLst/>
          </a:prstGeom>
          <a:noFill/>
        </p:spPr>
      </p:pic>
    </p:spTree>
    <p:extLst>
      <p:ext uri="{BB962C8B-B14F-4D97-AF65-F5344CB8AC3E}">
        <p14:creationId xmlns:p14="http://schemas.microsoft.com/office/powerpoint/2010/main" val="25176065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Generalized Anxiety Disorder</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lnSpcReduction="10000"/>
          </a:bodyPr>
          <a:lstStyle/>
          <a:p>
            <a:r>
              <a:rPr lang="en-US" b="1" dirty="0"/>
              <a:t>Generalized anxiety disorder </a:t>
            </a:r>
            <a:r>
              <a:rPr lang="en-US" dirty="0"/>
              <a:t>is a relatively continuous state of excessive, uncontrollable, and pointless worry and apprehension.</a:t>
            </a:r>
          </a:p>
          <a:p>
            <a:pPr lvl="1"/>
            <a:r>
              <a:rPr lang="en-US" u="sng" dirty="0"/>
              <a:t>Example</a:t>
            </a:r>
            <a:r>
              <a:rPr lang="en-US" dirty="0"/>
              <a:t>: Alex</a:t>
            </a:r>
            <a:r>
              <a:rPr lang="en-US" dirty="0">
                <a:effectLst/>
                <a:latin typeface="Calibri" panose="020F0502020204030204" pitchFamily="34" charset="0"/>
              </a:rPr>
              <a:t>'</a:t>
            </a:r>
            <a:r>
              <a:rPr lang="en-US" dirty="0"/>
              <a:t>s wife was late from picking up their son from a soccer game, and when Alex could not reach her cell phone, he eventually called the police because he was worried that they were in a car accident.</a:t>
            </a:r>
          </a:p>
          <a:p>
            <a:pPr lvl="1"/>
            <a:r>
              <a:rPr lang="en-US" u="sng" dirty="0"/>
              <a:t>Example</a:t>
            </a:r>
            <a:r>
              <a:rPr lang="en-US" dirty="0"/>
              <a:t>: A person may worry about their health and finances without having any legitimate reasons for doing so.</a:t>
            </a:r>
          </a:p>
          <a:p>
            <a:endParaRPr lang="en-US" dirty="0"/>
          </a:p>
          <a:p>
            <a:endParaRPr lang="en-US" dirty="0"/>
          </a:p>
        </p:txBody>
      </p:sp>
    </p:spTree>
    <p:extLst>
      <p:ext uri="{BB962C8B-B14F-4D97-AF65-F5344CB8AC3E}">
        <p14:creationId xmlns:p14="http://schemas.microsoft.com/office/powerpoint/2010/main" val="1782092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15.4 Figure 13</a:t>
            </a:r>
            <a:endParaRPr lang="en-US" sz="3200" b="1" dirty="0">
              <a:solidFill>
                <a:schemeClr val="accent1"/>
              </a:solidFill>
            </a:endParaRPr>
          </a:p>
        </p:txBody>
      </p:sp>
      <p:sp>
        <p:nvSpPr>
          <p:cNvPr id="2" name="Content Placeholder 2" descr="A photograph shows a woman with her head in her hands sitting in front of a computer.">
            <a:extLst>
              <a:ext uri="{FF2B5EF4-FFF2-40B4-BE49-F238E27FC236}">
                <a16:creationId xmlns:a16="http://schemas.microsoft.com/office/drawing/2014/main" id="{8882276C-9289-4C24-D0D3-79D9682439A8}"/>
              </a:ext>
            </a:extLst>
          </p:cNvPr>
          <p:cNvSpPr txBox="1">
            <a:spLocks noGrp="1"/>
          </p:cNvSpPr>
          <p:nvPr>
            <p:ph idx="1"/>
          </p:nvPr>
        </p:nvSpPr>
        <p:spPr>
          <a:xfrm>
            <a:off x="533400" y="5371681"/>
            <a:ext cx="8229600" cy="479844"/>
          </a:xfrm>
          <a:prstGeom prst="rect">
            <a:avLst/>
          </a:prstGeom>
        </p:spPr>
        <p:txBody>
          <a:bodyPr>
            <a:normAutofit fontScale="77500" lnSpcReduction="20000"/>
          </a:bodyPr>
          <a:lstStyle>
            <a:lvl1pPr marL="457200" indent="-457200" algn="l" defTabSz="914400" rtl="0" eaLnBrk="1" latinLnBrk="0" hangingPunct="1">
              <a:spcBef>
                <a:spcPct val="20000"/>
              </a:spcBef>
              <a:buFont typeface="Arial" panose="020B0604020202020204" pitchFamily="34" charset="0"/>
              <a:buChar char="•"/>
              <a:defRPr sz="2800" b="0" i="0" kern="1200" baseline="0">
                <a:solidFill>
                  <a:srgbClr val="182F58"/>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Caption: Worry is a defining feature of generalized anxiety disorder.</a:t>
            </a:r>
          </a:p>
        </p:txBody>
      </p:sp>
      <p:pic>
        <p:nvPicPr>
          <p:cNvPr id="3" name="Content Placeholder 6" descr="A photograph shows a woman with her head in her hands sitting in front of a computer.">
            <a:extLst>
              <a:ext uri="{FF2B5EF4-FFF2-40B4-BE49-F238E27FC236}">
                <a16:creationId xmlns:a16="http://schemas.microsoft.com/office/drawing/2014/main" id="{730E23B2-2ACC-7228-6118-71D3CDDB5411}"/>
              </a:ext>
            </a:extLst>
          </p:cNvPr>
          <p:cNvPicPr>
            <a:picLocks noChangeAspect="1"/>
          </p:cNvPicPr>
          <p:nvPr/>
        </p:nvPicPr>
        <p:blipFill>
          <a:blip r:embed="rId2"/>
          <a:stretch>
            <a:fillRect/>
          </a:stretch>
        </p:blipFill>
        <p:spPr>
          <a:xfrm>
            <a:off x="993422" y="1044156"/>
            <a:ext cx="7693378" cy="4327525"/>
          </a:xfrm>
          <a:prstGeom prst="rect">
            <a:avLst/>
          </a:prstGeom>
          <a:noFill/>
        </p:spPr>
      </p:pic>
    </p:spTree>
    <p:extLst>
      <p:ext uri="{BB962C8B-B14F-4D97-AF65-F5344CB8AC3E}">
        <p14:creationId xmlns:p14="http://schemas.microsoft.com/office/powerpoint/2010/main" val="42068452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15.4 Figure 1</a:t>
            </a:r>
            <a:r>
              <a:rPr lang="en-US" dirty="0"/>
              <a:t>4</a:t>
            </a:r>
            <a:endParaRPr lang="en-US" sz="3200" b="1" dirty="0">
              <a:solidFill>
                <a:schemeClr val="accent1"/>
              </a:solidFill>
            </a:endParaRPr>
          </a:p>
        </p:txBody>
      </p:sp>
      <p:sp>
        <p:nvSpPr>
          <p:cNvPr id="2" name="Content Placeholder 2">
            <a:extLst>
              <a:ext uri="{FF2B5EF4-FFF2-40B4-BE49-F238E27FC236}">
                <a16:creationId xmlns:a16="http://schemas.microsoft.com/office/drawing/2014/main" id="{8882276C-9289-4C24-D0D3-79D9682439A8}"/>
              </a:ext>
            </a:extLst>
          </p:cNvPr>
          <p:cNvSpPr txBox="1">
            <a:spLocks noGrp="1"/>
          </p:cNvSpPr>
          <p:nvPr>
            <p:ph idx="1"/>
          </p:nvPr>
        </p:nvSpPr>
        <p:spPr>
          <a:xfrm>
            <a:off x="457200" y="5333999"/>
            <a:ext cx="8229600" cy="517525"/>
          </a:xfrm>
          <a:prstGeom prst="rect">
            <a:avLst/>
          </a:prstGeom>
        </p:spPr>
        <p:txBody>
          <a:bodyPr>
            <a:normAutofit fontScale="55000" lnSpcReduction="20000"/>
          </a:bodyPr>
          <a:lstStyle>
            <a:lvl1pPr marL="457200" indent="-457200" algn="l" defTabSz="914400" rtl="0" eaLnBrk="1" latinLnBrk="0" hangingPunct="1">
              <a:spcBef>
                <a:spcPct val="20000"/>
              </a:spcBef>
              <a:buFont typeface="Arial" panose="020B0604020202020204" pitchFamily="34" charset="0"/>
              <a:buChar char="•"/>
              <a:defRPr sz="2800" b="0" i="0" kern="1200" baseline="0">
                <a:solidFill>
                  <a:srgbClr val="182F58"/>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Caption: Worry must occur consistently for a period of 6 months, and additional symptoms must occur to be diagnosed with a generalized anxiety disorder.</a:t>
            </a:r>
          </a:p>
        </p:txBody>
      </p:sp>
      <p:pic>
        <p:nvPicPr>
          <p:cNvPr id="3" name="Content Placeholder 6" descr="A graphic shows the criteria for a generalized anxiety disorder.">
            <a:extLst>
              <a:ext uri="{FF2B5EF4-FFF2-40B4-BE49-F238E27FC236}">
                <a16:creationId xmlns:a16="http://schemas.microsoft.com/office/drawing/2014/main" id="{B1553E69-AF7A-7066-5A5E-C0D18ECDD698}"/>
              </a:ext>
            </a:extLst>
          </p:cNvPr>
          <p:cNvPicPr>
            <a:picLocks noChangeAspect="1"/>
          </p:cNvPicPr>
          <p:nvPr/>
        </p:nvPicPr>
        <p:blipFill>
          <a:blip r:embed="rId2"/>
          <a:stretch>
            <a:fillRect/>
          </a:stretch>
        </p:blipFill>
        <p:spPr>
          <a:xfrm>
            <a:off x="990600" y="1049198"/>
            <a:ext cx="7422444" cy="4175125"/>
          </a:xfrm>
          <a:prstGeom prst="rect">
            <a:avLst/>
          </a:prstGeom>
          <a:noFill/>
        </p:spPr>
      </p:pic>
    </p:spTree>
    <p:extLst>
      <p:ext uri="{BB962C8B-B14F-4D97-AF65-F5344CB8AC3E}">
        <p14:creationId xmlns:p14="http://schemas.microsoft.com/office/powerpoint/2010/main" val="23376694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Prevalence Of Generalized Anxiety Disorder</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Roughly 3.1% of the U.S. population has generalized anxiety disorder (The Recovery Village, 2022).</a:t>
            </a:r>
          </a:p>
          <a:p>
            <a:r>
              <a:rPr lang="en-US" dirty="0"/>
              <a:t>Women are two times as likely to experience the disorder compared to men.</a:t>
            </a:r>
          </a:p>
          <a:p>
            <a:r>
              <a:rPr lang="en-US" dirty="0"/>
              <a:t>This disorder is often comorbid with major depressive disorder, PTSD, and substance-related disorders.</a:t>
            </a:r>
          </a:p>
          <a:p>
            <a:endParaRPr lang="en-US" dirty="0"/>
          </a:p>
          <a:p>
            <a:endParaRPr lang="en-US" dirty="0"/>
          </a:p>
        </p:txBody>
      </p:sp>
    </p:spTree>
    <p:extLst>
      <p:ext uri="{BB962C8B-B14F-4D97-AF65-F5344CB8AC3E}">
        <p14:creationId xmlns:p14="http://schemas.microsoft.com/office/powerpoint/2010/main" val="20920679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Causes Of Generalized Anxiety Disorder</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Genetic factors play a modest role in the disorder.</a:t>
            </a:r>
          </a:p>
          <a:p>
            <a:r>
              <a:rPr lang="en-US" dirty="0"/>
              <a:t>Cognitive theories suggest that worry represents a mental strategy to avoid more powerful negative emotions.</a:t>
            </a:r>
          </a:p>
          <a:p>
            <a:pPr lvl="1"/>
            <a:r>
              <a:rPr lang="en-US" dirty="0"/>
              <a:t>Worrying might distract someone from remembering painful childhood experiences.</a:t>
            </a:r>
          </a:p>
          <a:p>
            <a:endParaRPr lang="en-US" dirty="0"/>
          </a:p>
          <a:p>
            <a:endParaRPr lang="en-US" dirty="0"/>
          </a:p>
        </p:txBody>
      </p:sp>
    </p:spTree>
    <p:extLst>
      <p:ext uri="{BB962C8B-B14F-4D97-AF65-F5344CB8AC3E}">
        <p14:creationId xmlns:p14="http://schemas.microsoft.com/office/powerpoint/2010/main" val="9313939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Obsessive-Compulsive And Related Disorders</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b="1" dirty="0"/>
              <a:t>Obsessive-compulsive and related disorders </a:t>
            </a:r>
            <a:r>
              <a:rPr lang="en-US" dirty="0"/>
              <a:t>are a group of overlapping disorders that involve intrusive, unpleasant thoughts and repetitive behaviors.</a:t>
            </a:r>
          </a:p>
          <a:p>
            <a:r>
              <a:rPr lang="en-US" dirty="0"/>
              <a:t>These unwanted thoughts and repetitive behaviors are so intense that they disrupt daily life.</a:t>
            </a:r>
          </a:p>
          <a:p>
            <a:endParaRPr lang="en-US" dirty="0"/>
          </a:p>
          <a:p>
            <a:endParaRPr lang="en-US" dirty="0"/>
          </a:p>
          <a:p>
            <a:endParaRPr lang="en-US" dirty="0"/>
          </a:p>
        </p:txBody>
      </p:sp>
      <p:pic>
        <p:nvPicPr>
          <p:cNvPr id="6" name="Content Placeholder 6" descr="A photo shows hands arranging pencils in between a row of colorful pins and paper clips.">
            <a:extLst>
              <a:ext uri="{FF2B5EF4-FFF2-40B4-BE49-F238E27FC236}">
                <a16:creationId xmlns:a16="http://schemas.microsoft.com/office/drawing/2014/main" id="{9B29C924-B605-154D-D59D-5F13A77BCC8E}"/>
              </a:ext>
            </a:extLst>
          </p:cNvPr>
          <p:cNvPicPr>
            <a:picLocks noChangeAspect="1"/>
          </p:cNvPicPr>
          <p:nvPr/>
        </p:nvPicPr>
        <p:blipFill>
          <a:blip r:embed="rId2"/>
          <a:stretch>
            <a:fillRect/>
          </a:stretch>
        </p:blipFill>
        <p:spPr>
          <a:xfrm>
            <a:off x="2743200" y="4013363"/>
            <a:ext cx="3225800" cy="1814513"/>
          </a:xfrm>
          <a:prstGeom prst="rect">
            <a:avLst/>
          </a:prstGeom>
          <a:noFill/>
        </p:spPr>
      </p:pic>
      <p:sp>
        <p:nvSpPr>
          <p:cNvPr id="5" name="TextBox 4">
            <a:extLst>
              <a:ext uri="{FF2B5EF4-FFF2-40B4-BE49-F238E27FC236}">
                <a16:creationId xmlns:a16="http://schemas.microsoft.com/office/drawing/2014/main" id="{EC06C94E-0AF2-6345-17BC-DDD6DA0BE7C5}"/>
              </a:ext>
            </a:extLst>
          </p:cNvPr>
          <p:cNvSpPr txBox="1"/>
          <p:nvPr/>
        </p:nvSpPr>
        <p:spPr>
          <a:xfrm>
            <a:off x="4008889" y="5781124"/>
            <a:ext cx="694421" cy="253916"/>
          </a:xfrm>
          <a:prstGeom prst="rect">
            <a:avLst/>
          </a:prstGeom>
          <a:noFill/>
        </p:spPr>
        <p:txBody>
          <a:bodyPr wrap="none" rtlCol="0">
            <a:spAutoFit/>
          </a:bodyPr>
          <a:lstStyle/>
          <a:p>
            <a:r>
              <a:rPr lang="en-US" sz="1050" dirty="0">
                <a:solidFill>
                  <a:srgbClr val="182F58"/>
                </a:solidFill>
              </a:rPr>
              <a:t>Figure 15</a:t>
            </a:r>
          </a:p>
        </p:txBody>
      </p:sp>
    </p:spTree>
    <p:extLst>
      <p:ext uri="{BB962C8B-B14F-4D97-AF65-F5344CB8AC3E}">
        <p14:creationId xmlns:p14="http://schemas.microsoft.com/office/powerpoint/2010/main" val="3852850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On Your Own</a:t>
            </a:r>
            <a:r>
              <a:rPr lang="en-US" b="1" baseline="-25000" dirty="0"/>
              <a:t>1</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691641"/>
          </a:xfrm>
        </p:spPr>
        <p:txBody>
          <a:bodyPr>
            <a:normAutofit/>
          </a:bodyPr>
          <a:lstStyle/>
          <a:p>
            <a:r>
              <a:rPr lang="en-US" dirty="0"/>
              <a:t>What causes you daily anxiety? Make a list of four occurrences that cause you anxiety and rank them from most to least anxiety-inducing.</a:t>
            </a:r>
          </a:p>
        </p:txBody>
      </p:sp>
    </p:spTree>
    <p:extLst>
      <p:ext uri="{BB962C8B-B14F-4D97-AF65-F5344CB8AC3E}">
        <p14:creationId xmlns:p14="http://schemas.microsoft.com/office/powerpoint/2010/main" val="7973417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Obsessive-Compulsive Disorder</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92500" lnSpcReduction="10000"/>
          </a:bodyPr>
          <a:lstStyle/>
          <a:p>
            <a:r>
              <a:rPr lang="en-US" dirty="0"/>
              <a:t>People with </a:t>
            </a:r>
            <a:r>
              <a:rPr lang="en-US" b="1" dirty="0"/>
              <a:t>obsessive-compulsive disorder (OCD) </a:t>
            </a:r>
            <a:r>
              <a:rPr lang="en-US" dirty="0"/>
              <a:t>experience thoughts and urges that are intrusive and unwanted (obsessions) and/or the need to engage in repetitive behaviors or mental acts (compulsions).</a:t>
            </a:r>
          </a:p>
          <a:p>
            <a:r>
              <a:rPr lang="en-US" dirty="0"/>
              <a:t>Obsessions are persistent, unintentional, and unwanted thoughts and urges that are highly intrusive, unpleasant, and distressing.</a:t>
            </a:r>
          </a:p>
          <a:p>
            <a:r>
              <a:rPr lang="en-US" dirty="0"/>
              <a:t>Compulsions are repetitive and ritualistic acts that are typically carried out primarily to minimize the distress that obsessions trigger or to reduce the likelihood of a feared event.</a:t>
            </a:r>
          </a:p>
          <a:p>
            <a:endParaRPr lang="en-US" dirty="0"/>
          </a:p>
          <a:p>
            <a:endParaRPr lang="en-US" dirty="0"/>
          </a:p>
          <a:p>
            <a:endParaRPr lang="en-US" dirty="0"/>
          </a:p>
        </p:txBody>
      </p:sp>
    </p:spTree>
    <p:extLst>
      <p:ext uri="{BB962C8B-B14F-4D97-AF65-F5344CB8AC3E}">
        <p14:creationId xmlns:p14="http://schemas.microsoft.com/office/powerpoint/2010/main" val="7852731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Example Of Obsession And Compulsion</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A person might have concerns about germs and feel their hands still have germs on them (obsession), so they wash their hands excessively (compulsion).</a:t>
            </a:r>
          </a:p>
          <a:p>
            <a:endParaRPr lang="en-US" dirty="0"/>
          </a:p>
          <a:p>
            <a:endParaRPr lang="en-US" dirty="0"/>
          </a:p>
          <a:p>
            <a:endParaRPr lang="en-US" dirty="0"/>
          </a:p>
        </p:txBody>
      </p:sp>
      <p:sp>
        <p:nvSpPr>
          <p:cNvPr id="5" name="TextBox 4">
            <a:extLst>
              <a:ext uri="{FF2B5EF4-FFF2-40B4-BE49-F238E27FC236}">
                <a16:creationId xmlns:a16="http://schemas.microsoft.com/office/drawing/2014/main" id="{B82A2B1C-C8CC-1157-7590-FBFAC58408E6}"/>
              </a:ext>
            </a:extLst>
          </p:cNvPr>
          <p:cNvSpPr txBox="1"/>
          <p:nvPr/>
        </p:nvSpPr>
        <p:spPr>
          <a:xfrm>
            <a:off x="4224789" y="5524444"/>
            <a:ext cx="694421" cy="253916"/>
          </a:xfrm>
          <a:prstGeom prst="rect">
            <a:avLst/>
          </a:prstGeom>
          <a:noFill/>
        </p:spPr>
        <p:txBody>
          <a:bodyPr wrap="none" rtlCol="0">
            <a:spAutoFit/>
          </a:bodyPr>
          <a:lstStyle/>
          <a:p>
            <a:r>
              <a:rPr lang="en-US" sz="1050" dirty="0">
                <a:solidFill>
                  <a:srgbClr val="182F58"/>
                </a:solidFill>
              </a:rPr>
              <a:t>Figure 16</a:t>
            </a:r>
          </a:p>
        </p:txBody>
      </p:sp>
      <p:pic>
        <p:nvPicPr>
          <p:cNvPr id="6" name="Content Placeholder 6" descr="A photograph shows a person washing their hands.">
            <a:extLst>
              <a:ext uri="{FF2B5EF4-FFF2-40B4-BE49-F238E27FC236}">
                <a16:creationId xmlns:a16="http://schemas.microsoft.com/office/drawing/2014/main" id="{9FB2B4EE-BB1E-759B-8A69-B6C159B34B89}"/>
              </a:ext>
            </a:extLst>
          </p:cNvPr>
          <p:cNvPicPr>
            <a:picLocks noChangeAspect="1"/>
          </p:cNvPicPr>
          <p:nvPr/>
        </p:nvPicPr>
        <p:blipFill rotWithShape="1">
          <a:blip r:embed="rId2"/>
          <a:srcRect b="1235"/>
          <a:stretch/>
        </p:blipFill>
        <p:spPr>
          <a:xfrm>
            <a:off x="2116836" y="2796484"/>
            <a:ext cx="4910328" cy="2727960"/>
          </a:xfrm>
          <a:prstGeom prst="rect">
            <a:avLst/>
          </a:prstGeom>
          <a:noFill/>
        </p:spPr>
      </p:pic>
    </p:spTree>
    <p:extLst>
      <p:ext uri="{BB962C8B-B14F-4D97-AF65-F5344CB8AC3E}">
        <p14:creationId xmlns:p14="http://schemas.microsoft.com/office/powerpoint/2010/main" val="2197719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Prevalence Of Obsessive-Compulsive Disorder</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Approximately 2.3% of the U.S. population will experience OCD in their lifetime.</a:t>
            </a:r>
          </a:p>
          <a:p>
            <a:r>
              <a:rPr lang="en-US" dirty="0"/>
              <a:t>People with first degree relatives with the disorder are more likely to have the disorder themselves.</a:t>
            </a:r>
          </a:p>
          <a:p>
            <a:endParaRPr lang="en-US" dirty="0"/>
          </a:p>
          <a:p>
            <a:endParaRPr lang="en-US" dirty="0"/>
          </a:p>
          <a:p>
            <a:endParaRPr lang="en-US" dirty="0"/>
          </a:p>
        </p:txBody>
      </p:sp>
    </p:spTree>
    <p:extLst>
      <p:ext uri="{BB962C8B-B14F-4D97-AF65-F5344CB8AC3E}">
        <p14:creationId xmlns:p14="http://schemas.microsoft.com/office/powerpoint/2010/main" val="37349471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Body Dysmorphic Disorder</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A person with </a:t>
            </a:r>
            <a:r>
              <a:rPr lang="en-US" b="1" dirty="0"/>
              <a:t>body dysmorphic disorder </a:t>
            </a:r>
            <a:r>
              <a:rPr lang="en-US" dirty="0"/>
              <a:t>is preoccupied with a perceived flaw in their physical appearance that is either nonexistent or barely noticeable to others.</a:t>
            </a:r>
          </a:p>
          <a:p>
            <a:r>
              <a:rPr lang="en-US" dirty="0"/>
              <a:t>The preoccupation with imagined physical flaws drives the person to engage in repetitive and ritualistic behavioral and mental acts.</a:t>
            </a:r>
          </a:p>
          <a:p>
            <a:pPr lvl="1"/>
            <a:r>
              <a:rPr lang="en-US" dirty="0"/>
              <a:t>A person with this disorder may constantly look in the mirror or try to hide the offending body part.</a:t>
            </a:r>
          </a:p>
          <a:p>
            <a:endParaRPr lang="en-US" dirty="0"/>
          </a:p>
          <a:p>
            <a:endParaRPr lang="en-US" dirty="0"/>
          </a:p>
        </p:txBody>
      </p:sp>
    </p:spTree>
    <p:extLst>
      <p:ext uri="{BB962C8B-B14F-4D97-AF65-F5344CB8AC3E}">
        <p14:creationId xmlns:p14="http://schemas.microsoft.com/office/powerpoint/2010/main" val="7783960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15.4 Figure 17</a:t>
            </a:r>
            <a:endParaRPr lang="en-US" sz="3200" b="1" dirty="0">
              <a:solidFill>
                <a:schemeClr val="accent1"/>
              </a:solidFill>
            </a:endParaRPr>
          </a:p>
        </p:txBody>
      </p:sp>
      <p:sp>
        <p:nvSpPr>
          <p:cNvPr id="2" name="Content Placeholder 2">
            <a:extLst>
              <a:ext uri="{FF2B5EF4-FFF2-40B4-BE49-F238E27FC236}">
                <a16:creationId xmlns:a16="http://schemas.microsoft.com/office/drawing/2014/main" id="{8882276C-9289-4C24-D0D3-79D9682439A8}"/>
              </a:ext>
            </a:extLst>
          </p:cNvPr>
          <p:cNvSpPr txBox="1">
            <a:spLocks noGrp="1"/>
          </p:cNvSpPr>
          <p:nvPr>
            <p:ph idx="1"/>
          </p:nvPr>
        </p:nvSpPr>
        <p:spPr>
          <a:xfrm>
            <a:off x="762000" y="5181600"/>
            <a:ext cx="8229600" cy="593724"/>
          </a:xfrm>
          <a:prstGeom prst="rect">
            <a:avLst/>
          </a:prstGeom>
        </p:spPr>
        <p:txBody>
          <a:bodyPr>
            <a:normAutofit fontScale="70000" lnSpcReduction="20000"/>
          </a:bodyPr>
          <a:lstStyle>
            <a:lvl1pPr marL="457200" indent="-457200" algn="l" defTabSz="914400" rtl="0" eaLnBrk="1" latinLnBrk="0" hangingPunct="1">
              <a:spcBef>
                <a:spcPct val="20000"/>
              </a:spcBef>
              <a:buFont typeface="Arial" panose="020B0604020202020204" pitchFamily="34" charset="0"/>
              <a:buChar char="•"/>
              <a:defRPr sz="2800" b="0" i="0" kern="1200" baseline="0">
                <a:solidFill>
                  <a:srgbClr val="182F58"/>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Caption: Physical flaws are disproportionately magnified or fabricated for people who suffer from body dysmorphic disorder.</a:t>
            </a:r>
          </a:p>
        </p:txBody>
      </p:sp>
      <p:pic>
        <p:nvPicPr>
          <p:cNvPr id="3" name="Content Placeholder 6" descr="A graphic shows a person icon with a shadow of a very large person.">
            <a:extLst>
              <a:ext uri="{FF2B5EF4-FFF2-40B4-BE49-F238E27FC236}">
                <a16:creationId xmlns:a16="http://schemas.microsoft.com/office/drawing/2014/main" id="{99F8970F-E6F3-3DE9-9B2E-74CB3714086E}"/>
              </a:ext>
            </a:extLst>
          </p:cNvPr>
          <p:cNvPicPr>
            <a:picLocks noChangeAspect="1"/>
          </p:cNvPicPr>
          <p:nvPr/>
        </p:nvPicPr>
        <p:blipFill>
          <a:blip r:embed="rId2"/>
          <a:stretch>
            <a:fillRect/>
          </a:stretch>
        </p:blipFill>
        <p:spPr>
          <a:xfrm>
            <a:off x="1334911" y="1447800"/>
            <a:ext cx="6474178" cy="3641725"/>
          </a:xfrm>
          <a:prstGeom prst="rect">
            <a:avLst/>
          </a:prstGeom>
          <a:noFill/>
        </p:spPr>
      </p:pic>
    </p:spTree>
    <p:extLst>
      <p:ext uri="{BB962C8B-B14F-4D97-AF65-F5344CB8AC3E}">
        <p14:creationId xmlns:p14="http://schemas.microsoft.com/office/powerpoint/2010/main" val="8826468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3</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996441"/>
          </a:xfrm>
        </p:spPr>
        <p:txBody>
          <a:bodyPr>
            <a:normAutofit/>
          </a:bodyPr>
          <a:lstStyle/>
          <a:p>
            <a:r>
              <a:rPr lang="en-US" dirty="0"/>
              <a:t>What do you think is the difference between an individual who has body dysmorphic disorder and someone who is just very concerned with how they look?</a:t>
            </a:r>
          </a:p>
        </p:txBody>
      </p:sp>
    </p:spTree>
    <p:extLst>
      <p:ext uri="{BB962C8B-B14F-4D97-AF65-F5344CB8AC3E}">
        <p14:creationId xmlns:p14="http://schemas.microsoft.com/office/powerpoint/2010/main" val="26806248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Hoarding Disorder</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2301240"/>
          </a:xfrm>
        </p:spPr>
        <p:txBody>
          <a:bodyPr>
            <a:normAutofit fontScale="92500" lnSpcReduction="20000"/>
          </a:bodyPr>
          <a:lstStyle/>
          <a:p>
            <a:r>
              <a:rPr lang="en-US" dirty="0"/>
              <a:t>People with </a:t>
            </a:r>
            <a:r>
              <a:rPr lang="en-US" b="1" dirty="0"/>
              <a:t>hoarding disorder </a:t>
            </a:r>
            <a:r>
              <a:rPr lang="en-US" dirty="0"/>
              <a:t>cannot bear to part with personal possessions, regardless of how valueless or useless these possessions are. </a:t>
            </a:r>
          </a:p>
          <a:p>
            <a:r>
              <a:rPr lang="en-US" dirty="0"/>
              <a:t>Often, these individuals accumulate excessive amounts of worthless items such that their living spaces are unusable.</a:t>
            </a:r>
          </a:p>
          <a:p>
            <a:endParaRPr lang="en-US" dirty="0"/>
          </a:p>
          <a:p>
            <a:endParaRPr lang="en-US" dirty="0"/>
          </a:p>
        </p:txBody>
      </p:sp>
      <p:pic>
        <p:nvPicPr>
          <p:cNvPr id="6" name="Content Placeholder 6" descr="A photograph of the living room of a person with hoarding disorder">
            <a:extLst>
              <a:ext uri="{FF2B5EF4-FFF2-40B4-BE49-F238E27FC236}">
                <a16:creationId xmlns:a16="http://schemas.microsoft.com/office/drawing/2014/main" id="{45AFE43B-B014-6162-D79F-D7C53AC9CC16}"/>
              </a:ext>
            </a:extLst>
          </p:cNvPr>
          <p:cNvPicPr>
            <a:picLocks noChangeAspect="1"/>
          </p:cNvPicPr>
          <p:nvPr/>
        </p:nvPicPr>
        <p:blipFill rotWithShape="1">
          <a:blip r:embed="rId2"/>
          <a:srcRect t="1235"/>
          <a:stretch/>
        </p:blipFill>
        <p:spPr>
          <a:xfrm>
            <a:off x="2295144" y="3200400"/>
            <a:ext cx="4553712" cy="2529840"/>
          </a:xfrm>
          <a:prstGeom prst="rect">
            <a:avLst/>
          </a:prstGeom>
          <a:noFill/>
        </p:spPr>
      </p:pic>
      <p:sp>
        <p:nvSpPr>
          <p:cNvPr id="5" name="TextBox 4">
            <a:extLst>
              <a:ext uri="{FF2B5EF4-FFF2-40B4-BE49-F238E27FC236}">
                <a16:creationId xmlns:a16="http://schemas.microsoft.com/office/drawing/2014/main" id="{8C0B35A0-FB1E-B890-CBCD-739F5E7FD55B}"/>
              </a:ext>
            </a:extLst>
          </p:cNvPr>
          <p:cNvSpPr txBox="1"/>
          <p:nvPr/>
        </p:nvSpPr>
        <p:spPr>
          <a:xfrm>
            <a:off x="4224789" y="5791200"/>
            <a:ext cx="694421" cy="253916"/>
          </a:xfrm>
          <a:prstGeom prst="rect">
            <a:avLst/>
          </a:prstGeom>
          <a:noFill/>
        </p:spPr>
        <p:txBody>
          <a:bodyPr wrap="none" rtlCol="0">
            <a:spAutoFit/>
          </a:bodyPr>
          <a:lstStyle/>
          <a:p>
            <a:r>
              <a:rPr lang="en-US" sz="1050" dirty="0">
                <a:solidFill>
                  <a:srgbClr val="182F58"/>
                </a:solidFill>
              </a:rPr>
              <a:t>Figure 18</a:t>
            </a:r>
          </a:p>
        </p:txBody>
      </p:sp>
    </p:spTree>
    <p:extLst>
      <p:ext uri="{BB962C8B-B14F-4D97-AF65-F5344CB8AC3E}">
        <p14:creationId xmlns:p14="http://schemas.microsoft.com/office/powerpoint/2010/main" val="42892322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4</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60"/>
            <a:ext cx="8229600" cy="777240"/>
          </a:xfrm>
        </p:spPr>
        <p:txBody>
          <a:bodyPr>
            <a:normAutofit/>
          </a:bodyPr>
          <a:lstStyle/>
          <a:p>
            <a:r>
              <a:rPr lang="en-US" dirty="0"/>
              <a:t>How do you think hoarding disorder relates to OCD?</a:t>
            </a:r>
          </a:p>
        </p:txBody>
      </p:sp>
    </p:spTree>
    <p:extLst>
      <p:ext uri="{BB962C8B-B14F-4D97-AF65-F5344CB8AC3E}">
        <p14:creationId xmlns:p14="http://schemas.microsoft.com/office/powerpoint/2010/main" val="39048323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Causes Of OCD</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92500"/>
          </a:bodyPr>
          <a:lstStyle/>
          <a:p>
            <a:r>
              <a:rPr lang="en-US" dirty="0"/>
              <a:t>OCD has a moderate genetic component.</a:t>
            </a:r>
          </a:p>
          <a:p>
            <a:r>
              <a:rPr lang="en-US" dirty="0"/>
              <a:t>Studies indicate the possible involvement of two dozen potential genes, which regulate the neurotransmitters serotonin, dopamine, and glutamate.</a:t>
            </a:r>
          </a:p>
          <a:p>
            <a:r>
              <a:rPr lang="en-US" dirty="0"/>
              <a:t>The </a:t>
            </a:r>
            <a:r>
              <a:rPr lang="en-US" b="1" dirty="0"/>
              <a:t>orbitofrontal cortex</a:t>
            </a:r>
            <a:r>
              <a:rPr lang="en-US" dirty="0"/>
              <a:t>, an area of the frontal lobe involved in learning and decision-making, is part of a series of brain regions that is called the OCD circuit.</a:t>
            </a:r>
          </a:p>
          <a:p>
            <a:r>
              <a:rPr lang="en-US" dirty="0"/>
              <a:t>This circuit consists of several interconnected regions that influence the perceived emotional value of stimuli and the selection of behavioral and cognitive responses.</a:t>
            </a:r>
          </a:p>
          <a:p>
            <a:endParaRPr lang="en-US" dirty="0"/>
          </a:p>
        </p:txBody>
      </p:sp>
    </p:spTree>
    <p:extLst>
      <p:ext uri="{BB962C8B-B14F-4D97-AF65-F5344CB8AC3E}">
        <p14:creationId xmlns:p14="http://schemas.microsoft.com/office/powerpoint/2010/main" val="10811070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15.4 Figure 19</a:t>
            </a:r>
            <a:endParaRPr lang="en-US" sz="3200" b="1" dirty="0">
              <a:solidFill>
                <a:schemeClr val="accent1"/>
              </a:solidFill>
            </a:endParaRPr>
          </a:p>
        </p:txBody>
      </p:sp>
      <p:sp>
        <p:nvSpPr>
          <p:cNvPr id="2" name="Content Placeholder 2">
            <a:extLst>
              <a:ext uri="{FF2B5EF4-FFF2-40B4-BE49-F238E27FC236}">
                <a16:creationId xmlns:a16="http://schemas.microsoft.com/office/drawing/2014/main" id="{8882276C-9289-4C24-D0D3-79D9682439A8}"/>
              </a:ext>
            </a:extLst>
          </p:cNvPr>
          <p:cNvSpPr txBox="1">
            <a:spLocks noGrp="1"/>
          </p:cNvSpPr>
          <p:nvPr>
            <p:ph idx="1"/>
          </p:nvPr>
        </p:nvSpPr>
        <p:spPr>
          <a:xfrm>
            <a:off x="685800" y="5380038"/>
            <a:ext cx="8229600" cy="517524"/>
          </a:xfrm>
          <a:prstGeom prst="rect">
            <a:avLst/>
          </a:prstGeom>
        </p:spPr>
        <p:txBody>
          <a:bodyPr>
            <a:normAutofit fontScale="55000" lnSpcReduction="20000"/>
          </a:bodyPr>
          <a:lstStyle>
            <a:lvl1pPr marL="457200" indent="-457200" algn="l" defTabSz="914400" rtl="0" eaLnBrk="1" latinLnBrk="0" hangingPunct="1">
              <a:spcBef>
                <a:spcPct val="20000"/>
              </a:spcBef>
              <a:buFont typeface="Arial" panose="020B0604020202020204" pitchFamily="34" charset="0"/>
              <a:buChar char="•"/>
              <a:defRPr sz="2800" b="0" i="0" kern="1200" baseline="0">
                <a:solidFill>
                  <a:srgbClr val="182F58"/>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Caption: Different regions of the brain may be associated with different psychological disorders. </a:t>
            </a:r>
          </a:p>
        </p:txBody>
      </p:sp>
      <p:pic>
        <p:nvPicPr>
          <p:cNvPr id="3" name="Content Placeholder 6" descr="A illustration of the brain">
            <a:extLst>
              <a:ext uri="{FF2B5EF4-FFF2-40B4-BE49-F238E27FC236}">
                <a16:creationId xmlns:a16="http://schemas.microsoft.com/office/drawing/2014/main" id="{8F5A6FB2-FFD3-52C2-B893-E0680BE1822E}"/>
              </a:ext>
            </a:extLst>
          </p:cNvPr>
          <p:cNvPicPr>
            <a:picLocks noChangeAspect="1"/>
          </p:cNvPicPr>
          <p:nvPr/>
        </p:nvPicPr>
        <p:blipFill>
          <a:blip r:embed="rId2"/>
          <a:stretch>
            <a:fillRect/>
          </a:stretch>
        </p:blipFill>
        <p:spPr>
          <a:xfrm>
            <a:off x="1358900" y="1219200"/>
            <a:ext cx="6426200" cy="3614738"/>
          </a:xfrm>
          <a:prstGeom prst="rect">
            <a:avLst/>
          </a:prstGeom>
          <a:noFill/>
        </p:spPr>
      </p:pic>
    </p:spTree>
    <p:extLst>
      <p:ext uri="{BB962C8B-B14F-4D97-AF65-F5344CB8AC3E}">
        <p14:creationId xmlns:p14="http://schemas.microsoft.com/office/powerpoint/2010/main" val="3738114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Definition And Prevalence Of Anxiety Disorders</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lnSpcReduction="10000"/>
          </a:bodyPr>
          <a:lstStyle/>
          <a:p>
            <a:r>
              <a:rPr lang="en-US" b="1" dirty="0"/>
              <a:t>Anxiety disorders </a:t>
            </a:r>
            <a:r>
              <a:rPr lang="en-US" dirty="0"/>
              <a:t>are "any of a group of disorders that have as their central organizing theme the emotional state of fear, worry, or excessive apprehension" (APA, 2022).</a:t>
            </a:r>
          </a:p>
          <a:p>
            <a:r>
              <a:rPr lang="en-US" dirty="0"/>
              <a:t>These disorders are more common in women.</a:t>
            </a:r>
          </a:p>
          <a:p>
            <a:r>
              <a:rPr lang="en-US" dirty="0"/>
              <a:t>They are also the most frequently occurring class of mental disorders.</a:t>
            </a:r>
          </a:p>
          <a:p>
            <a:r>
              <a:rPr lang="en-US" dirty="0"/>
              <a:t>Anxiety disorders are often comorbid with each other and other mental disorders, such as depression.</a:t>
            </a:r>
          </a:p>
        </p:txBody>
      </p:sp>
    </p:spTree>
    <p:extLst>
      <p:ext uri="{BB962C8B-B14F-4D97-AF65-F5344CB8AC3E}">
        <p14:creationId xmlns:p14="http://schemas.microsoft.com/office/powerpoint/2010/main" val="14270139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Posttraumatic Stress Disorder</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Extremely stressful or traumatic events, such as combat, natural disasters, and terrorist attacks, may result in the development of psychological disorders such as </a:t>
            </a:r>
            <a:r>
              <a:rPr lang="en-US" b="1" dirty="0"/>
              <a:t>posttraumatic stress disorder (PTSD)</a:t>
            </a:r>
            <a:r>
              <a:rPr lang="en-US" dirty="0"/>
              <a:t>. </a:t>
            </a:r>
          </a:p>
        </p:txBody>
      </p:sp>
      <p:pic>
        <p:nvPicPr>
          <p:cNvPr id="6" name="Content Placeholder 6" descr="A photograph shows a mother, looking down, holding her baby.">
            <a:extLst>
              <a:ext uri="{FF2B5EF4-FFF2-40B4-BE49-F238E27FC236}">
                <a16:creationId xmlns:a16="http://schemas.microsoft.com/office/drawing/2014/main" id="{E0E03FA4-21A8-46A9-BF85-1594CA691AC1}"/>
              </a:ext>
            </a:extLst>
          </p:cNvPr>
          <p:cNvPicPr>
            <a:picLocks noChangeAspect="1"/>
          </p:cNvPicPr>
          <p:nvPr/>
        </p:nvPicPr>
        <p:blipFill rotWithShape="1">
          <a:blip r:embed="rId2"/>
          <a:srcRect b="1235"/>
          <a:stretch/>
        </p:blipFill>
        <p:spPr>
          <a:xfrm>
            <a:off x="2057400" y="3124200"/>
            <a:ext cx="4759036" cy="2643909"/>
          </a:xfrm>
          <a:prstGeom prst="rect">
            <a:avLst/>
          </a:prstGeom>
          <a:noFill/>
        </p:spPr>
      </p:pic>
      <p:sp>
        <p:nvSpPr>
          <p:cNvPr id="5" name="TextBox 4">
            <a:extLst>
              <a:ext uri="{FF2B5EF4-FFF2-40B4-BE49-F238E27FC236}">
                <a16:creationId xmlns:a16="http://schemas.microsoft.com/office/drawing/2014/main" id="{E0667CBE-4D3F-917B-0114-25468B487CCA}"/>
              </a:ext>
            </a:extLst>
          </p:cNvPr>
          <p:cNvSpPr txBox="1"/>
          <p:nvPr/>
        </p:nvSpPr>
        <p:spPr>
          <a:xfrm>
            <a:off x="4089707" y="5781124"/>
            <a:ext cx="694421" cy="253916"/>
          </a:xfrm>
          <a:prstGeom prst="rect">
            <a:avLst/>
          </a:prstGeom>
          <a:noFill/>
        </p:spPr>
        <p:txBody>
          <a:bodyPr wrap="none" rtlCol="0">
            <a:spAutoFit/>
          </a:bodyPr>
          <a:lstStyle/>
          <a:p>
            <a:r>
              <a:rPr lang="en-US" sz="1050" dirty="0">
                <a:solidFill>
                  <a:srgbClr val="182F58"/>
                </a:solidFill>
              </a:rPr>
              <a:t>Figure 21</a:t>
            </a:r>
          </a:p>
        </p:txBody>
      </p:sp>
    </p:spTree>
    <p:extLst>
      <p:ext uri="{BB962C8B-B14F-4D97-AF65-F5344CB8AC3E}">
        <p14:creationId xmlns:p14="http://schemas.microsoft.com/office/powerpoint/2010/main" val="1079139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A Broader Definition Of PTSD</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lnSpcReduction="10000"/>
          </a:bodyPr>
          <a:lstStyle/>
          <a:p>
            <a:r>
              <a:rPr lang="en-US" dirty="0"/>
              <a:t>PTSD is currently listed among the Trauma-and-Stressor-Related disorders in the DSM-5-TR.</a:t>
            </a:r>
          </a:p>
          <a:p>
            <a:r>
              <a:rPr lang="en-US" dirty="0"/>
              <a:t>For a person to be diagnosed with PTSD, they must be exposed to actual or threatened death, serious injury, or sexual violence.</a:t>
            </a:r>
          </a:p>
          <a:p>
            <a:r>
              <a:rPr lang="en-US" dirty="0"/>
              <a:t>These experiences can include directly experiencing the traumatic event, witnessing a traumatic event that happens to others, learning about a traumatic event that happened to someone close to them, or experiencing repeated exposure to traumatic events.</a:t>
            </a:r>
          </a:p>
        </p:txBody>
      </p:sp>
    </p:spTree>
    <p:extLst>
      <p:ext uri="{BB962C8B-B14F-4D97-AF65-F5344CB8AC3E}">
        <p14:creationId xmlns:p14="http://schemas.microsoft.com/office/powerpoint/2010/main" val="23808411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Symptoms of PTSD</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92500" lnSpcReduction="20000"/>
          </a:bodyPr>
          <a:lstStyle/>
          <a:p>
            <a:r>
              <a:rPr lang="en-US" dirty="0"/>
              <a:t>Symptoms include: </a:t>
            </a:r>
          </a:p>
          <a:p>
            <a:pPr lvl="1"/>
            <a:r>
              <a:rPr lang="en-US" dirty="0"/>
              <a:t>Intrusive and distressing memories of the event</a:t>
            </a:r>
          </a:p>
          <a:p>
            <a:pPr lvl="1"/>
            <a:r>
              <a:rPr lang="en-US" b="1" dirty="0"/>
              <a:t>Flashbacks </a:t>
            </a:r>
            <a:r>
              <a:rPr lang="en-US" dirty="0"/>
              <a:t>(in which the individual relives the event and behaves as if the event is occurring in the moment)</a:t>
            </a:r>
          </a:p>
          <a:p>
            <a:pPr lvl="1"/>
            <a:r>
              <a:rPr lang="en-US" dirty="0"/>
              <a:t>Avoidance of stimuli connected to the event</a:t>
            </a:r>
          </a:p>
          <a:p>
            <a:pPr lvl="1"/>
            <a:r>
              <a:rPr lang="en-US" dirty="0"/>
              <a:t>Persistently negative emotional states </a:t>
            </a:r>
          </a:p>
          <a:p>
            <a:pPr lvl="1"/>
            <a:r>
              <a:rPr lang="en-US" dirty="0"/>
              <a:t>Feelings of detachment from others</a:t>
            </a:r>
          </a:p>
          <a:p>
            <a:pPr lvl="1"/>
            <a:r>
              <a:rPr lang="en-US" dirty="0"/>
              <a:t>Irritability</a:t>
            </a:r>
          </a:p>
          <a:p>
            <a:pPr lvl="1"/>
            <a:r>
              <a:rPr lang="en-US" dirty="0"/>
              <a:t>Proneness toward outbursts</a:t>
            </a:r>
          </a:p>
          <a:p>
            <a:pPr lvl="1"/>
            <a:r>
              <a:rPr lang="en-US" dirty="0"/>
              <a:t>Exaggerated startle response (jumpiness)</a:t>
            </a:r>
          </a:p>
          <a:p>
            <a:pPr lvl="1"/>
            <a:endParaRPr lang="en-US" dirty="0"/>
          </a:p>
          <a:p>
            <a:pPr lvl="1"/>
            <a:endParaRPr lang="en-US" dirty="0"/>
          </a:p>
        </p:txBody>
      </p:sp>
    </p:spTree>
    <p:extLst>
      <p:ext uri="{BB962C8B-B14F-4D97-AF65-F5344CB8AC3E}">
        <p14:creationId xmlns:p14="http://schemas.microsoft.com/office/powerpoint/2010/main" val="9464621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Prevalence Of PTSD</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Roughly 7% of adults in the United States, including 9.7% of women and 3.6% of men, experience PTSD in their lifetime.</a:t>
            </a:r>
          </a:p>
          <a:p>
            <a:r>
              <a:rPr lang="en-US" dirty="0"/>
              <a:t>Higher rates exist among groups of people who are exposed to mass trauma or whose jobs are related to trauma exposure.</a:t>
            </a:r>
          </a:p>
          <a:p>
            <a:pPr lvl="1"/>
            <a:r>
              <a:rPr lang="en-US" dirty="0"/>
              <a:t>First responders, like police officers and firefighters, are at greater risk.</a:t>
            </a:r>
          </a:p>
        </p:txBody>
      </p:sp>
    </p:spTree>
    <p:extLst>
      <p:ext uri="{BB962C8B-B14F-4D97-AF65-F5344CB8AC3E}">
        <p14:creationId xmlns:p14="http://schemas.microsoft.com/office/powerpoint/2010/main" val="21753585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15.4 Figure 22</a:t>
            </a:r>
            <a:endParaRPr lang="en-US" sz="3200" b="1" dirty="0">
              <a:solidFill>
                <a:schemeClr val="accent1"/>
              </a:solidFill>
            </a:endParaRPr>
          </a:p>
        </p:txBody>
      </p:sp>
      <p:sp>
        <p:nvSpPr>
          <p:cNvPr id="2" name="Content Placeholder 2">
            <a:extLst>
              <a:ext uri="{FF2B5EF4-FFF2-40B4-BE49-F238E27FC236}">
                <a16:creationId xmlns:a16="http://schemas.microsoft.com/office/drawing/2014/main" id="{8882276C-9289-4C24-D0D3-79D9682439A8}"/>
              </a:ext>
            </a:extLst>
          </p:cNvPr>
          <p:cNvSpPr txBox="1">
            <a:spLocks noGrp="1"/>
          </p:cNvSpPr>
          <p:nvPr>
            <p:ph idx="1"/>
          </p:nvPr>
        </p:nvSpPr>
        <p:spPr>
          <a:xfrm>
            <a:off x="685800" y="5257800"/>
            <a:ext cx="8229600" cy="593724"/>
          </a:xfrm>
          <a:prstGeom prst="rect">
            <a:avLst/>
          </a:prstGeom>
        </p:spPr>
        <p:txBody>
          <a:bodyPr>
            <a:normAutofit fontScale="70000" lnSpcReduction="20000"/>
          </a:bodyPr>
          <a:lstStyle>
            <a:lvl1pPr marL="457200" indent="-457200" algn="l" defTabSz="914400" rtl="0" eaLnBrk="1" latinLnBrk="0" hangingPunct="1">
              <a:spcBef>
                <a:spcPct val="20000"/>
              </a:spcBef>
              <a:buFont typeface="Arial" panose="020B0604020202020204" pitchFamily="34" charset="0"/>
              <a:buChar char="•"/>
              <a:defRPr sz="2800" b="0" i="0" kern="1200" baseline="0">
                <a:solidFill>
                  <a:srgbClr val="182F58"/>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Caption: Here a NYPD firefighter is shown at Ground Zero after the 9/11 terrorist attacks. </a:t>
            </a:r>
          </a:p>
        </p:txBody>
      </p:sp>
      <p:pic>
        <p:nvPicPr>
          <p:cNvPr id="3" name="Content Placeholder 6" descr="A photograph shows a firefighter amidst a tremendous amount of smoke.">
            <a:extLst>
              <a:ext uri="{FF2B5EF4-FFF2-40B4-BE49-F238E27FC236}">
                <a16:creationId xmlns:a16="http://schemas.microsoft.com/office/drawing/2014/main" id="{92B72CD6-2C74-3D4D-C049-3371D1879CF3}"/>
              </a:ext>
            </a:extLst>
          </p:cNvPr>
          <p:cNvPicPr>
            <a:picLocks noChangeAspect="1"/>
          </p:cNvPicPr>
          <p:nvPr/>
        </p:nvPicPr>
        <p:blipFill>
          <a:blip r:embed="rId2"/>
          <a:stretch>
            <a:fillRect/>
          </a:stretch>
        </p:blipFill>
        <p:spPr>
          <a:xfrm>
            <a:off x="1193800" y="1200150"/>
            <a:ext cx="7213600" cy="4057650"/>
          </a:xfrm>
          <a:prstGeom prst="rect">
            <a:avLst/>
          </a:prstGeom>
          <a:noFill/>
        </p:spPr>
      </p:pic>
    </p:spTree>
    <p:extLst>
      <p:ext uri="{BB962C8B-B14F-4D97-AF65-F5344CB8AC3E}">
        <p14:creationId xmlns:p14="http://schemas.microsoft.com/office/powerpoint/2010/main" val="7067454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Risk Factors for PTSD</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Various factors can increase the risk of developing PTSD: </a:t>
            </a:r>
          </a:p>
          <a:p>
            <a:pPr lvl="1"/>
            <a:r>
              <a:rPr lang="en-US" dirty="0"/>
              <a:t>Greater trauma severity</a:t>
            </a:r>
          </a:p>
          <a:p>
            <a:pPr lvl="1"/>
            <a:r>
              <a:rPr lang="en-US" dirty="0"/>
              <a:t>Lack of immediate social support</a:t>
            </a:r>
          </a:p>
          <a:p>
            <a:pPr lvl="1"/>
            <a:r>
              <a:rPr lang="en-US" dirty="0"/>
              <a:t>More subsequent life stress</a:t>
            </a:r>
          </a:p>
          <a:p>
            <a:pPr lvl="1"/>
            <a:r>
              <a:rPr lang="en-US" dirty="0"/>
              <a:t>Less involvement with the community</a:t>
            </a:r>
          </a:p>
          <a:p>
            <a:pPr lvl="1"/>
            <a:r>
              <a:rPr lang="en-US" dirty="0"/>
              <a:t>Experiencing traumatic events that involve harm by others</a:t>
            </a:r>
          </a:p>
          <a:p>
            <a:pPr lvl="1"/>
            <a:r>
              <a:rPr lang="en-US" dirty="0"/>
              <a:t>Gender (women are more likely)</a:t>
            </a:r>
          </a:p>
          <a:p>
            <a:pPr lvl="1"/>
            <a:endParaRPr lang="en-US" dirty="0"/>
          </a:p>
        </p:txBody>
      </p:sp>
    </p:spTree>
    <p:extLst>
      <p:ext uri="{BB962C8B-B14F-4D97-AF65-F5344CB8AC3E}">
        <p14:creationId xmlns:p14="http://schemas.microsoft.com/office/powerpoint/2010/main" val="30840045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Risk Factors for PTSD</a:t>
            </a:r>
            <a:r>
              <a:rPr lang="en-US" b="1" baseline="-25000" dirty="0"/>
              <a:t>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Various factors can increase the risk of developing PTSD: </a:t>
            </a:r>
          </a:p>
          <a:p>
            <a:pPr lvl="1"/>
            <a:r>
              <a:rPr lang="en-US" dirty="0"/>
              <a:t>Low socioeconomic status</a:t>
            </a:r>
          </a:p>
          <a:p>
            <a:pPr lvl="1"/>
            <a:r>
              <a:rPr lang="en-US" dirty="0"/>
              <a:t>Low intelligence</a:t>
            </a:r>
          </a:p>
          <a:p>
            <a:pPr lvl="1"/>
            <a:r>
              <a:rPr lang="en-US" dirty="0"/>
              <a:t>Personal history of mental disorders</a:t>
            </a:r>
          </a:p>
          <a:p>
            <a:pPr lvl="1"/>
            <a:r>
              <a:rPr lang="en-US" dirty="0"/>
              <a:t>History of childhood adversity</a:t>
            </a:r>
          </a:p>
          <a:p>
            <a:pPr lvl="1"/>
            <a:r>
              <a:rPr lang="en-US" dirty="0"/>
              <a:t>Family history of mental disorders</a:t>
            </a:r>
          </a:p>
        </p:txBody>
      </p:sp>
    </p:spTree>
    <p:extLst>
      <p:ext uri="{BB962C8B-B14F-4D97-AF65-F5344CB8AC3E}">
        <p14:creationId xmlns:p14="http://schemas.microsoft.com/office/powerpoint/2010/main" val="15742039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5</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60"/>
            <a:ext cx="8229600" cy="1082040"/>
          </a:xfrm>
        </p:spPr>
        <p:txBody>
          <a:bodyPr>
            <a:normAutofit/>
          </a:bodyPr>
          <a:lstStyle/>
          <a:p>
            <a:r>
              <a:rPr lang="en-US" dirty="0"/>
              <a:t>Why do you think women are more likely to receive a PTSD diagnosis than men?</a:t>
            </a:r>
          </a:p>
        </p:txBody>
      </p:sp>
    </p:spTree>
    <p:extLst>
      <p:ext uri="{BB962C8B-B14F-4D97-AF65-F5344CB8AC3E}">
        <p14:creationId xmlns:p14="http://schemas.microsoft.com/office/powerpoint/2010/main" val="40407722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Support For Sufferers Of PTSD</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143000"/>
            <a:ext cx="8229600" cy="3200400"/>
          </a:xfrm>
        </p:spPr>
        <p:txBody>
          <a:bodyPr>
            <a:normAutofit lnSpcReduction="10000"/>
          </a:bodyPr>
          <a:lstStyle/>
          <a:p>
            <a:r>
              <a:rPr lang="en-US" dirty="0"/>
              <a:t>Social support, such as comfort, advice, and assistance, can reduce the likelihood of PTSD after a traumatic event.</a:t>
            </a:r>
          </a:p>
          <a:p>
            <a:r>
              <a:rPr lang="en-US" dirty="0"/>
              <a:t>Individuals who become involved in the community are less likely to develop PTSD.</a:t>
            </a:r>
          </a:p>
          <a:p>
            <a:r>
              <a:rPr lang="en-US" dirty="0"/>
              <a:t>Community involvement promoted remission of PTSD as well.</a:t>
            </a:r>
          </a:p>
        </p:txBody>
      </p:sp>
      <p:pic>
        <p:nvPicPr>
          <p:cNvPr id="6" name="Content Placeholder 6" descr="A photograph shows a man looking at the names on the Vietnam Veterans Memorial Wall in Washington, D.C.">
            <a:extLst>
              <a:ext uri="{FF2B5EF4-FFF2-40B4-BE49-F238E27FC236}">
                <a16:creationId xmlns:a16="http://schemas.microsoft.com/office/drawing/2014/main" id="{DF71F526-0A4B-E76B-5470-4A35C2B1AE37}"/>
              </a:ext>
            </a:extLst>
          </p:cNvPr>
          <p:cNvPicPr>
            <a:picLocks noChangeAspect="1"/>
          </p:cNvPicPr>
          <p:nvPr/>
        </p:nvPicPr>
        <p:blipFill rotWithShape="1">
          <a:blip r:embed="rId2"/>
          <a:srcRect t="1235"/>
          <a:stretch/>
        </p:blipFill>
        <p:spPr>
          <a:xfrm>
            <a:off x="3124200" y="3807418"/>
            <a:ext cx="3429000" cy="1905000"/>
          </a:xfrm>
          <a:prstGeom prst="rect">
            <a:avLst/>
          </a:prstGeom>
          <a:noFill/>
        </p:spPr>
      </p:pic>
      <p:sp>
        <p:nvSpPr>
          <p:cNvPr id="5" name="TextBox 4">
            <a:extLst>
              <a:ext uri="{FF2B5EF4-FFF2-40B4-BE49-F238E27FC236}">
                <a16:creationId xmlns:a16="http://schemas.microsoft.com/office/drawing/2014/main" id="{0021AA6A-C081-45DC-407A-1627F8E2967F}"/>
              </a:ext>
            </a:extLst>
          </p:cNvPr>
          <p:cNvSpPr txBox="1"/>
          <p:nvPr/>
        </p:nvSpPr>
        <p:spPr>
          <a:xfrm>
            <a:off x="4571163" y="5712418"/>
            <a:ext cx="694421" cy="253916"/>
          </a:xfrm>
          <a:prstGeom prst="rect">
            <a:avLst/>
          </a:prstGeom>
          <a:noFill/>
        </p:spPr>
        <p:txBody>
          <a:bodyPr wrap="none" rtlCol="0">
            <a:spAutoFit/>
          </a:bodyPr>
          <a:lstStyle/>
          <a:p>
            <a:r>
              <a:rPr lang="en-US" sz="1050" dirty="0">
                <a:solidFill>
                  <a:srgbClr val="182F58"/>
                </a:solidFill>
              </a:rPr>
              <a:t>Figure 23</a:t>
            </a:r>
          </a:p>
        </p:txBody>
      </p:sp>
    </p:spTree>
    <p:extLst>
      <p:ext uri="{BB962C8B-B14F-4D97-AF65-F5344CB8AC3E}">
        <p14:creationId xmlns:p14="http://schemas.microsoft.com/office/powerpoint/2010/main" val="16278771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Development </a:t>
            </a:r>
            <a:r>
              <a:rPr lang="en-US" dirty="0"/>
              <a:t>O</a:t>
            </a:r>
            <a:r>
              <a:rPr lang="en-US" b="1" dirty="0"/>
              <a:t>f PTSD And Classical Conditioning</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lnSpcReduction="10000"/>
          </a:bodyPr>
          <a:lstStyle/>
          <a:p>
            <a:r>
              <a:rPr lang="en-US" dirty="0"/>
              <a:t>Some symptoms of PTSD are developed and maintained through classical conditioning. </a:t>
            </a:r>
          </a:p>
          <a:p>
            <a:r>
              <a:rPr lang="en-US" dirty="0"/>
              <a:t>The traumatic event may act as an unconditioned stimulus that elicits an unconditioned response characterized by extreme fear and anxiety.</a:t>
            </a:r>
          </a:p>
          <a:p>
            <a:r>
              <a:rPr lang="en-US" dirty="0"/>
              <a:t>Cognitive, emotional, physiological, and environmental cues accompanying the event are conditioned stimuli. </a:t>
            </a:r>
          </a:p>
          <a:p>
            <a:r>
              <a:rPr lang="en-US" dirty="0"/>
              <a:t>These traumatic reminders evoke conditioned responses of extreme fear and anxiety.</a:t>
            </a:r>
          </a:p>
        </p:txBody>
      </p:sp>
    </p:spTree>
    <p:extLst>
      <p:ext uri="{BB962C8B-B14F-4D97-AF65-F5344CB8AC3E}">
        <p14:creationId xmlns:p14="http://schemas.microsoft.com/office/powerpoint/2010/main" val="2391275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Definition Of Specific Phobia</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A person diagnosed with a </a:t>
            </a:r>
            <a:r>
              <a:rPr lang="en-US" b="1" dirty="0"/>
              <a:t>specific phobia </a:t>
            </a:r>
            <a:r>
              <a:rPr lang="en-US" dirty="0"/>
              <a:t>(formerly known as simple </a:t>
            </a:r>
            <a:r>
              <a:rPr lang="en-US" b="1" dirty="0"/>
              <a:t>phobia</a:t>
            </a:r>
            <a:r>
              <a:rPr lang="en-US" dirty="0"/>
              <a:t>) experiences excessive, distressing, and persistent fear or anxiety about a specific object or situation (APA, 2022).</a:t>
            </a:r>
          </a:p>
          <a:p>
            <a:pPr lvl="1"/>
            <a:r>
              <a:rPr lang="en-US" dirty="0"/>
              <a:t>People with a specific phobia might fear animals, enclosed spaces, or elevators.</a:t>
            </a:r>
          </a:p>
          <a:p>
            <a:r>
              <a:rPr lang="en-US" dirty="0"/>
              <a:t>Even if people realize their level of fear and anxiety is irrational, some people with a specific phobia may go to great lengths to avoid the phobic stimulus.</a:t>
            </a:r>
          </a:p>
        </p:txBody>
      </p:sp>
    </p:spTree>
    <p:extLst>
      <p:ext uri="{BB962C8B-B14F-4D97-AF65-F5344CB8AC3E}">
        <p14:creationId xmlns:p14="http://schemas.microsoft.com/office/powerpoint/2010/main" val="22021631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Examples Of Classical Conditioning In PTSD</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Health care workers during COVID-19 have been diagnosed with PTSD due to the trauma they endured while caring for patients.</a:t>
            </a:r>
          </a:p>
          <a:p>
            <a:r>
              <a:rPr lang="en-US" dirty="0"/>
              <a:t>Patients during COVID-19 who were in the ICU and intubated are at a higher risk for developing PTSD because of the trauma of the illness itself and the treatment. </a:t>
            </a:r>
          </a:p>
        </p:txBody>
      </p:sp>
    </p:spTree>
    <p:extLst>
      <p:ext uri="{BB962C8B-B14F-4D97-AF65-F5344CB8AC3E}">
        <p14:creationId xmlns:p14="http://schemas.microsoft.com/office/powerpoint/2010/main" val="9361184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15.4 Figure 24</a:t>
            </a:r>
            <a:endParaRPr lang="en-US" sz="3200" b="1" dirty="0">
              <a:solidFill>
                <a:schemeClr val="accent1"/>
              </a:solidFill>
            </a:endParaRPr>
          </a:p>
        </p:txBody>
      </p:sp>
      <p:sp>
        <p:nvSpPr>
          <p:cNvPr id="2" name="Content Placeholder 2">
            <a:extLst>
              <a:ext uri="{FF2B5EF4-FFF2-40B4-BE49-F238E27FC236}">
                <a16:creationId xmlns:a16="http://schemas.microsoft.com/office/drawing/2014/main" id="{8882276C-9289-4C24-D0D3-79D9682439A8}"/>
              </a:ext>
            </a:extLst>
          </p:cNvPr>
          <p:cNvSpPr txBox="1">
            <a:spLocks noGrp="1"/>
          </p:cNvSpPr>
          <p:nvPr>
            <p:ph idx="1"/>
          </p:nvPr>
        </p:nvSpPr>
        <p:spPr>
          <a:xfrm>
            <a:off x="457200" y="5288279"/>
            <a:ext cx="8229600" cy="563245"/>
          </a:xfrm>
          <a:prstGeom prst="rect">
            <a:avLst/>
          </a:prstGeom>
        </p:spPr>
        <p:txBody>
          <a:bodyPr>
            <a:normAutofit fontScale="55000" lnSpcReduction="20000"/>
          </a:bodyPr>
          <a:lstStyle>
            <a:lvl1pPr marL="457200" indent="-457200" algn="l" defTabSz="914400" rtl="0" eaLnBrk="1" latinLnBrk="0" hangingPunct="1">
              <a:spcBef>
                <a:spcPct val="20000"/>
              </a:spcBef>
              <a:buFont typeface="Arial" panose="020B0604020202020204" pitchFamily="34" charset="0"/>
              <a:buChar char="•"/>
              <a:defRPr sz="2800" b="0" i="0" kern="1200" baseline="0">
                <a:solidFill>
                  <a:srgbClr val="182F58"/>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Caption: Mental health professionals are seeing a rise in PTSD diagnoses for patients and health care workers alike following traumatic experiences with the COVID-19 pandemic.</a:t>
            </a:r>
          </a:p>
        </p:txBody>
      </p:sp>
      <p:pic>
        <p:nvPicPr>
          <p:cNvPr id="3" name="Content Placeholder 6" descr="A photograph shows a group of health care workers in personal protective equipment, huddling.">
            <a:extLst>
              <a:ext uri="{FF2B5EF4-FFF2-40B4-BE49-F238E27FC236}">
                <a16:creationId xmlns:a16="http://schemas.microsoft.com/office/drawing/2014/main" id="{2560FF01-DCCC-ADAB-58E4-3FCA4024A47B}"/>
              </a:ext>
            </a:extLst>
          </p:cNvPr>
          <p:cNvPicPr>
            <a:picLocks noChangeAspect="1"/>
          </p:cNvPicPr>
          <p:nvPr/>
        </p:nvPicPr>
        <p:blipFill rotWithShape="1">
          <a:blip r:embed="rId2"/>
          <a:srcRect t="1235"/>
          <a:stretch/>
        </p:blipFill>
        <p:spPr>
          <a:xfrm>
            <a:off x="914400" y="1097280"/>
            <a:ext cx="7543800" cy="4191000"/>
          </a:xfrm>
          <a:prstGeom prst="rect">
            <a:avLst/>
          </a:prstGeom>
          <a:noFill/>
        </p:spPr>
      </p:pic>
    </p:spTree>
    <p:extLst>
      <p:ext uri="{BB962C8B-B14F-4D97-AF65-F5344CB8AC3E}">
        <p14:creationId xmlns:p14="http://schemas.microsoft.com/office/powerpoint/2010/main" val="3268617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Learning And </a:t>
            </a:r>
            <a:r>
              <a:rPr lang="en-US" dirty="0"/>
              <a:t>T</a:t>
            </a:r>
            <a:r>
              <a:rPr lang="en-US" b="1" dirty="0"/>
              <a:t>he Development </a:t>
            </a:r>
            <a:r>
              <a:rPr lang="en-US" dirty="0"/>
              <a:t>O</a:t>
            </a:r>
            <a:r>
              <a:rPr lang="en-US" b="1" dirty="0"/>
              <a:t>f PTSD</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Some people who experience traumas do not form coherent memories of the trauma.</a:t>
            </a:r>
          </a:p>
          <a:p>
            <a:r>
              <a:rPr lang="en-US" dirty="0"/>
              <a:t>Instead, memories are poorly encoded and are fragmented, disorganized, and lacking in detail which means these individuals are unable to remember the event in a way that gives it meaning and context.</a:t>
            </a:r>
          </a:p>
          <a:p>
            <a:pPr lvl="1"/>
            <a:r>
              <a:rPr lang="en-US" u="sng" dirty="0"/>
              <a:t>Example</a:t>
            </a:r>
            <a:r>
              <a:rPr lang="en-US" dirty="0"/>
              <a:t>: A rape victim may be haunted by intrusive fragments of memory that are triggered by stimuli associated with the event.</a:t>
            </a:r>
          </a:p>
        </p:txBody>
      </p:sp>
    </p:spTree>
    <p:extLst>
      <p:ext uri="{BB962C8B-B14F-4D97-AF65-F5344CB8AC3E}">
        <p14:creationId xmlns:p14="http://schemas.microsoft.com/office/powerpoint/2010/main" val="18625464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On Your Own</a:t>
            </a:r>
            <a:r>
              <a:rPr lang="en-US" b="1" baseline="-25000" dirty="0"/>
              <a:t>2</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001000" cy="2072641"/>
          </a:xfrm>
        </p:spPr>
        <p:txBody>
          <a:bodyPr>
            <a:normAutofit/>
          </a:bodyPr>
          <a:lstStyle/>
          <a:p>
            <a:r>
              <a:rPr lang="en-US" dirty="0"/>
              <a:t>Explain why a combat veteran would get PTSD from the classical conditioning perspective and based on the model that focuses on memory disturbance and negative appraisals of the event. </a:t>
            </a:r>
          </a:p>
        </p:txBody>
      </p:sp>
    </p:spTree>
    <p:extLst>
      <p:ext uri="{BB962C8B-B14F-4D97-AF65-F5344CB8AC3E}">
        <p14:creationId xmlns:p14="http://schemas.microsoft.com/office/powerpoint/2010/main" val="25934392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Summary</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92500" lnSpcReduction="10000"/>
          </a:bodyPr>
          <a:lstStyle/>
          <a:p>
            <a:r>
              <a:rPr lang="en-US" dirty="0"/>
              <a:t>Anxiety disorders are a group of disorders in which a person experiences excessive, persistent, and distressing fear and anxiety that interferes with normal functioning. </a:t>
            </a:r>
          </a:p>
          <a:p>
            <a:r>
              <a:rPr lang="en-US" dirty="0"/>
              <a:t>Obsessive-compulsive and related disorders are a group of disorders that each involve intrusive thoughts and/or repetitive behaviors. </a:t>
            </a:r>
          </a:p>
          <a:p>
            <a:r>
              <a:rPr lang="en-US" dirty="0"/>
              <a:t>PTSD is defined as a disorder in which the experience of a traumatic or profoundly stressful event, such as combat, sexual assault, or natural disaster, produces a constellation of symptoms that must last for 1 month or more. </a:t>
            </a:r>
          </a:p>
        </p:txBody>
      </p:sp>
    </p:spTree>
    <p:extLst>
      <p:ext uri="{BB962C8B-B14F-4D97-AF65-F5344CB8AC3E}">
        <p14:creationId xmlns:p14="http://schemas.microsoft.com/office/powerpoint/2010/main" val="42039713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A363-008A-9460-24DB-6A18281A280F}"/>
              </a:ext>
            </a:extLst>
          </p:cNvPr>
          <p:cNvSpPr>
            <a:spLocks noGrp="1"/>
          </p:cNvSpPr>
          <p:nvPr>
            <p:ph type="title" idx="4294967295"/>
          </p:nvPr>
        </p:nvSpPr>
        <p:spPr>
          <a:xfrm>
            <a:off x="1614487" y="-1020130"/>
            <a:ext cx="5915025" cy="994172"/>
          </a:xfrm>
          <a:prstGeom prst="rect">
            <a:avLst/>
          </a:prstGeom>
        </p:spPr>
        <p:txBody>
          <a:bodyPr anchor="b">
            <a:normAutofit fontScale="90000"/>
          </a:bodyPr>
          <a:lstStyle/>
          <a:p>
            <a:r>
              <a:rPr lang="en-US" dirty="0"/>
              <a:t>End of Hawkes Learning PowerPoint</a:t>
            </a:r>
          </a:p>
        </p:txBody>
      </p:sp>
    </p:spTree>
    <p:extLst>
      <p:ext uri="{BB962C8B-B14F-4D97-AF65-F5344CB8AC3E}">
        <p14:creationId xmlns:p14="http://schemas.microsoft.com/office/powerpoint/2010/main" val="1295064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Specific Phobias</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The fear and anxiety a phobic stimulus elicits is disruptive to the person's life. </a:t>
            </a:r>
          </a:p>
          <a:p>
            <a:pPr lvl="1"/>
            <a:r>
              <a:rPr lang="en-US" u="sng" dirty="0"/>
              <a:t>Example</a:t>
            </a:r>
            <a:r>
              <a:rPr lang="en-US" dirty="0"/>
              <a:t>: A person with a phobia of flying might refuse to accept a job that requires frequent air travel, thus negatively affecting their career.</a:t>
            </a:r>
          </a:p>
          <a:p>
            <a:r>
              <a:rPr lang="en-US" dirty="0"/>
              <a:t>Some specific phobias include:</a:t>
            </a:r>
          </a:p>
          <a:p>
            <a:pPr lvl="1"/>
            <a:r>
              <a:rPr lang="en-US" dirty="0"/>
              <a:t>Fear of heights (acrophobia)</a:t>
            </a:r>
          </a:p>
          <a:p>
            <a:pPr lvl="1"/>
            <a:r>
              <a:rPr lang="en-US" dirty="0"/>
              <a:t>Fear of snakes (ophidiophobia)</a:t>
            </a:r>
          </a:p>
          <a:p>
            <a:pPr lvl="1"/>
            <a:r>
              <a:rPr lang="en-US" dirty="0"/>
              <a:t>Fear of injections (trypanophobia)</a:t>
            </a:r>
          </a:p>
        </p:txBody>
      </p:sp>
    </p:spTree>
    <p:extLst>
      <p:ext uri="{BB962C8B-B14F-4D97-AF65-F5344CB8AC3E}">
        <p14:creationId xmlns:p14="http://schemas.microsoft.com/office/powerpoint/2010/main" val="4239410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1</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60"/>
            <a:ext cx="8229600" cy="914400"/>
          </a:xfrm>
        </p:spPr>
        <p:txBody>
          <a:bodyPr>
            <a:normAutofit lnSpcReduction="10000"/>
          </a:bodyPr>
          <a:lstStyle/>
          <a:p>
            <a:r>
              <a:rPr lang="en-US" dirty="0"/>
              <a:t>What would your life be like if you had a severe phobia of elevators?</a:t>
            </a:r>
          </a:p>
        </p:txBody>
      </p:sp>
    </p:spTree>
    <p:extLst>
      <p:ext uri="{BB962C8B-B14F-4D97-AF65-F5344CB8AC3E}">
        <p14:creationId xmlns:p14="http://schemas.microsoft.com/office/powerpoint/2010/main" val="3029162902"/>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2077</TotalTime>
  <Words>3652</Words>
  <Application>Microsoft Office PowerPoint</Application>
  <PresentationFormat>On-screen Show (4:3)</PresentationFormat>
  <Paragraphs>260</Paragraphs>
  <Slides>75</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75</vt:i4>
      </vt:variant>
    </vt:vector>
  </HeadingPairs>
  <TitlesOfParts>
    <vt:vector size="82" baseType="lpstr">
      <vt:lpstr>Arial</vt:lpstr>
      <vt:lpstr>Calibri</vt:lpstr>
      <vt:lpstr>Aptos</vt:lpstr>
      <vt:lpstr>Century Gothic</vt:lpstr>
      <vt:lpstr>Aptos Display</vt:lpstr>
      <vt:lpstr>Office Theme</vt:lpstr>
      <vt:lpstr>1_Office Theme</vt:lpstr>
      <vt:lpstr>Lesson 15.4</vt:lpstr>
      <vt:lpstr>Anxiety And Fear</vt:lpstr>
      <vt:lpstr>Importance Of Anxiety</vt:lpstr>
      <vt:lpstr>Magnitude Of Anxiety</vt:lpstr>
      <vt:lpstr>On Your Own1</vt:lpstr>
      <vt:lpstr>Definition And Prevalence Of Anxiety Disorders</vt:lpstr>
      <vt:lpstr>Definition Of Specific Phobia</vt:lpstr>
      <vt:lpstr>Specific Phobias1</vt:lpstr>
      <vt:lpstr>Reflection Question1</vt:lpstr>
      <vt:lpstr>Specific Phobias2</vt:lpstr>
      <vt:lpstr>Lesson 15.4 Figure 2</vt:lpstr>
      <vt:lpstr>Acquisition Of Phobias Through Classical Conditioning</vt:lpstr>
      <vt:lpstr>Example Of Phobia Through Classical Conditioning</vt:lpstr>
      <vt:lpstr>Acquisition Of Phobias Through Vicarious Learning</vt:lpstr>
      <vt:lpstr>Acquisition Of Phobias Through Verbal Transmission</vt:lpstr>
      <vt:lpstr>Lesson 15.4 Figure 3</vt:lpstr>
      <vt:lpstr>Development Of Specific Phobias</vt:lpstr>
      <vt:lpstr>Prepared Learning Theory</vt:lpstr>
      <vt:lpstr>Lesson 15.4 Figure 4</vt:lpstr>
      <vt:lpstr>Social Anxiety Disorder</vt:lpstr>
      <vt:lpstr>Lesson 15.4 Figure 5</vt:lpstr>
      <vt:lpstr>Group Activity1</vt:lpstr>
      <vt:lpstr>Impacts Of Social Anxiety Disorder</vt:lpstr>
      <vt:lpstr>Social Anxiety Disorder: Safety Behaviors</vt:lpstr>
      <vt:lpstr>Lesson 15.4 Figure 6</vt:lpstr>
      <vt:lpstr>Social Anxiety Disorder: Self-Medication</vt:lpstr>
      <vt:lpstr>Development Of Social Anxiety Disorder</vt:lpstr>
      <vt:lpstr>Lesson 15.4 Figure 8</vt:lpstr>
      <vt:lpstr>Risk Factors Of Social Anxiety Disorder</vt:lpstr>
      <vt:lpstr>Panic Disorder</vt:lpstr>
      <vt:lpstr>Lesson 15.4 Figure 9</vt:lpstr>
      <vt:lpstr>Panic Attack</vt:lpstr>
      <vt:lpstr>Confusion Related To Panic Attacks</vt:lpstr>
      <vt:lpstr>Reflection Question2</vt:lpstr>
      <vt:lpstr>Lesson 15.4 Figure 10</vt:lpstr>
      <vt:lpstr>Fear Of Future Panic Attacks</vt:lpstr>
      <vt:lpstr>Causes Of Panic Disorder: Biological1</vt:lpstr>
      <vt:lpstr>Causes of Panic Disorder: Biological2</vt:lpstr>
      <vt:lpstr>Lesson 15.4 Figure 11</vt:lpstr>
      <vt:lpstr>Group Activity2</vt:lpstr>
      <vt:lpstr>Causes Of Panic Disorder: Conditioning</vt:lpstr>
      <vt:lpstr>Causes Of Panic Disorder: Cognitive</vt:lpstr>
      <vt:lpstr>Lesson 15.4 Figure 12</vt:lpstr>
      <vt:lpstr>Generalized Anxiety Disorder</vt:lpstr>
      <vt:lpstr>Lesson 15.4 Figure 13</vt:lpstr>
      <vt:lpstr>Lesson 15.4 Figure 14</vt:lpstr>
      <vt:lpstr>Prevalence Of Generalized Anxiety Disorder</vt:lpstr>
      <vt:lpstr>Causes Of Generalized Anxiety Disorder</vt:lpstr>
      <vt:lpstr>Obsessive-Compulsive And Related Disorders</vt:lpstr>
      <vt:lpstr>Obsessive-Compulsive Disorder</vt:lpstr>
      <vt:lpstr>Example Of Obsession And Compulsion</vt:lpstr>
      <vt:lpstr>Prevalence Of Obsessive-Compulsive Disorder</vt:lpstr>
      <vt:lpstr>Body Dysmorphic Disorder</vt:lpstr>
      <vt:lpstr>Lesson 15.4 Figure 17</vt:lpstr>
      <vt:lpstr>Reflection Question3</vt:lpstr>
      <vt:lpstr>Hoarding Disorder</vt:lpstr>
      <vt:lpstr>Reflection Question4</vt:lpstr>
      <vt:lpstr>Causes Of OCD</vt:lpstr>
      <vt:lpstr>Lesson 15.4 Figure 19</vt:lpstr>
      <vt:lpstr>Posttraumatic Stress Disorder</vt:lpstr>
      <vt:lpstr>A Broader Definition Of PTSD</vt:lpstr>
      <vt:lpstr>Symptoms of PTSD</vt:lpstr>
      <vt:lpstr>Prevalence Of PTSD</vt:lpstr>
      <vt:lpstr>Lesson 15.4 Figure 22</vt:lpstr>
      <vt:lpstr>Risk Factors for PTSD1</vt:lpstr>
      <vt:lpstr>Risk Factors for PTSD2</vt:lpstr>
      <vt:lpstr>Reflection Question5</vt:lpstr>
      <vt:lpstr>Support For Sufferers Of PTSD</vt:lpstr>
      <vt:lpstr>Development Of PTSD And Classical Conditioning</vt:lpstr>
      <vt:lpstr>Examples Of Classical Conditioning In PTSD</vt:lpstr>
      <vt:lpstr>Lesson 15.4 Figure 24</vt:lpstr>
      <vt:lpstr>Learning And The Development Of PTSD</vt:lpstr>
      <vt:lpstr>On Your Own2</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15.4 Anxiety, Trauma, and Stress-Related Disorders</dc:title>
  <dc:creator>Hawkes Learning</dc:creator>
  <cp:keywords>Psychology</cp:keywords>
  <cp:lastModifiedBy>Talissa Nahass</cp:lastModifiedBy>
  <cp:revision>183</cp:revision>
  <dcterms:created xsi:type="dcterms:W3CDTF">2013-04-26T14:43:13Z</dcterms:created>
  <dcterms:modified xsi:type="dcterms:W3CDTF">2024-07-23T21:42:20Z</dcterms:modified>
  <cp:category>Psychology</cp:category>
</cp:coreProperties>
</file>