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55"/>
  </p:notesMasterIdLst>
  <p:handoutMasterIdLst>
    <p:handoutMasterId r:id="rId56"/>
  </p:handoutMasterIdLst>
  <p:sldIdLst>
    <p:sldId id="272" r:id="rId3"/>
    <p:sldId id="273" r:id="rId4"/>
    <p:sldId id="304" r:id="rId5"/>
    <p:sldId id="305" r:id="rId6"/>
    <p:sldId id="306" r:id="rId7"/>
    <p:sldId id="307" r:id="rId8"/>
    <p:sldId id="308" r:id="rId9"/>
    <p:sldId id="309" r:id="rId10"/>
    <p:sldId id="310" r:id="rId11"/>
    <p:sldId id="311" r:id="rId12"/>
    <p:sldId id="312" r:id="rId13"/>
    <p:sldId id="314" r:id="rId14"/>
    <p:sldId id="315" r:id="rId15"/>
    <p:sldId id="316" r:id="rId16"/>
    <p:sldId id="317" r:id="rId17"/>
    <p:sldId id="318" r:id="rId18"/>
    <p:sldId id="320" r:id="rId19"/>
    <p:sldId id="321" r:id="rId20"/>
    <p:sldId id="270" r:id="rId21"/>
    <p:sldId id="323" r:id="rId22"/>
    <p:sldId id="322" r:id="rId23"/>
    <p:sldId id="324" r:id="rId24"/>
    <p:sldId id="326" r:id="rId25"/>
    <p:sldId id="327" r:id="rId26"/>
    <p:sldId id="328" r:id="rId27"/>
    <p:sldId id="329" r:id="rId28"/>
    <p:sldId id="330" r:id="rId29"/>
    <p:sldId id="331" r:id="rId30"/>
    <p:sldId id="332" r:id="rId31"/>
    <p:sldId id="333" r:id="rId32"/>
    <p:sldId id="334" r:id="rId33"/>
    <p:sldId id="335" r:id="rId34"/>
    <p:sldId id="336" r:id="rId35"/>
    <p:sldId id="299" r:id="rId36"/>
    <p:sldId id="337" r:id="rId37"/>
    <p:sldId id="300" r:id="rId38"/>
    <p:sldId id="338" r:id="rId39"/>
    <p:sldId id="339" r:id="rId40"/>
    <p:sldId id="353" r:id="rId41"/>
    <p:sldId id="340" r:id="rId42"/>
    <p:sldId id="342" r:id="rId43"/>
    <p:sldId id="344" r:id="rId44"/>
    <p:sldId id="345" r:id="rId45"/>
    <p:sldId id="301" r:id="rId46"/>
    <p:sldId id="347" r:id="rId47"/>
    <p:sldId id="349" r:id="rId48"/>
    <p:sldId id="302" r:id="rId49"/>
    <p:sldId id="350" r:id="rId50"/>
    <p:sldId id="303" r:id="rId51"/>
    <p:sldId id="298" r:id="rId52"/>
    <p:sldId id="352" r:id="rId53"/>
    <p:sldId id="354" r:id="rId54"/>
  </p:sldIdLst>
  <p:sldSz cx="9144000" cy="6858000" type="screen4x3"/>
  <p:notesSz cx="6858000" cy="9144000"/>
  <p:embeddedFontLst>
    <p:embeddedFont>
      <p:font typeface="Century Gothic" panose="020B050202020202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799"/>
    <a:srgbClr val="182F58"/>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3243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69A094CA-D46E-93C3-8642-50F84A0462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81000"/>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39795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258447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042120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04856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8174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40093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1062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54069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37882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186381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75039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243274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883061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15.5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Mood Disorders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Incidence Of Major Depressive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Major depressive disorder is considered episodic.</a:t>
            </a:r>
          </a:p>
          <a:p>
            <a:r>
              <a:rPr lang="en-US" dirty="0"/>
              <a:t>Its symptoms are typically present at their full magnitude for a certain time period and then gradually abate. </a:t>
            </a:r>
          </a:p>
          <a:p>
            <a:r>
              <a:rPr lang="en-US" dirty="0"/>
              <a:t>Although the episodes can last for months, around 70% of people with major depression recover within a year. </a:t>
            </a:r>
          </a:p>
          <a:p>
            <a:r>
              <a:rPr lang="en-US" dirty="0"/>
              <a:t>Around 12% show serious signs of impairment associated with major depressive disorder after 5 years.</a:t>
            </a:r>
          </a:p>
        </p:txBody>
      </p:sp>
    </p:spTree>
    <p:extLst>
      <p:ext uri="{BB962C8B-B14F-4D97-AF65-F5344CB8AC3E}">
        <p14:creationId xmlns:p14="http://schemas.microsoft.com/office/powerpoint/2010/main" val="402702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Results Of Major Depressive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3368040"/>
          </a:xfrm>
        </p:spPr>
        <p:txBody>
          <a:bodyPr>
            <a:normAutofit fontScale="92500" lnSpcReduction="10000"/>
          </a:bodyPr>
          <a:lstStyle/>
          <a:p>
            <a:r>
              <a:rPr lang="en-US" dirty="0"/>
              <a:t>Major depressive disorder is a serious and incapacitating condition that can severely impact one</a:t>
            </a:r>
            <a:r>
              <a:rPr lang="en-US" dirty="0">
                <a:solidFill>
                  <a:srgbClr val="182F58"/>
                </a:solidFill>
                <a:effectLst/>
                <a:latin typeface="Calibri" panose="020F0502020204030204" pitchFamily="34" charset="0"/>
              </a:rPr>
              <a:t>'</a:t>
            </a:r>
            <a:r>
              <a:rPr lang="en-US" dirty="0"/>
              <a:t>s life.</a:t>
            </a:r>
          </a:p>
          <a:p>
            <a:r>
              <a:rPr lang="en-US" dirty="0"/>
              <a:t>The disorder can impact one</a:t>
            </a:r>
            <a:r>
              <a:rPr lang="en-US" dirty="0">
                <a:solidFill>
                  <a:srgbClr val="182F58"/>
                </a:solidFill>
                <a:effectLst/>
                <a:latin typeface="Calibri" panose="020F0502020204030204" pitchFamily="34" charset="0"/>
              </a:rPr>
              <a:t>'</a:t>
            </a:r>
            <a:r>
              <a:rPr lang="en-US" dirty="0"/>
              <a:t>s ability to work and may require hospitalization on occasion. </a:t>
            </a:r>
          </a:p>
          <a:p>
            <a:r>
              <a:rPr lang="en-US" dirty="0"/>
              <a:t>Depression is a risk factor for the development of heart disease in healthy patients, as well as adverse cardiovascular outcomes in patients with preexisting heart disease.</a:t>
            </a:r>
          </a:p>
        </p:txBody>
      </p:sp>
      <p:pic>
        <p:nvPicPr>
          <p:cNvPr id="5" name="Content Placeholder 6" descr="A photograph shows several dominoes on one side of a red line. On the other is a blank domino.">
            <a:extLst>
              <a:ext uri="{FF2B5EF4-FFF2-40B4-BE49-F238E27FC236}">
                <a16:creationId xmlns:a16="http://schemas.microsoft.com/office/drawing/2014/main" id="{8143A3F4-167B-6C25-CCD1-38AA7AE48E18}"/>
              </a:ext>
            </a:extLst>
          </p:cNvPr>
          <p:cNvPicPr>
            <a:picLocks noChangeAspect="1"/>
          </p:cNvPicPr>
          <p:nvPr/>
        </p:nvPicPr>
        <p:blipFill>
          <a:blip r:embed="rId2"/>
          <a:stretch>
            <a:fillRect/>
          </a:stretch>
        </p:blipFill>
        <p:spPr>
          <a:xfrm>
            <a:off x="3581400" y="4033927"/>
            <a:ext cx="3073400" cy="1728788"/>
          </a:xfrm>
          <a:prstGeom prst="rect">
            <a:avLst/>
          </a:prstGeom>
          <a:noFill/>
        </p:spPr>
      </p:pic>
      <p:sp>
        <p:nvSpPr>
          <p:cNvPr id="4" name="TextBox 3">
            <a:extLst>
              <a:ext uri="{FF2B5EF4-FFF2-40B4-BE49-F238E27FC236}">
                <a16:creationId xmlns:a16="http://schemas.microsoft.com/office/drawing/2014/main" id="{80659AF9-0784-0185-2D12-56CAA9A2682E}"/>
              </a:ext>
            </a:extLst>
          </p:cNvPr>
          <p:cNvSpPr txBox="1"/>
          <p:nvPr/>
        </p:nvSpPr>
        <p:spPr>
          <a:xfrm>
            <a:off x="4805354" y="5791200"/>
            <a:ext cx="625492" cy="253916"/>
          </a:xfrm>
          <a:prstGeom prst="rect">
            <a:avLst/>
          </a:prstGeom>
          <a:noFill/>
        </p:spPr>
        <p:txBody>
          <a:bodyPr wrap="none" rtlCol="0">
            <a:spAutoFit/>
          </a:bodyPr>
          <a:lstStyle/>
          <a:p>
            <a:r>
              <a:rPr lang="en-US" sz="1050" dirty="0">
                <a:solidFill>
                  <a:srgbClr val="182F58"/>
                </a:solidFill>
              </a:rPr>
              <a:t>Figure 3</a:t>
            </a:r>
          </a:p>
        </p:txBody>
      </p:sp>
    </p:spTree>
    <p:extLst>
      <p:ext uri="{BB962C8B-B14F-4D97-AF65-F5344CB8AC3E}">
        <p14:creationId xmlns:p14="http://schemas.microsoft.com/office/powerpoint/2010/main" val="1740500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Of Major Depressive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Around 10.4% of the U.S. population experiences major depressive disorder each year.</a:t>
            </a:r>
          </a:p>
          <a:p>
            <a:r>
              <a:rPr lang="en-US" dirty="0"/>
              <a:t>Approximately 20.6% will experience the disorder during their lifetime. </a:t>
            </a:r>
          </a:p>
          <a:p>
            <a:r>
              <a:rPr lang="en-US" dirty="0"/>
              <a:t>It is more common among women than among men. </a:t>
            </a:r>
          </a:p>
          <a:p>
            <a:r>
              <a:rPr lang="en-US" dirty="0"/>
              <a:t>Lifetime rates of major depressive disorder tend to be highest in North and South America, Europe, and Australia; they are considerably lower in Asian countries.</a:t>
            </a:r>
          </a:p>
        </p:txBody>
      </p:sp>
    </p:spTree>
    <p:extLst>
      <p:ext uri="{BB962C8B-B14F-4D97-AF65-F5344CB8AC3E}">
        <p14:creationId xmlns:p14="http://schemas.microsoft.com/office/powerpoint/2010/main" val="152777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Risk Factors Of Major Depressive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Risk factors for major depressive disorder include:</a:t>
            </a:r>
          </a:p>
          <a:p>
            <a:pPr lvl="1"/>
            <a:r>
              <a:rPr lang="en-US" dirty="0"/>
              <a:t>Unemployment</a:t>
            </a:r>
          </a:p>
          <a:p>
            <a:pPr lvl="1"/>
            <a:r>
              <a:rPr lang="en-US" dirty="0"/>
              <a:t>Earning less than $20,000 a year</a:t>
            </a:r>
          </a:p>
          <a:p>
            <a:pPr lvl="1"/>
            <a:r>
              <a:rPr lang="en-US" dirty="0"/>
              <a:t>Living in urban areas</a:t>
            </a:r>
          </a:p>
          <a:p>
            <a:pPr lvl="1"/>
            <a:r>
              <a:rPr lang="en-US" dirty="0"/>
              <a:t>Being separated, divorced, or widowed</a:t>
            </a:r>
          </a:p>
        </p:txBody>
      </p:sp>
    </p:spTree>
    <p:extLst>
      <p:ext uri="{BB962C8B-B14F-4D97-AF65-F5344CB8AC3E}">
        <p14:creationId xmlns:p14="http://schemas.microsoft.com/office/powerpoint/2010/main" val="376278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Subtypes Of Major Depressive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DSM-5-TR lists various subtypes of depression that are not their own specific disorders but, instead, are labels used to indicate specific patterns of symptoms or specify time periods where symptoms may be present.</a:t>
            </a:r>
          </a:p>
          <a:p>
            <a:pPr lvl="1"/>
            <a:r>
              <a:rPr lang="en-US" b="1" dirty="0"/>
              <a:t>Seasonal pattern </a:t>
            </a:r>
            <a:r>
              <a:rPr lang="en-US" dirty="0"/>
              <a:t>depression applies to situations when a person experiences symptoms of depression on during a particular time of the year, such as fall or winter. </a:t>
            </a:r>
          </a:p>
        </p:txBody>
      </p:sp>
    </p:spTree>
    <p:extLst>
      <p:ext uri="{BB962C8B-B14F-4D97-AF65-F5344CB8AC3E}">
        <p14:creationId xmlns:p14="http://schemas.microsoft.com/office/powerpoint/2010/main" val="21069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Peripartum Onset Depression</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Another subtype, </a:t>
            </a:r>
            <a:r>
              <a:rPr lang="en-US" b="1" dirty="0"/>
              <a:t>peripartum onset </a:t>
            </a:r>
            <a:r>
              <a:rPr lang="en-US" dirty="0"/>
              <a:t>(commonly referred to as </a:t>
            </a:r>
            <a:r>
              <a:rPr lang="en-US" b="1" dirty="0"/>
              <a:t>postpartum depression</a:t>
            </a:r>
            <a:r>
              <a:rPr lang="en-US" dirty="0"/>
              <a:t>), applies to women who experience major depression during pregnancy or in the 4 weeks following the birth of their child (APA, 2022). </a:t>
            </a:r>
          </a:p>
          <a:p>
            <a:r>
              <a:rPr lang="en-US" dirty="0"/>
              <a:t>These women often feel very anxious and may even have panic attacks. </a:t>
            </a:r>
          </a:p>
          <a:p>
            <a:r>
              <a:rPr lang="en-US" dirty="0"/>
              <a:t>They may feel guilty, agitated, and be weepy. </a:t>
            </a:r>
          </a:p>
          <a:p>
            <a:r>
              <a:rPr lang="en-US" dirty="0"/>
              <a:t>They may not want to hold or care for their newborn, even in cases in which the pregnancy was desired and intended.</a:t>
            </a:r>
          </a:p>
        </p:txBody>
      </p:sp>
    </p:spTree>
    <p:extLst>
      <p:ext uri="{BB962C8B-B14F-4D97-AF65-F5344CB8AC3E}">
        <p14:creationId xmlns:p14="http://schemas.microsoft.com/office/powerpoint/2010/main" val="194134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Example Of Peripartum Onset Depression</a:t>
            </a:r>
            <a:endParaRPr lang="en-US" b="1" baseline="30000" dirty="0"/>
          </a:p>
        </p:txBody>
      </p:sp>
      <p:pic>
        <p:nvPicPr>
          <p:cNvPr id="5" name="Content Placeholder 6" descr="A photograph of a baby sleeping on its mother's shoulder">
            <a:extLst>
              <a:ext uri="{FF2B5EF4-FFF2-40B4-BE49-F238E27FC236}">
                <a16:creationId xmlns:a16="http://schemas.microsoft.com/office/drawing/2014/main" id="{951A27EE-0551-5A10-7CD1-D05975052DD7}"/>
              </a:ext>
            </a:extLst>
          </p:cNvPr>
          <p:cNvPicPr>
            <a:picLocks noChangeAspect="1"/>
          </p:cNvPicPr>
          <p:nvPr/>
        </p:nvPicPr>
        <p:blipFill rotWithShape="1">
          <a:blip r:embed="rId2"/>
          <a:srcRect l="16667" t="1235" r="17593"/>
          <a:stretch/>
        </p:blipFill>
        <p:spPr>
          <a:xfrm>
            <a:off x="310641" y="2114676"/>
            <a:ext cx="2344420" cy="1981200"/>
          </a:xfrm>
          <a:prstGeom prst="rect">
            <a:avLst/>
          </a:prstGeom>
          <a:noFill/>
        </p:spPr>
      </p:pic>
      <p:sp>
        <p:nvSpPr>
          <p:cNvPr id="4" name="TextBox 3">
            <a:extLst>
              <a:ext uri="{FF2B5EF4-FFF2-40B4-BE49-F238E27FC236}">
                <a16:creationId xmlns:a16="http://schemas.microsoft.com/office/drawing/2014/main" id="{EB0DFA19-DB50-8631-C084-84AB12A7AB70}"/>
              </a:ext>
            </a:extLst>
          </p:cNvPr>
          <p:cNvSpPr txBox="1"/>
          <p:nvPr/>
        </p:nvSpPr>
        <p:spPr>
          <a:xfrm>
            <a:off x="1159779" y="4081976"/>
            <a:ext cx="646143" cy="253916"/>
          </a:xfrm>
          <a:prstGeom prst="rect">
            <a:avLst/>
          </a:prstGeom>
          <a:noFill/>
        </p:spPr>
        <p:txBody>
          <a:bodyPr wrap="square" rtlCol="0">
            <a:spAutoFit/>
          </a:bodyPr>
          <a:lstStyle/>
          <a:p>
            <a:r>
              <a:rPr lang="en-US" sz="1050" dirty="0">
                <a:solidFill>
                  <a:srgbClr val="182F58"/>
                </a:solidFill>
              </a:rPr>
              <a:t>Figure 4</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590800" y="1280160"/>
            <a:ext cx="6096000" cy="4572000"/>
          </a:xfrm>
        </p:spPr>
        <p:txBody>
          <a:bodyPr>
            <a:normAutofit lnSpcReduction="10000"/>
          </a:bodyPr>
          <a:lstStyle/>
          <a:p>
            <a:r>
              <a:rPr lang="en-US" dirty="0"/>
              <a:t>In extreme cases, the mother may want to harm herself or her child(ren).</a:t>
            </a:r>
          </a:p>
          <a:p>
            <a:pPr lvl="1"/>
            <a:r>
              <a:rPr lang="en-US" u="sng" dirty="0"/>
              <a:t>Example</a:t>
            </a:r>
            <a:r>
              <a:rPr lang="en-US" dirty="0"/>
              <a:t>: Andrea Yates suffered from extreme peripartum-onset depression, and she drowned her five children in a bathtub.</a:t>
            </a:r>
          </a:p>
          <a:p>
            <a:r>
              <a:rPr lang="en-US" dirty="0"/>
              <a:t>Most women with this type of depression do not harm their children, but most have difficulty being adequate caregivers. </a:t>
            </a:r>
          </a:p>
        </p:txBody>
      </p:sp>
    </p:spTree>
    <p:extLst>
      <p:ext uri="{BB962C8B-B14F-4D97-AF65-F5344CB8AC3E}">
        <p14:creationId xmlns:p14="http://schemas.microsoft.com/office/powerpoint/2010/main" val="4110608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Persistent Depressive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People with </a:t>
            </a:r>
            <a:r>
              <a:rPr lang="en-US" b="1" dirty="0"/>
              <a:t>persistent depressive disorder </a:t>
            </a:r>
            <a:r>
              <a:rPr lang="en-US" dirty="0"/>
              <a:t>experience depressed moods most of the day nearly every day for at least 2 years, as well as at least two of the other symptoms of major depressive disorder. </a:t>
            </a:r>
          </a:p>
          <a:p>
            <a:r>
              <a:rPr lang="en-US" dirty="0"/>
              <a:t>People with this disorder are chronically sad and melancholy but do not meet all the criteria for major depression. </a:t>
            </a:r>
          </a:p>
          <a:p>
            <a:r>
              <a:rPr lang="en-US" dirty="0"/>
              <a:t>However, episodes of full-blown major depressive disorder can occur during persistent depressive disorder.</a:t>
            </a:r>
          </a:p>
        </p:txBody>
      </p:sp>
    </p:spTree>
    <p:extLst>
      <p:ext uri="{BB962C8B-B14F-4D97-AF65-F5344CB8AC3E}">
        <p14:creationId xmlns:p14="http://schemas.microsoft.com/office/powerpoint/2010/main" val="1579674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Bipolar And Related Disorders</a:t>
            </a:r>
            <a:r>
              <a:rPr lang="en-US" baseline="-25000" dirty="0"/>
              <a:t>1</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Individuals with bipolar I disorder or bipolar II disorder often experience mood states that vacillate between depression and mania.</a:t>
            </a:r>
          </a:p>
          <a:p>
            <a:r>
              <a:rPr lang="en-US" dirty="0"/>
              <a:t>Although these alternations are a trademark of the disorders, individuals with bipolar I or bipolar II disorders do not rotate between these episodes quickly.</a:t>
            </a:r>
          </a:p>
        </p:txBody>
      </p:sp>
    </p:spTree>
    <p:extLst>
      <p:ext uri="{BB962C8B-B14F-4D97-AF65-F5344CB8AC3E}">
        <p14:creationId xmlns:p14="http://schemas.microsoft.com/office/powerpoint/2010/main" val="3488435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234441"/>
          </a:xfrm>
        </p:spPr>
        <p:txBody>
          <a:bodyPr/>
          <a:lstStyle/>
          <a:p>
            <a:r>
              <a:rPr lang="en-US" dirty="0"/>
              <a:t>What do you think might be a challenge in helping a friend or family member with bipolar disorder?</a:t>
            </a:r>
          </a:p>
        </p:txBody>
      </p:sp>
    </p:spTree>
    <p:extLst>
      <p:ext uri="{BB962C8B-B14F-4D97-AF65-F5344CB8AC3E}">
        <p14:creationId xmlns:p14="http://schemas.microsoft.com/office/powerpoint/2010/main" val="302916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Definition Of Mood Disorders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b="1" dirty="0"/>
              <a:t>Mood disorders </a:t>
            </a:r>
            <a:r>
              <a:rPr lang="en-US" dirty="0"/>
              <a:t>are characterized by severe disturbances in mood and emotions. </a:t>
            </a:r>
          </a:p>
          <a:p>
            <a:r>
              <a:rPr lang="en-US" dirty="0"/>
              <a:t>Examples:</a:t>
            </a:r>
          </a:p>
          <a:p>
            <a:pPr lvl="1"/>
            <a:r>
              <a:rPr lang="en-US" dirty="0"/>
              <a:t>Blake cries all day and feels he is worthless.</a:t>
            </a:r>
          </a:p>
          <a:p>
            <a:pPr lvl="1"/>
            <a:r>
              <a:rPr lang="en-US" dirty="0"/>
              <a:t>Crystal stays up all night, talks rapidly, and went on a shopping spree where she spent $3,000 she cannot afford.</a:t>
            </a:r>
          </a:p>
          <a:p>
            <a:pPr lvl="1"/>
            <a:r>
              <a:rPr lang="en-US" dirty="0"/>
              <a:t>Maria recently had a baby and feels overwhelmed, teary, anxious, and believes she is a terrible mother.</a:t>
            </a:r>
          </a:p>
        </p:txBody>
      </p:sp>
    </p:spTree>
    <p:extLst>
      <p:ext uri="{BB962C8B-B14F-4D97-AF65-F5344CB8AC3E}">
        <p14:creationId xmlns:p14="http://schemas.microsoft.com/office/powerpoint/2010/main" val="1290478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Bipolar Disorder Diagnosis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To be diagnosed with bipolar disorder, a person must have experienced at least one </a:t>
            </a:r>
            <a:r>
              <a:rPr lang="en-US" b="1" dirty="0"/>
              <a:t>manic episode</a:t>
            </a:r>
            <a:r>
              <a:rPr lang="en-US" dirty="0"/>
              <a:t>, which is when the individual experiences abnormal and persistent mood changes that feel elevated, expansive, and irritable. </a:t>
            </a:r>
          </a:p>
          <a:p>
            <a:r>
              <a:rPr lang="en-US" dirty="0"/>
              <a:t>People may also experience increased levels of energy during the episode, lasting at least 1 week.</a:t>
            </a:r>
          </a:p>
          <a:p>
            <a:r>
              <a:rPr lang="en-US" dirty="0"/>
              <a:t>Some become euphoric and talk excessively.</a:t>
            </a:r>
          </a:p>
          <a:p>
            <a:r>
              <a:rPr lang="en-US" dirty="0"/>
              <a:t>Others become excessively irritable and complain or make hostile comments.</a:t>
            </a:r>
          </a:p>
        </p:txBody>
      </p:sp>
    </p:spTree>
    <p:extLst>
      <p:ext uri="{BB962C8B-B14F-4D97-AF65-F5344CB8AC3E}">
        <p14:creationId xmlns:p14="http://schemas.microsoft.com/office/powerpoint/2010/main" val="1578052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Bipolar Disorder Diagnosis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person may talk loudly and rapidly, exhibiting a </a:t>
            </a:r>
            <a:r>
              <a:rPr lang="en-US" b="1" dirty="0"/>
              <a:t>flight of ideas</a:t>
            </a:r>
            <a:r>
              <a:rPr lang="en-US" dirty="0"/>
              <a:t>, abruptly switching from one topic to another. </a:t>
            </a:r>
          </a:p>
          <a:p>
            <a:r>
              <a:rPr lang="en-US" dirty="0"/>
              <a:t>These individuals are easily distracted, which can make conversation difficult. </a:t>
            </a:r>
          </a:p>
          <a:p>
            <a:r>
              <a:rPr lang="en-US" dirty="0"/>
              <a:t>They may exhibit grandiosity, in which they experience inflated but unjustified self-esteem and self-confidence. </a:t>
            </a:r>
          </a:p>
        </p:txBody>
      </p:sp>
    </p:spTree>
    <p:extLst>
      <p:ext uri="{BB962C8B-B14F-4D97-AF65-F5344CB8AC3E}">
        <p14:creationId xmlns:p14="http://schemas.microsoft.com/office/powerpoint/2010/main" val="378600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Bipolar I and II Disorders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152400" y="1280160"/>
            <a:ext cx="8534400" cy="2588790"/>
          </a:xfrm>
        </p:spPr>
        <p:txBody>
          <a:bodyPr>
            <a:normAutofit fontScale="85000" lnSpcReduction="10000"/>
          </a:bodyPr>
          <a:lstStyle/>
          <a:p>
            <a:r>
              <a:rPr lang="en-US" dirty="0"/>
              <a:t>Unlike bipolar I disorder where major depressive episodes are not required for a diagnosis, bipolar II disorder is diagnosed when the individual has a hypomanic episode and a major depressive episode, either currently or previously. </a:t>
            </a:r>
          </a:p>
          <a:p>
            <a:r>
              <a:rPr lang="en-US" dirty="0"/>
              <a:t>A </a:t>
            </a:r>
            <a:r>
              <a:rPr lang="en-US" b="1" dirty="0"/>
              <a:t>hypomanic episode </a:t>
            </a:r>
            <a:r>
              <a:rPr lang="en-US" dirty="0"/>
              <a:t>is like a manic episode in that it includes elevated moods and increased energy, but it only has to last 4 consecutive days instead of 1 week.</a:t>
            </a:r>
          </a:p>
        </p:txBody>
      </p:sp>
      <p:pic>
        <p:nvPicPr>
          <p:cNvPr id="5" name="Content Placeholder 6" descr="A photograph of a person walking a tightrope over a large chasm">
            <a:extLst>
              <a:ext uri="{FF2B5EF4-FFF2-40B4-BE49-F238E27FC236}">
                <a16:creationId xmlns:a16="http://schemas.microsoft.com/office/drawing/2014/main" id="{D0527B89-3B41-461E-0D45-07B24026BCDF}"/>
              </a:ext>
            </a:extLst>
          </p:cNvPr>
          <p:cNvPicPr>
            <a:picLocks noChangeAspect="1"/>
          </p:cNvPicPr>
          <p:nvPr/>
        </p:nvPicPr>
        <p:blipFill rotWithShape="1">
          <a:blip r:embed="rId2"/>
          <a:srcRect t="1235"/>
          <a:stretch/>
        </p:blipFill>
        <p:spPr>
          <a:xfrm>
            <a:off x="2933700" y="3868950"/>
            <a:ext cx="3276600" cy="1820333"/>
          </a:xfrm>
          <a:prstGeom prst="rect">
            <a:avLst/>
          </a:prstGeom>
          <a:noFill/>
        </p:spPr>
      </p:pic>
      <p:sp>
        <p:nvSpPr>
          <p:cNvPr id="4" name="TextBox 3">
            <a:extLst>
              <a:ext uri="{FF2B5EF4-FFF2-40B4-BE49-F238E27FC236}">
                <a16:creationId xmlns:a16="http://schemas.microsoft.com/office/drawing/2014/main" id="{50468D60-801C-0A77-AB20-172C6F85017E}"/>
              </a:ext>
            </a:extLst>
          </p:cNvPr>
          <p:cNvSpPr txBox="1"/>
          <p:nvPr/>
        </p:nvSpPr>
        <p:spPr>
          <a:xfrm>
            <a:off x="4259254" y="5689283"/>
            <a:ext cx="625492" cy="253916"/>
          </a:xfrm>
          <a:prstGeom prst="rect">
            <a:avLst/>
          </a:prstGeom>
          <a:noFill/>
        </p:spPr>
        <p:txBody>
          <a:bodyPr wrap="none" rtlCol="0">
            <a:spAutoFit/>
          </a:bodyPr>
          <a:lstStyle/>
          <a:p>
            <a:r>
              <a:rPr lang="en-US" sz="1050" dirty="0">
                <a:solidFill>
                  <a:srgbClr val="182F58"/>
                </a:solidFill>
              </a:rPr>
              <a:t>Figure 5</a:t>
            </a:r>
          </a:p>
        </p:txBody>
      </p:sp>
    </p:spTree>
    <p:extLst>
      <p:ext uri="{BB962C8B-B14F-4D97-AF65-F5344CB8AC3E}">
        <p14:creationId xmlns:p14="http://schemas.microsoft.com/office/powerpoint/2010/main" val="119591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Bipolar I and II Disorders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Some patients with bipolar disorder will experience a rapid-cycling subtype, which is characterized by at least four manic episodes (or some combination of at least four manic and major depressive episodes) within 1 year.</a:t>
            </a:r>
          </a:p>
          <a:p>
            <a:r>
              <a:rPr lang="en-US" dirty="0"/>
              <a:t>People with bipolar disorder usually experience depression following mania. </a:t>
            </a:r>
          </a:p>
          <a:p>
            <a:r>
              <a:rPr lang="en-US" dirty="0"/>
              <a:t>Around 36% of individuals with bipolar disorder attempt suicide once in their life, and approximately 15 to 19% complete it.</a:t>
            </a:r>
          </a:p>
        </p:txBody>
      </p:sp>
    </p:spTree>
    <p:extLst>
      <p:ext uri="{BB962C8B-B14F-4D97-AF65-F5344CB8AC3E}">
        <p14:creationId xmlns:p14="http://schemas.microsoft.com/office/powerpoint/2010/main" val="341697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Of Bipolar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In the U.S., one out of every 167 people meets the criteria for bipolar disorder each year. </a:t>
            </a:r>
          </a:p>
          <a:p>
            <a:r>
              <a:rPr lang="en-US" dirty="0"/>
              <a:t>One in 100 will meet the criteria within their lifetime.</a:t>
            </a:r>
          </a:p>
          <a:p>
            <a:r>
              <a:rPr lang="en-US" dirty="0"/>
              <a:t>The rates are higher in men than in women, and onset is usually before the age of 25.</a:t>
            </a:r>
          </a:p>
          <a:p>
            <a:endParaRPr lang="en-US" dirty="0"/>
          </a:p>
        </p:txBody>
      </p:sp>
    </p:spTree>
    <p:extLst>
      <p:ext uri="{BB962C8B-B14F-4D97-AF65-F5344CB8AC3E}">
        <p14:creationId xmlns:p14="http://schemas.microsoft.com/office/powerpoint/2010/main" val="305449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Biological Basis Of Mood Disorders: Genetics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Relatives of those with major depressive disorder have double the risk of developing major depressive disorder, whereas relatives of patients with bipolar disorder have over 9 times the risk. </a:t>
            </a:r>
          </a:p>
          <a:p>
            <a:r>
              <a:rPr lang="en-US" dirty="0"/>
              <a:t>The rate of concordance for major depressive disorder is higher among identical twins than fraternal twins (50% vs. 38%, respectively), as is that of bipolar disorder (67% vs. 16%, respectively), suggesting that genetic factors play a stronger role in bipolar disorder than in major depressive disorder.</a:t>
            </a:r>
          </a:p>
        </p:txBody>
      </p:sp>
    </p:spTree>
    <p:extLst>
      <p:ext uri="{BB962C8B-B14F-4D97-AF65-F5344CB8AC3E}">
        <p14:creationId xmlns:p14="http://schemas.microsoft.com/office/powerpoint/2010/main" val="2516075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Biological Basis Of Mood Disorders: Chemical Imbalances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People with mood disorders often have imbalances in neurochemicals, such as norepinephrine and serotonin.</a:t>
            </a:r>
          </a:p>
          <a:p>
            <a:r>
              <a:rPr lang="en-US" dirty="0"/>
              <a:t>Medications that are used to treat major depressive disorder typically boost serotonin and norepinephrine activity.</a:t>
            </a:r>
          </a:p>
          <a:p>
            <a:r>
              <a:rPr lang="en-US" dirty="0"/>
              <a:t>Lithium, which is used in treatment of bipolar disorder, blocks norepinephrine activity.</a:t>
            </a:r>
          </a:p>
        </p:txBody>
      </p:sp>
    </p:spTree>
    <p:extLst>
      <p:ext uri="{BB962C8B-B14F-4D97-AF65-F5344CB8AC3E}">
        <p14:creationId xmlns:p14="http://schemas.microsoft.com/office/powerpoint/2010/main" val="1997445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15.5 Figure 6</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457200" y="5181599"/>
            <a:ext cx="8229600" cy="669925"/>
          </a:xfrm>
          <a:prstGeom prst="rect">
            <a:avLst/>
          </a:prstGeom>
        </p:spPr>
        <p:txBody>
          <a:bodyPr>
            <a:normAutofit fontScale="775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Many medications designed to treat mood disorders work by altering neurotransmitter activity in the neural synapse.</a:t>
            </a:r>
          </a:p>
        </p:txBody>
      </p:sp>
      <p:pic>
        <p:nvPicPr>
          <p:cNvPr id="3" name="Content Placeholder 6" descr="An illustration shows the synaptic space between two neurons.">
            <a:extLst>
              <a:ext uri="{FF2B5EF4-FFF2-40B4-BE49-F238E27FC236}">
                <a16:creationId xmlns:a16="http://schemas.microsoft.com/office/drawing/2014/main" id="{8EBE86B6-CEA3-2812-E2AE-ADD5F8A4CCAC}"/>
              </a:ext>
            </a:extLst>
          </p:cNvPr>
          <p:cNvPicPr>
            <a:picLocks noChangeAspect="1"/>
          </p:cNvPicPr>
          <p:nvPr/>
        </p:nvPicPr>
        <p:blipFill>
          <a:blip r:embed="rId2"/>
          <a:stretch>
            <a:fillRect/>
          </a:stretch>
        </p:blipFill>
        <p:spPr>
          <a:xfrm>
            <a:off x="1143000" y="1158874"/>
            <a:ext cx="7151511" cy="4022725"/>
          </a:xfrm>
          <a:prstGeom prst="rect">
            <a:avLst/>
          </a:prstGeom>
          <a:noFill/>
        </p:spPr>
      </p:pic>
    </p:spTree>
    <p:extLst>
      <p:ext uri="{BB962C8B-B14F-4D97-AF65-F5344CB8AC3E}">
        <p14:creationId xmlns:p14="http://schemas.microsoft.com/office/powerpoint/2010/main" val="1541786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Depression And Brain Abnormalities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6474296" cy="4572000"/>
          </a:xfrm>
        </p:spPr>
        <p:txBody>
          <a:bodyPr>
            <a:normAutofit/>
          </a:bodyPr>
          <a:lstStyle/>
          <a:p>
            <a:r>
              <a:rPr lang="en-US" dirty="0"/>
              <a:t>Depressed individuals show elevated amygdala activity, especially when presented negative emotional stimuli.</a:t>
            </a:r>
          </a:p>
          <a:p>
            <a:r>
              <a:rPr lang="en-US" dirty="0"/>
              <a:t>Depressed individuals also exhibit less activation in the prefrontal cortex, particularly on the left side.</a:t>
            </a:r>
          </a:p>
          <a:p>
            <a:r>
              <a:rPr lang="en-US" dirty="0"/>
              <a:t>Decreased activation of the prefrontal cortex may allow negative mood states to persist.</a:t>
            </a:r>
          </a:p>
        </p:txBody>
      </p:sp>
      <p:pic>
        <p:nvPicPr>
          <p:cNvPr id="5" name="Content Placeholder 6" descr="A photograph shows a yellow balloon with a sad face drawn on it.">
            <a:extLst>
              <a:ext uri="{FF2B5EF4-FFF2-40B4-BE49-F238E27FC236}">
                <a16:creationId xmlns:a16="http://schemas.microsoft.com/office/drawing/2014/main" id="{FAF6E45B-E196-6B69-E3D3-FC15BFBF0365}"/>
              </a:ext>
            </a:extLst>
          </p:cNvPr>
          <p:cNvPicPr>
            <a:picLocks noChangeAspect="1"/>
          </p:cNvPicPr>
          <p:nvPr/>
        </p:nvPicPr>
        <p:blipFill rotWithShape="1">
          <a:blip r:embed="rId2"/>
          <a:srcRect l="30313" r="31250"/>
          <a:stretch/>
        </p:blipFill>
        <p:spPr>
          <a:xfrm>
            <a:off x="6812318" y="1828800"/>
            <a:ext cx="1885368" cy="2759075"/>
          </a:xfrm>
          <a:prstGeom prst="rect">
            <a:avLst/>
          </a:prstGeom>
          <a:noFill/>
        </p:spPr>
      </p:pic>
      <p:sp>
        <p:nvSpPr>
          <p:cNvPr id="6" name="TextBox 5">
            <a:extLst>
              <a:ext uri="{FF2B5EF4-FFF2-40B4-BE49-F238E27FC236}">
                <a16:creationId xmlns:a16="http://schemas.microsoft.com/office/drawing/2014/main" id="{669088CD-207E-3ECA-B8EA-7DC80525B524}"/>
              </a:ext>
            </a:extLst>
          </p:cNvPr>
          <p:cNvSpPr txBox="1"/>
          <p:nvPr/>
        </p:nvSpPr>
        <p:spPr>
          <a:xfrm>
            <a:off x="7482586" y="4599731"/>
            <a:ext cx="625492" cy="253916"/>
          </a:xfrm>
          <a:prstGeom prst="rect">
            <a:avLst/>
          </a:prstGeom>
          <a:noFill/>
        </p:spPr>
        <p:txBody>
          <a:bodyPr wrap="none" rtlCol="0">
            <a:spAutoFit/>
          </a:bodyPr>
          <a:lstStyle/>
          <a:p>
            <a:r>
              <a:rPr lang="en-US" sz="1050" dirty="0">
                <a:solidFill>
                  <a:srgbClr val="182F58"/>
                </a:solidFill>
              </a:rPr>
              <a:t>Figure 7</a:t>
            </a:r>
          </a:p>
        </p:txBody>
      </p:sp>
    </p:spTree>
    <p:extLst>
      <p:ext uri="{BB962C8B-B14F-4D97-AF65-F5344CB8AC3E}">
        <p14:creationId xmlns:p14="http://schemas.microsoft.com/office/powerpoint/2010/main" val="999458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Depression And Cortisol</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fontScale="92500" lnSpcReduction="10000"/>
          </a:bodyPr>
          <a:lstStyle/>
          <a:p>
            <a:r>
              <a:rPr lang="en-US" dirty="0"/>
              <a:t>Depressed individuals have abnormal levels of cortisol, a stress hormone released into the blood by the neuroendocrine system during stress.</a:t>
            </a:r>
          </a:p>
          <a:p>
            <a:r>
              <a:rPr lang="en-US" dirty="0"/>
              <a:t>Many people with depression show elevated cortisol levels, especially those reporting a history of early life trauma, such as the loss of a parent or abuse during childhood. </a:t>
            </a:r>
          </a:p>
          <a:p>
            <a:r>
              <a:rPr lang="en-US" dirty="0"/>
              <a:t>High levels of cortisol are a risk factor for future depression, and cortisol activates activity in the amygdala while deactivating activity in the prefrontal cortex.</a:t>
            </a:r>
          </a:p>
        </p:txBody>
      </p:sp>
    </p:spTree>
    <p:extLst>
      <p:ext uri="{BB962C8B-B14F-4D97-AF65-F5344CB8AC3E}">
        <p14:creationId xmlns:p14="http://schemas.microsoft.com/office/powerpoint/2010/main" val="272197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Mood Disorders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199" y="1280160"/>
            <a:ext cx="8222673" cy="4572000"/>
          </a:xfrm>
        </p:spPr>
        <p:txBody>
          <a:bodyPr>
            <a:normAutofit/>
          </a:bodyPr>
          <a:lstStyle/>
          <a:p>
            <a:r>
              <a:rPr lang="en-US" dirty="0"/>
              <a:t>Individuals with mood disorders experience mood fluctuations that are extreme, distort their outlook on life, and impair their ability to function.</a:t>
            </a:r>
          </a:p>
          <a:p>
            <a:r>
              <a:rPr lang="en-US" dirty="0"/>
              <a:t>The DSM-5-TR separates mood disorders: bipolar and related disorders and depressive disorders.</a:t>
            </a:r>
          </a:p>
          <a:p>
            <a:endParaRPr lang="en-US" dirty="0"/>
          </a:p>
        </p:txBody>
      </p:sp>
      <p:pic>
        <p:nvPicPr>
          <p:cNvPr id="5" name="Content Placeholder 6" descr="A photo shows a masked woman expressing different emotions.">
            <a:extLst>
              <a:ext uri="{FF2B5EF4-FFF2-40B4-BE49-F238E27FC236}">
                <a16:creationId xmlns:a16="http://schemas.microsoft.com/office/drawing/2014/main" id="{ACBAE7CB-8BF2-F11C-F5C8-273B2CE6E26C}"/>
              </a:ext>
            </a:extLst>
          </p:cNvPr>
          <p:cNvPicPr>
            <a:picLocks noChangeAspect="1"/>
          </p:cNvPicPr>
          <p:nvPr/>
        </p:nvPicPr>
        <p:blipFill rotWithShape="1">
          <a:blip r:embed="rId2"/>
          <a:srcRect b="1235"/>
          <a:stretch/>
        </p:blipFill>
        <p:spPr>
          <a:xfrm>
            <a:off x="2895600" y="3581400"/>
            <a:ext cx="3810000" cy="2116667"/>
          </a:xfrm>
          <a:prstGeom prst="rect">
            <a:avLst/>
          </a:prstGeom>
          <a:noFill/>
        </p:spPr>
      </p:pic>
      <p:sp>
        <p:nvSpPr>
          <p:cNvPr id="6" name="TextBox 5">
            <a:extLst>
              <a:ext uri="{FF2B5EF4-FFF2-40B4-BE49-F238E27FC236}">
                <a16:creationId xmlns:a16="http://schemas.microsoft.com/office/drawing/2014/main" id="{81DBD4B3-2E84-DDF8-9F04-162FA0D4A434}"/>
              </a:ext>
            </a:extLst>
          </p:cNvPr>
          <p:cNvSpPr txBox="1"/>
          <p:nvPr/>
        </p:nvSpPr>
        <p:spPr>
          <a:xfrm>
            <a:off x="4487854" y="5730724"/>
            <a:ext cx="625492" cy="253916"/>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1122329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 Diathesis-Stress Model And Major Depressive Disorders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Stressful events, such as the death of a loved one, divorce or separation, and serious health or money problems, can trigger depression.</a:t>
            </a:r>
          </a:p>
          <a:p>
            <a:r>
              <a:rPr lang="en-US" dirty="0"/>
              <a:t>Exit events, instances in which an important person departs, are likely to trigger depression.</a:t>
            </a:r>
          </a:p>
          <a:p>
            <a:r>
              <a:rPr lang="en-US" dirty="0"/>
              <a:t>Exit events are especially likely to trigger depression if these happenings occur in a way that humiliates or devalues the individual.</a:t>
            </a:r>
          </a:p>
        </p:txBody>
      </p:sp>
    </p:spTree>
    <p:extLst>
      <p:ext uri="{BB962C8B-B14F-4D97-AF65-F5344CB8AC3E}">
        <p14:creationId xmlns:p14="http://schemas.microsoft.com/office/powerpoint/2010/main" val="3011282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 Diathesis-Stress Model And Major Depressive Disorders: Examples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pPr lvl="1"/>
            <a:r>
              <a:rPr lang="en-US" dirty="0"/>
              <a:t>People who experience the breakup of a relationship initiated by the other person develop major depressive disorder at a rate more than 2 times that of people who experience the death of a loved one. </a:t>
            </a:r>
          </a:p>
          <a:p>
            <a:pPr lvl="1"/>
            <a:r>
              <a:rPr lang="en-US" dirty="0"/>
              <a:t>People who experienced traumatic stress in childhood are more likely to develop depression at some point in their lives.</a:t>
            </a:r>
          </a:p>
          <a:p>
            <a:pPr lvl="1"/>
            <a:r>
              <a:rPr lang="en-US" dirty="0"/>
              <a:t>Studies suggest that stressful events alter the way a specific gene regulates serotonin activity, which may initiate depressive symptoms.</a:t>
            </a:r>
          </a:p>
        </p:txBody>
      </p:sp>
    </p:spTree>
    <p:extLst>
      <p:ext uri="{BB962C8B-B14F-4D97-AF65-F5344CB8AC3E}">
        <p14:creationId xmlns:p14="http://schemas.microsoft.com/office/powerpoint/2010/main" val="3471472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Cognitive Theories Of Depression</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Cognitive theories of depression take the view that depression is triggered by negative thoughts, interpretations, self-evaluations, and expectations. </a:t>
            </a:r>
          </a:p>
          <a:p>
            <a:r>
              <a:rPr lang="en-US" dirty="0"/>
              <a:t>These diathesis-stress models propose that depression is triggered by a "cognitive vulnerability" (negative and maladaptive thinking) and by precipitating stressful life events. </a:t>
            </a:r>
          </a:p>
        </p:txBody>
      </p:sp>
    </p:spTree>
    <p:extLst>
      <p:ext uri="{BB962C8B-B14F-4D97-AF65-F5344CB8AC3E}">
        <p14:creationId xmlns:p14="http://schemas.microsoft.com/office/powerpoint/2010/main" val="3243492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Beck</a:t>
            </a:r>
            <a:r>
              <a:rPr lang="en-US" dirty="0">
                <a:solidFill>
                  <a:srgbClr val="182F58"/>
                </a:solidFill>
                <a:effectLst/>
                <a:latin typeface="Calibri" panose="020F0502020204030204" pitchFamily="34" charset="0"/>
              </a:rPr>
              <a:t>'</a:t>
            </a:r>
            <a:r>
              <a:rPr lang="en-US" b="1" dirty="0"/>
              <a:t>s Theory Of Depression</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fontScale="92500" lnSpcReduction="20000"/>
          </a:bodyPr>
          <a:lstStyle/>
          <a:p>
            <a:r>
              <a:rPr lang="en-US" dirty="0"/>
              <a:t>Depression-prone people possess depressive schemas, or mental predispositions to think about most things in a negative way.</a:t>
            </a:r>
          </a:p>
          <a:p>
            <a:r>
              <a:rPr lang="en-US" dirty="0"/>
              <a:t>Depressive schemas contain themes of loss, failure, rejection, worthlessness, and inadequacy.</a:t>
            </a:r>
          </a:p>
          <a:p>
            <a:r>
              <a:rPr lang="en-US" dirty="0"/>
              <a:t>Depressive schemas prompt dysfunctional and pessimistic thoughts about the self, the world, and the future. </a:t>
            </a:r>
          </a:p>
          <a:p>
            <a:r>
              <a:rPr lang="en-US" dirty="0"/>
              <a:t>This dysfunctional style of thinking is maintained by cognitive biases, or errors in how we process information about ourselves, which lead us to focus on negative aspects of experiences, interpret things negatively, and block positive memories.</a:t>
            </a:r>
          </a:p>
        </p:txBody>
      </p:sp>
    </p:spTree>
    <p:extLst>
      <p:ext uri="{BB962C8B-B14F-4D97-AF65-F5344CB8AC3E}">
        <p14:creationId xmlns:p14="http://schemas.microsoft.com/office/powerpoint/2010/main" val="4003851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615441"/>
          </a:xfrm>
        </p:spPr>
        <p:txBody>
          <a:bodyPr>
            <a:normAutofit/>
          </a:bodyPr>
          <a:lstStyle/>
          <a:p>
            <a:r>
              <a:rPr lang="en-US" dirty="0"/>
              <a:t>Have you ever had a negative view about something that may not have been accurate? What was it? Why do you think you didn't look at it positively?</a:t>
            </a:r>
          </a:p>
        </p:txBody>
      </p:sp>
    </p:spTree>
    <p:extLst>
      <p:ext uri="{BB962C8B-B14F-4D97-AF65-F5344CB8AC3E}">
        <p14:creationId xmlns:p14="http://schemas.microsoft.com/office/powerpoint/2010/main" val="3180920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Beck</a:t>
            </a:r>
            <a:r>
              <a:rPr lang="en-US" dirty="0">
                <a:solidFill>
                  <a:srgbClr val="182F58"/>
                </a:solidFill>
                <a:effectLst/>
                <a:latin typeface="Calibri" panose="020F0502020204030204" pitchFamily="34" charset="0"/>
              </a:rPr>
              <a:t>'</a:t>
            </a:r>
            <a:r>
              <a:rPr lang="en-US" b="1" dirty="0"/>
              <a:t>s Theory of Depression</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pPr lvl="1"/>
            <a:r>
              <a:rPr lang="en-US" u="sng" dirty="0"/>
              <a:t>Example</a:t>
            </a:r>
            <a:r>
              <a:rPr lang="en-US" dirty="0"/>
              <a:t>: A person whose depressive schema consists of a theme of rejection might be overly attentive to social cues of rejection (more likely to notice another's frown), and they might interpret this cue as a sign of rejection and automatically remember past incidents of rejection.</a:t>
            </a:r>
          </a:p>
          <a:p>
            <a:r>
              <a:rPr lang="en-US" dirty="0"/>
              <a:t>A preexisting tendency to engage in a negative, self-defeating style of thinking—when combined with life stress—over time predicts the onset of depression.</a:t>
            </a:r>
          </a:p>
        </p:txBody>
      </p:sp>
    </p:spTree>
    <p:extLst>
      <p:ext uri="{BB962C8B-B14F-4D97-AF65-F5344CB8AC3E}">
        <p14:creationId xmlns:p14="http://schemas.microsoft.com/office/powerpoint/2010/main" val="3779600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77441"/>
          </a:xfrm>
        </p:spPr>
        <p:txBody>
          <a:bodyPr>
            <a:normAutofit/>
          </a:bodyPr>
          <a:lstStyle/>
          <a:p>
            <a:r>
              <a:rPr lang="en-US" dirty="0"/>
              <a:t>If you were a therapist, how would you challenge the following statement?</a:t>
            </a:r>
          </a:p>
          <a:p>
            <a:endParaRPr lang="en-US" dirty="0"/>
          </a:p>
          <a:p>
            <a:r>
              <a:rPr lang="en-US" dirty="0"/>
              <a:t>"I am always going to fail, no matter how hard I try."</a:t>
            </a:r>
          </a:p>
        </p:txBody>
      </p:sp>
    </p:spTree>
    <p:extLst>
      <p:ext uri="{BB962C8B-B14F-4D97-AF65-F5344CB8AC3E}">
        <p14:creationId xmlns:p14="http://schemas.microsoft.com/office/powerpoint/2010/main" val="2485378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Hopelessness Theory </a:t>
            </a:r>
            <a:r>
              <a:rPr lang="en-US" dirty="0"/>
              <a:t>O</a:t>
            </a:r>
            <a:r>
              <a:rPr lang="en-US" b="1" dirty="0"/>
              <a:t>f Depression</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A style of negative thinking leads to a sense of hopelessness, which then leads to depression.</a:t>
            </a:r>
          </a:p>
          <a:p>
            <a:r>
              <a:rPr lang="en-US" dirty="0"/>
              <a:t>Hopelessness is an expectation that unpleasant outcomes will occur or that desired outcomes will not occur, and there is nothing one can do to prevent such outcomes. </a:t>
            </a:r>
          </a:p>
          <a:p>
            <a:r>
              <a:rPr lang="en-US" dirty="0"/>
              <a:t>Those who demonstrate hopelessness perceive negative life events as having stable and global causes.</a:t>
            </a:r>
          </a:p>
        </p:txBody>
      </p:sp>
    </p:spTree>
    <p:extLst>
      <p:ext uri="{BB962C8B-B14F-4D97-AF65-F5344CB8AC3E}">
        <p14:creationId xmlns:p14="http://schemas.microsoft.com/office/powerpoint/2010/main" val="1869173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Hopelessness Theory Of Depression: Example</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pPr lvl="1"/>
            <a:r>
              <a:rPr lang="en-US" u="sng" dirty="0"/>
              <a:t>Example</a:t>
            </a:r>
            <a:r>
              <a:rPr lang="en-US" dirty="0"/>
              <a:t>: A student who wishes to go to law school does poorly on an admissions test. </a:t>
            </a:r>
          </a:p>
          <a:p>
            <a:pPr lvl="2"/>
            <a:r>
              <a:rPr lang="en-US" dirty="0">
                <a:solidFill>
                  <a:srgbClr val="2B7799"/>
                </a:solidFill>
              </a:rPr>
              <a:t>If the student infers negative life events as having stable and global causes, they may believe that their poor performance has a stable and global cause ("I lack intelligence, and it's going to prevent me from ever finding a meaningful career.</a:t>
            </a:r>
            <a:r>
              <a:rPr lang="en-US" dirty="0"/>
              <a:t>"</a:t>
            </a:r>
            <a:r>
              <a:rPr lang="en-US" dirty="0">
                <a:solidFill>
                  <a:srgbClr val="2B7799"/>
                </a:solidFill>
              </a:rPr>
              <a:t>).</a:t>
            </a:r>
          </a:p>
        </p:txBody>
      </p:sp>
    </p:spTree>
    <p:extLst>
      <p:ext uri="{BB962C8B-B14F-4D97-AF65-F5344CB8AC3E}">
        <p14:creationId xmlns:p14="http://schemas.microsoft.com/office/powerpoint/2010/main" val="396997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3868-B5F7-D7CE-01F2-275056C53660}"/>
              </a:ext>
            </a:extLst>
          </p:cNvPr>
          <p:cNvSpPr>
            <a:spLocks noGrp="1"/>
          </p:cNvSpPr>
          <p:nvPr>
            <p:ph type="title"/>
          </p:nvPr>
        </p:nvSpPr>
        <p:spPr/>
        <p:txBody>
          <a:bodyPr/>
          <a:lstStyle/>
          <a:p>
            <a:r>
              <a:rPr lang="en-US" dirty="0"/>
              <a:t>Lesson 15.5 Cognitive Theories Of Depression</a:t>
            </a:r>
          </a:p>
        </p:txBody>
      </p:sp>
      <p:pic>
        <p:nvPicPr>
          <p:cNvPr id="4" name="Content Placeholder 2" descr="A diagram describing a depressive schema">
            <a:extLst>
              <a:ext uri="{FF2B5EF4-FFF2-40B4-BE49-F238E27FC236}">
                <a16:creationId xmlns:a16="http://schemas.microsoft.com/office/drawing/2014/main" id="{9F9883B1-7834-BC97-6B86-E173E7AA3400}"/>
              </a:ext>
            </a:extLst>
          </p:cNvPr>
          <p:cNvPicPr>
            <a:picLocks noGrp="1" noChangeAspect="1"/>
          </p:cNvPicPr>
          <p:nvPr>
            <p:ph idx="1"/>
          </p:nvPr>
        </p:nvPicPr>
        <p:blipFill>
          <a:blip r:embed="rId2"/>
          <a:stretch>
            <a:fillRect/>
          </a:stretch>
        </p:blipFill>
        <p:spPr>
          <a:xfrm>
            <a:off x="507999" y="1295400"/>
            <a:ext cx="8128001" cy="4572000"/>
          </a:xfrm>
          <a:prstGeom prst="rect">
            <a:avLst/>
          </a:prstGeom>
          <a:noFill/>
        </p:spPr>
      </p:pic>
    </p:spTree>
    <p:extLst>
      <p:ext uri="{BB962C8B-B14F-4D97-AF65-F5344CB8AC3E}">
        <p14:creationId xmlns:p14="http://schemas.microsoft.com/office/powerpoint/2010/main" val="3998712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Depressive Disorders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b="1" dirty="0"/>
              <a:t>Depressive disorders </a:t>
            </a:r>
            <a:r>
              <a:rPr lang="en-US" dirty="0"/>
              <a:t>are a group of disorders in which depression is the main feature. </a:t>
            </a:r>
          </a:p>
          <a:p>
            <a:r>
              <a:rPr lang="en-US" dirty="0"/>
              <a:t>Depression refers to an intense and persistent sadness.</a:t>
            </a:r>
          </a:p>
          <a:p>
            <a:r>
              <a:rPr lang="en-US" dirty="0"/>
              <a:t>People with depression feel sad, discouraged, and hopeless. </a:t>
            </a:r>
          </a:p>
          <a:p>
            <a:r>
              <a:rPr lang="en-US" dirty="0"/>
              <a:t>These individuals lose interest in activities once enjoyed, often experience a decrease in drives such as hunger and sex, and frequently doubt personal worth. </a:t>
            </a:r>
          </a:p>
        </p:txBody>
      </p:sp>
    </p:spTree>
    <p:extLst>
      <p:ext uri="{BB962C8B-B14F-4D97-AF65-F5344CB8AC3E}">
        <p14:creationId xmlns:p14="http://schemas.microsoft.com/office/powerpoint/2010/main" val="2288306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Hopelessness Theory Of Depression</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305800" cy="2758440"/>
          </a:xfrm>
        </p:spPr>
        <p:txBody>
          <a:bodyPr>
            <a:normAutofit fontScale="62500" lnSpcReduction="20000"/>
          </a:bodyPr>
          <a:lstStyle/>
          <a:p>
            <a:r>
              <a:rPr lang="en-US" dirty="0"/>
              <a:t>People who exhibit this cognitive style in response to undesirable life events will view such events as having negative implications for their future and self-worth.</a:t>
            </a:r>
          </a:p>
          <a:p>
            <a:r>
              <a:rPr lang="en-US" dirty="0"/>
              <a:t>These feelings will increase the likelihood of hopelessness—the primary cause of depression. </a:t>
            </a:r>
          </a:p>
          <a:p>
            <a:r>
              <a:rPr lang="en-US" dirty="0"/>
              <a:t>One study testing hopelessness theory measured the tendency to make negative inferences for bad life effects in participants who were experiencing uncontrollable stressors. </a:t>
            </a:r>
          </a:p>
          <a:p>
            <a:pPr lvl="1"/>
            <a:r>
              <a:rPr lang="en-US" dirty="0"/>
              <a:t>Over 6 months, those with scores reflecting high cognitive vulnerability were 7 times more likely to develop depression compared to those with lower scores (Kleim et al., 2011).</a:t>
            </a:r>
          </a:p>
        </p:txBody>
      </p:sp>
      <p:pic>
        <p:nvPicPr>
          <p:cNvPr id="6" name="Content Placeholder 6" descr="A road sign with hope pointing one way and despair pointing the other">
            <a:extLst>
              <a:ext uri="{FF2B5EF4-FFF2-40B4-BE49-F238E27FC236}">
                <a16:creationId xmlns:a16="http://schemas.microsoft.com/office/drawing/2014/main" id="{A93AEB1C-54B5-6CA6-F6AA-E513F8BD49D2}"/>
              </a:ext>
            </a:extLst>
          </p:cNvPr>
          <p:cNvPicPr>
            <a:picLocks noChangeAspect="1"/>
          </p:cNvPicPr>
          <p:nvPr/>
        </p:nvPicPr>
        <p:blipFill rotWithShape="1">
          <a:blip r:embed="rId2"/>
          <a:srcRect l="9687" r="8750"/>
          <a:stretch/>
        </p:blipFill>
        <p:spPr>
          <a:xfrm>
            <a:off x="3121823" y="3726681"/>
            <a:ext cx="2976554" cy="2052796"/>
          </a:xfrm>
          <a:prstGeom prst="rect">
            <a:avLst/>
          </a:prstGeom>
          <a:noFill/>
        </p:spPr>
      </p:pic>
      <p:sp>
        <p:nvSpPr>
          <p:cNvPr id="4" name="TextBox 3">
            <a:extLst>
              <a:ext uri="{FF2B5EF4-FFF2-40B4-BE49-F238E27FC236}">
                <a16:creationId xmlns:a16="http://schemas.microsoft.com/office/drawing/2014/main" id="{34628708-0EE0-512D-2BCD-594604217DDA}"/>
              </a:ext>
            </a:extLst>
          </p:cNvPr>
          <p:cNvSpPr txBox="1"/>
          <p:nvPr/>
        </p:nvSpPr>
        <p:spPr>
          <a:xfrm>
            <a:off x="4343400" y="5791200"/>
            <a:ext cx="625492" cy="253916"/>
          </a:xfrm>
          <a:prstGeom prst="rect">
            <a:avLst/>
          </a:prstGeom>
          <a:noFill/>
        </p:spPr>
        <p:txBody>
          <a:bodyPr wrap="none" rtlCol="0">
            <a:spAutoFit/>
          </a:bodyPr>
          <a:lstStyle/>
          <a:p>
            <a:r>
              <a:rPr lang="en-US" sz="1050" dirty="0">
                <a:solidFill>
                  <a:srgbClr val="182F58"/>
                </a:solidFill>
              </a:rPr>
              <a:t>Figure 8</a:t>
            </a:r>
          </a:p>
        </p:txBody>
      </p:sp>
    </p:spTree>
    <p:extLst>
      <p:ext uri="{BB962C8B-B14F-4D97-AF65-F5344CB8AC3E}">
        <p14:creationId xmlns:p14="http://schemas.microsoft.com/office/powerpoint/2010/main" val="3789067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Rumination </a:t>
            </a:r>
            <a:r>
              <a:rPr lang="en-US" dirty="0"/>
              <a:t>A</a:t>
            </a:r>
            <a:r>
              <a:rPr lang="en-US" b="1" dirty="0"/>
              <a:t>nd Depression</a:t>
            </a:r>
            <a:endParaRPr lang="en-US" b="1" baseline="30000" dirty="0"/>
          </a:p>
        </p:txBody>
      </p:sp>
      <p:pic>
        <p:nvPicPr>
          <p:cNvPr id="5" name="Content Placeholder 6" descr="A photograph of a cow">
            <a:extLst>
              <a:ext uri="{FF2B5EF4-FFF2-40B4-BE49-F238E27FC236}">
                <a16:creationId xmlns:a16="http://schemas.microsoft.com/office/drawing/2014/main" id="{7498CC2A-8A6F-AED3-91AA-A715862B513B}"/>
              </a:ext>
            </a:extLst>
          </p:cNvPr>
          <p:cNvPicPr>
            <a:picLocks noChangeAspect="1"/>
          </p:cNvPicPr>
          <p:nvPr/>
        </p:nvPicPr>
        <p:blipFill rotWithShape="1">
          <a:blip r:embed="rId2"/>
          <a:srcRect l="24074" r="24074" b="1235"/>
          <a:stretch/>
        </p:blipFill>
        <p:spPr>
          <a:xfrm>
            <a:off x="304800" y="1692646"/>
            <a:ext cx="2663651" cy="2853912"/>
          </a:xfrm>
          <a:prstGeom prst="rect">
            <a:avLst/>
          </a:prstGeom>
          <a:noFill/>
        </p:spPr>
      </p:pic>
      <p:sp>
        <p:nvSpPr>
          <p:cNvPr id="4" name="TextBox 3">
            <a:extLst>
              <a:ext uri="{FF2B5EF4-FFF2-40B4-BE49-F238E27FC236}">
                <a16:creationId xmlns:a16="http://schemas.microsoft.com/office/drawing/2014/main" id="{300E0F1B-734B-0A42-7EDE-66F287830FF9}"/>
              </a:ext>
            </a:extLst>
          </p:cNvPr>
          <p:cNvSpPr txBox="1"/>
          <p:nvPr/>
        </p:nvSpPr>
        <p:spPr>
          <a:xfrm>
            <a:off x="1323879" y="4546558"/>
            <a:ext cx="625492" cy="253916"/>
          </a:xfrm>
          <a:prstGeom prst="rect">
            <a:avLst/>
          </a:prstGeom>
          <a:noFill/>
        </p:spPr>
        <p:txBody>
          <a:bodyPr wrap="none" rtlCol="0">
            <a:spAutoFit/>
          </a:bodyPr>
          <a:lstStyle/>
          <a:p>
            <a:r>
              <a:rPr lang="en-US" sz="1050" dirty="0">
                <a:solidFill>
                  <a:srgbClr val="182F58"/>
                </a:solidFill>
              </a:rPr>
              <a:t>Figure 9</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200400" y="1280160"/>
            <a:ext cx="5486400" cy="4572000"/>
          </a:xfrm>
        </p:spPr>
        <p:txBody>
          <a:bodyPr>
            <a:normAutofit/>
          </a:bodyPr>
          <a:lstStyle/>
          <a:p>
            <a:r>
              <a:rPr lang="en-US" b="1" dirty="0"/>
              <a:t>Rumination</a:t>
            </a:r>
            <a:r>
              <a:rPr lang="en-US" dirty="0"/>
              <a:t> is the repetitive and passive focus on the fact that one is depressed and dwelling on depressed symptoms.</a:t>
            </a:r>
          </a:p>
          <a:p>
            <a:r>
              <a:rPr lang="en-US" dirty="0"/>
              <a:t>The tendency to ruminate is associated with increases in depression symptoms, a heightened risk of major depressive episodes, and chronicity of such episodes.</a:t>
            </a:r>
          </a:p>
        </p:txBody>
      </p:sp>
    </p:spTree>
    <p:extLst>
      <p:ext uri="{BB962C8B-B14F-4D97-AF65-F5344CB8AC3E}">
        <p14:creationId xmlns:p14="http://schemas.microsoft.com/office/powerpoint/2010/main" val="18280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Suicide</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b="1" dirty="0"/>
              <a:t>Suicide</a:t>
            </a:r>
            <a:r>
              <a:rPr lang="en-US" dirty="0"/>
              <a:t> is defined by the National Institute of Mental Health as "death caused by self-directed injurious behavior with intent to die as the result of the behavior" (2022).</a:t>
            </a:r>
          </a:p>
          <a:p>
            <a:r>
              <a:rPr lang="en-US" dirty="0"/>
              <a:t>Suicide is not listed as a disorder in the DSM-5-TR.</a:t>
            </a:r>
          </a:p>
          <a:p>
            <a:r>
              <a:rPr lang="en-US" dirty="0"/>
              <a:t>Suffering from a mental disorder poses the greatest risk for suicide.</a:t>
            </a:r>
          </a:p>
          <a:p>
            <a:r>
              <a:rPr lang="en-US" dirty="0"/>
              <a:t>It is estimated that 90% of those who have completed suicides have at least one mental health disorder, which mood disorders being more frequent.</a:t>
            </a:r>
          </a:p>
        </p:txBody>
      </p:sp>
    </p:spTree>
    <p:extLst>
      <p:ext uri="{BB962C8B-B14F-4D97-AF65-F5344CB8AC3E}">
        <p14:creationId xmlns:p14="http://schemas.microsoft.com/office/powerpoint/2010/main" val="835910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Some Facts About Suicide</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6068734" cy="4663440"/>
          </a:xfrm>
        </p:spPr>
        <p:txBody>
          <a:bodyPr>
            <a:normAutofit fontScale="77500" lnSpcReduction="20000"/>
          </a:bodyPr>
          <a:lstStyle/>
          <a:p>
            <a:r>
              <a:rPr lang="en-US" dirty="0"/>
              <a:t>Suicide was the ninth leading cause of death for individuals 10 to 64 years of age in 2020 and was the second leading cause of death for children ages 10 to 14 and adults ages 25 to 34 (CDC, 2023).</a:t>
            </a:r>
          </a:p>
          <a:p>
            <a:r>
              <a:rPr lang="en-US" dirty="0"/>
              <a:t>There were 48,183 suicides in 2021 in the United States (CDC, 2023).</a:t>
            </a:r>
          </a:p>
          <a:p>
            <a:r>
              <a:rPr lang="en-US" dirty="0"/>
              <a:t>12.3 million Americans thought seriously about suicide, 3.5 million Americans planned a suicide attempt, and 1.7 million attempted suicide (CDC, 2023).</a:t>
            </a:r>
          </a:p>
          <a:p>
            <a:r>
              <a:rPr lang="en-US" dirty="0"/>
              <a:t>The highest rates of suicide within the United States are among American Indians/Alaskan natives and non-Hispanic Whites (CDC, 2023).</a:t>
            </a:r>
          </a:p>
        </p:txBody>
      </p:sp>
      <p:sp>
        <p:nvSpPr>
          <p:cNvPr id="4" name="TextBox 3">
            <a:extLst>
              <a:ext uri="{FF2B5EF4-FFF2-40B4-BE49-F238E27FC236}">
                <a16:creationId xmlns:a16="http://schemas.microsoft.com/office/drawing/2014/main" id="{B4C6B4DD-EE57-2D6F-39D6-D6F0ECF2472E}"/>
              </a:ext>
            </a:extLst>
          </p:cNvPr>
          <p:cNvSpPr txBox="1"/>
          <p:nvPr/>
        </p:nvSpPr>
        <p:spPr>
          <a:xfrm>
            <a:off x="7162798" y="4307093"/>
            <a:ext cx="694421" cy="253916"/>
          </a:xfrm>
          <a:prstGeom prst="rect">
            <a:avLst/>
          </a:prstGeom>
          <a:noFill/>
        </p:spPr>
        <p:txBody>
          <a:bodyPr wrap="none" rtlCol="0">
            <a:spAutoFit/>
          </a:bodyPr>
          <a:lstStyle/>
          <a:p>
            <a:r>
              <a:rPr lang="en-US" sz="1050" dirty="0">
                <a:solidFill>
                  <a:srgbClr val="182F58"/>
                </a:solidFill>
              </a:rPr>
              <a:t>Figure 10</a:t>
            </a:r>
          </a:p>
        </p:txBody>
      </p:sp>
      <p:pic>
        <p:nvPicPr>
          <p:cNvPr id="5" name="Content Placeholder 6" descr="A photograph shows a man standing, looking down with a sad expression.">
            <a:extLst>
              <a:ext uri="{FF2B5EF4-FFF2-40B4-BE49-F238E27FC236}">
                <a16:creationId xmlns:a16="http://schemas.microsoft.com/office/drawing/2014/main" id="{22D71EB6-1673-3A53-61CD-66C0820A1324}"/>
              </a:ext>
            </a:extLst>
          </p:cNvPr>
          <p:cNvPicPr>
            <a:picLocks noChangeAspect="1"/>
          </p:cNvPicPr>
          <p:nvPr/>
        </p:nvPicPr>
        <p:blipFill rotWithShape="1">
          <a:blip r:embed="rId2"/>
          <a:srcRect l="27813" r="28437"/>
          <a:stretch/>
        </p:blipFill>
        <p:spPr>
          <a:xfrm>
            <a:off x="6525934" y="1776618"/>
            <a:ext cx="1968147" cy="2530475"/>
          </a:xfrm>
          <a:prstGeom prst="rect">
            <a:avLst/>
          </a:prstGeom>
          <a:noFill/>
        </p:spPr>
      </p:pic>
    </p:spTree>
    <p:extLst>
      <p:ext uri="{BB962C8B-B14F-4D97-AF65-F5344CB8AC3E}">
        <p14:creationId xmlns:p14="http://schemas.microsoft.com/office/powerpoint/2010/main" val="2652019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4</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82041"/>
          </a:xfrm>
        </p:spPr>
        <p:txBody>
          <a:bodyPr>
            <a:normAutofit/>
          </a:bodyPr>
          <a:lstStyle/>
          <a:p>
            <a:r>
              <a:rPr lang="en-US" dirty="0"/>
              <a:t>Why do you think individuals of some races are more likely to commit suicide than others?</a:t>
            </a:r>
          </a:p>
        </p:txBody>
      </p:sp>
    </p:spTree>
    <p:extLst>
      <p:ext uri="{BB962C8B-B14F-4D97-AF65-F5344CB8AC3E}">
        <p14:creationId xmlns:p14="http://schemas.microsoft.com/office/powerpoint/2010/main" val="428104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Risk Factors For Suicide</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04800" y="1219200"/>
            <a:ext cx="6781800" cy="4876800"/>
          </a:xfrm>
        </p:spPr>
        <p:txBody>
          <a:bodyPr>
            <a:normAutofit fontScale="85000" lnSpcReduction="20000"/>
          </a:bodyPr>
          <a:lstStyle/>
          <a:p>
            <a:r>
              <a:rPr lang="en-US" dirty="0"/>
              <a:t>Risk factors for suicide include:</a:t>
            </a:r>
          </a:p>
          <a:p>
            <a:pPr lvl="1"/>
            <a:r>
              <a:rPr lang="en-US" dirty="0"/>
              <a:t>Substance use problems, such as alcohol and opiates</a:t>
            </a:r>
          </a:p>
          <a:p>
            <a:pPr lvl="1"/>
            <a:r>
              <a:rPr lang="en-US" dirty="0"/>
              <a:t>History of depression or feelings of hopelessness</a:t>
            </a:r>
          </a:p>
          <a:p>
            <a:pPr lvl="1"/>
            <a:r>
              <a:rPr lang="en-US" dirty="0"/>
              <a:t>Increased feelings of depression and loneliness</a:t>
            </a:r>
          </a:p>
          <a:p>
            <a:pPr lvl="1"/>
            <a:r>
              <a:rPr lang="en-US" dirty="0"/>
              <a:t>Withdrawal from social relationships, feeling like a burden to others, and risk-taking behavior</a:t>
            </a:r>
          </a:p>
          <a:p>
            <a:pPr lvl="1"/>
            <a:r>
              <a:rPr lang="en-US" dirty="0"/>
              <a:t>Feeling trapped or unable to escape one</a:t>
            </a:r>
            <a:r>
              <a:rPr lang="en-US" dirty="0">
                <a:effectLst/>
                <a:latin typeface="Calibri" panose="020F0502020204030204" pitchFamily="34" charset="0"/>
              </a:rPr>
              <a:t>'</a:t>
            </a:r>
            <a:r>
              <a:rPr lang="en-US" dirty="0"/>
              <a:t>s misery</a:t>
            </a:r>
          </a:p>
          <a:p>
            <a:pPr lvl="1"/>
            <a:r>
              <a:rPr lang="en-US" dirty="0"/>
              <a:t>Being a victim of bullying or cyberbullying</a:t>
            </a:r>
          </a:p>
          <a:p>
            <a:pPr lvl="1"/>
            <a:r>
              <a:rPr lang="en-US" dirty="0"/>
              <a:t>A family member has previously committed suicide</a:t>
            </a:r>
          </a:p>
        </p:txBody>
      </p:sp>
      <p:sp>
        <p:nvSpPr>
          <p:cNvPr id="4" name="TextBox 3">
            <a:extLst>
              <a:ext uri="{FF2B5EF4-FFF2-40B4-BE49-F238E27FC236}">
                <a16:creationId xmlns:a16="http://schemas.microsoft.com/office/drawing/2014/main" id="{97B8BE98-7A76-A85E-04F3-843E27690E3D}"/>
              </a:ext>
            </a:extLst>
          </p:cNvPr>
          <p:cNvSpPr txBox="1"/>
          <p:nvPr/>
        </p:nvSpPr>
        <p:spPr>
          <a:xfrm>
            <a:off x="7543800" y="4302537"/>
            <a:ext cx="694421" cy="253916"/>
          </a:xfrm>
          <a:prstGeom prst="rect">
            <a:avLst/>
          </a:prstGeom>
          <a:noFill/>
        </p:spPr>
        <p:txBody>
          <a:bodyPr wrap="none" rtlCol="0">
            <a:spAutoFit/>
          </a:bodyPr>
          <a:lstStyle/>
          <a:p>
            <a:r>
              <a:rPr lang="en-US" sz="1050" dirty="0">
                <a:solidFill>
                  <a:srgbClr val="182F58"/>
                </a:solidFill>
              </a:rPr>
              <a:t>Figure 11</a:t>
            </a:r>
          </a:p>
        </p:txBody>
      </p:sp>
      <p:pic>
        <p:nvPicPr>
          <p:cNvPr id="5" name="Content Placeholder 6" descr="A photograph of Robin Williams">
            <a:extLst>
              <a:ext uri="{FF2B5EF4-FFF2-40B4-BE49-F238E27FC236}">
                <a16:creationId xmlns:a16="http://schemas.microsoft.com/office/drawing/2014/main" id="{2FF197A1-D7D0-BFC7-A98C-77F82E60DB0B}"/>
              </a:ext>
            </a:extLst>
          </p:cNvPr>
          <p:cNvPicPr>
            <a:picLocks noChangeAspect="1"/>
          </p:cNvPicPr>
          <p:nvPr/>
        </p:nvPicPr>
        <p:blipFill rotWithShape="1">
          <a:blip r:embed="rId2"/>
          <a:srcRect l="31482" t="1235" r="31481"/>
          <a:stretch/>
        </p:blipFill>
        <p:spPr>
          <a:xfrm>
            <a:off x="7086600" y="2133600"/>
            <a:ext cx="1432560" cy="2148840"/>
          </a:xfrm>
          <a:prstGeom prst="rect">
            <a:avLst/>
          </a:prstGeom>
          <a:noFill/>
        </p:spPr>
      </p:pic>
    </p:spTree>
    <p:extLst>
      <p:ext uri="{BB962C8B-B14F-4D97-AF65-F5344CB8AC3E}">
        <p14:creationId xmlns:p14="http://schemas.microsoft.com/office/powerpoint/2010/main" val="1733556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Copycat Suicides</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Widely publicized suicides tend to trigger copycat suicides in some people.</a:t>
            </a:r>
          </a:p>
          <a:p>
            <a:r>
              <a:rPr lang="en-US" dirty="0"/>
              <a:t>A review of 42 studies concluded that media coverage of celebrity suicides is more than 14 times more likely to trigger copycat suicides than noncelebrity suicides (Stack, 2000).</a:t>
            </a:r>
          </a:p>
        </p:txBody>
      </p:sp>
    </p:spTree>
    <p:extLst>
      <p:ext uri="{BB962C8B-B14F-4D97-AF65-F5344CB8AC3E}">
        <p14:creationId xmlns:p14="http://schemas.microsoft.com/office/powerpoint/2010/main" val="4136486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5</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normAutofit/>
          </a:bodyPr>
          <a:lstStyle/>
          <a:p>
            <a:r>
              <a:rPr lang="en-US" dirty="0"/>
              <a:t>Why do you think there is a relationship between media coverage of suicides and suicide rates? Do you think it is a coincidence? Why or why not?</a:t>
            </a:r>
          </a:p>
        </p:txBody>
      </p:sp>
    </p:spTree>
    <p:extLst>
      <p:ext uri="{BB962C8B-B14F-4D97-AF65-F5344CB8AC3E}">
        <p14:creationId xmlns:p14="http://schemas.microsoft.com/office/powerpoint/2010/main" val="1650202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Suicide </a:t>
            </a:r>
            <a:r>
              <a:rPr lang="en-US" dirty="0"/>
              <a:t>A</a:t>
            </a:r>
            <a:r>
              <a:rPr lang="en-US" b="1" dirty="0"/>
              <a:t>nd Brain Chemistry</a:t>
            </a:r>
            <a:endParaRPr lang="en-US" b="1" baseline="30000" dirty="0"/>
          </a:p>
        </p:txBody>
      </p:sp>
      <p:pic>
        <p:nvPicPr>
          <p:cNvPr id="5" name="Content Placeholder 6" descr="A photograph shows a person looking down at their phone in their lap.">
            <a:extLst>
              <a:ext uri="{FF2B5EF4-FFF2-40B4-BE49-F238E27FC236}">
                <a16:creationId xmlns:a16="http://schemas.microsoft.com/office/drawing/2014/main" id="{D0F48FA2-70CB-219F-D627-D5F162BF36DD}"/>
              </a:ext>
            </a:extLst>
          </p:cNvPr>
          <p:cNvPicPr>
            <a:picLocks noChangeAspect="1"/>
          </p:cNvPicPr>
          <p:nvPr/>
        </p:nvPicPr>
        <p:blipFill rotWithShape="1">
          <a:blip r:embed="rId2"/>
          <a:srcRect l="31250" r="31250"/>
          <a:stretch/>
        </p:blipFill>
        <p:spPr>
          <a:xfrm>
            <a:off x="341918" y="1965618"/>
            <a:ext cx="1534583" cy="2301875"/>
          </a:xfrm>
          <a:prstGeom prst="rect">
            <a:avLst/>
          </a:prstGeom>
          <a:noFill/>
        </p:spPr>
      </p:pic>
      <p:sp>
        <p:nvSpPr>
          <p:cNvPr id="4" name="TextBox 3">
            <a:extLst>
              <a:ext uri="{FF2B5EF4-FFF2-40B4-BE49-F238E27FC236}">
                <a16:creationId xmlns:a16="http://schemas.microsoft.com/office/drawing/2014/main" id="{E76BA781-0501-EEA6-1F46-3576566422B2}"/>
              </a:ext>
            </a:extLst>
          </p:cNvPr>
          <p:cNvSpPr txBox="1"/>
          <p:nvPr/>
        </p:nvSpPr>
        <p:spPr>
          <a:xfrm>
            <a:off x="761998" y="4267493"/>
            <a:ext cx="694421" cy="253916"/>
          </a:xfrm>
          <a:prstGeom prst="rect">
            <a:avLst/>
          </a:prstGeom>
          <a:noFill/>
        </p:spPr>
        <p:txBody>
          <a:bodyPr wrap="none" rtlCol="0">
            <a:spAutoFit/>
          </a:bodyPr>
          <a:lstStyle/>
          <a:p>
            <a:r>
              <a:rPr lang="en-US" sz="1050" dirty="0">
                <a:solidFill>
                  <a:srgbClr val="182F58"/>
                </a:solidFill>
              </a:rPr>
              <a:t>Figure 12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209800" y="1190506"/>
            <a:ext cx="6705600" cy="4572000"/>
          </a:xfrm>
        </p:spPr>
        <p:txBody>
          <a:bodyPr>
            <a:normAutofit fontScale="92500" lnSpcReduction="10000"/>
          </a:bodyPr>
          <a:lstStyle/>
          <a:p>
            <a:r>
              <a:rPr lang="en-US" dirty="0"/>
              <a:t>Low levels of serotonin predict future suicide attempts and suicide completions, and low levels have been observed post-mortem among suicide victims (Mann, 2003). </a:t>
            </a:r>
          </a:p>
          <a:p>
            <a:r>
              <a:rPr lang="en-US" dirty="0"/>
              <a:t>Low levels of serotonin have also been linked to aggression and impulsivity (Stanley et al., 2000). </a:t>
            </a:r>
          </a:p>
          <a:p>
            <a:r>
              <a:rPr lang="en-US" dirty="0"/>
              <a:t>Patients with major depressive disorder who had  low levels of serotonin attempted suicide more frequently and more violently than did patients with higher levels (Asberg et al., 1976; Mann, 2003).</a:t>
            </a:r>
          </a:p>
        </p:txBody>
      </p:sp>
    </p:spTree>
    <p:extLst>
      <p:ext uri="{BB962C8B-B14F-4D97-AF65-F5344CB8AC3E}">
        <p14:creationId xmlns:p14="http://schemas.microsoft.com/office/powerpoint/2010/main" val="49144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6</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01241"/>
          </a:xfrm>
        </p:spPr>
        <p:txBody>
          <a:bodyPr>
            <a:normAutofit lnSpcReduction="10000"/>
          </a:bodyPr>
          <a:lstStyle/>
          <a:p>
            <a:r>
              <a:rPr lang="en-US" dirty="0"/>
              <a:t>What do you think are the most important factors that lead someone who is depressed to consider suicide? </a:t>
            </a:r>
          </a:p>
          <a:p>
            <a:endParaRPr lang="en-US" dirty="0"/>
          </a:p>
          <a:p>
            <a:r>
              <a:rPr lang="en-US" dirty="0"/>
              <a:t>What are some things we can do to support someone who may be experiencing those factors?</a:t>
            </a:r>
          </a:p>
        </p:txBody>
      </p:sp>
    </p:spTree>
    <p:extLst>
      <p:ext uri="{BB962C8B-B14F-4D97-AF65-F5344CB8AC3E}">
        <p14:creationId xmlns:p14="http://schemas.microsoft.com/office/powerpoint/2010/main" val="1755564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Bipolar And Related Disorders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Bipolar and related disorders </a:t>
            </a:r>
            <a:r>
              <a:rPr lang="en-US" dirty="0"/>
              <a:t>are a group of disorders in which mania is the defining feature. </a:t>
            </a:r>
          </a:p>
          <a:p>
            <a:r>
              <a:rPr lang="en-US" b="1" dirty="0"/>
              <a:t>Mania</a:t>
            </a:r>
            <a:r>
              <a:rPr lang="en-US" dirty="0"/>
              <a:t> is a state of extreme elation and agitation. </a:t>
            </a:r>
          </a:p>
          <a:p>
            <a:r>
              <a:rPr lang="en-US" dirty="0"/>
              <a:t>When people experience mania, they may become extremely talkative, behave recklessly, or attempt to take on many tasks simultaneously. </a:t>
            </a:r>
          </a:p>
        </p:txBody>
      </p:sp>
    </p:spTree>
    <p:extLst>
      <p:ext uri="{BB962C8B-B14F-4D97-AF65-F5344CB8AC3E}">
        <p14:creationId xmlns:p14="http://schemas.microsoft.com/office/powerpoint/2010/main" val="2342230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r>
              <a:rPr lang="en-US" b="1" baseline="-25000" dirty="0"/>
              <a:t>1</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a:bodyPr>
          <a:lstStyle/>
          <a:p>
            <a:r>
              <a:rPr lang="en-US" dirty="0"/>
              <a:t>Mood disorders, including depressive and bipolar and related disorders, are those in which the person experiences severe disturbances in mood and emotion. </a:t>
            </a:r>
          </a:p>
          <a:p>
            <a:r>
              <a:rPr lang="en-US" dirty="0"/>
              <a:t>Depressive disorders include major depressive disorder, which is characterized by episodes of profound sadness and loss of interest or pleasure in usual activities and other associated features, and persistent depressive disorder, which is marked by a chronic state of sadness. </a:t>
            </a:r>
          </a:p>
          <a:p>
            <a:r>
              <a:rPr lang="en-US" dirty="0"/>
              <a:t>Bipolar disorder is characterized by mood states that vacillate between sadness and euphoria.</a:t>
            </a:r>
          </a:p>
        </p:txBody>
      </p:sp>
    </p:spTree>
    <p:extLst>
      <p:ext uri="{BB962C8B-B14F-4D97-AF65-F5344CB8AC3E}">
        <p14:creationId xmlns:p14="http://schemas.microsoft.com/office/powerpoint/2010/main" val="4203971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r>
              <a:rPr lang="en-US" b="1" baseline="-25000" dirty="0"/>
              <a:t>2</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Mood disorders appear to have a genetic component, with genetic factors playing a more prominent role in bipolar disorder than in depression. </a:t>
            </a:r>
          </a:p>
          <a:p>
            <a:r>
              <a:rPr lang="en-US" dirty="0"/>
              <a:t>Both biological and psychological factors are important in the development of depression. </a:t>
            </a:r>
          </a:p>
          <a:p>
            <a:r>
              <a:rPr lang="en-US" dirty="0"/>
              <a:t>People who suffer from mental health problems, especially mood disorders, are at heightened risk for suicide.</a:t>
            </a:r>
          </a:p>
        </p:txBody>
      </p:sp>
    </p:spTree>
    <p:extLst>
      <p:ext uri="{BB962C8B-B14F-4D97-AF65-F5344CB8AC3E}">
        <p14:creationId xmlns:p14="http://schemas.microsoft.com/office/powerpoint/2010/main" val="1783371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752600" y="-1020130"/>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Definition Of Major Depressive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a:bodyPr>
          <a:lstStyle/>
          <a:p>
            <a:r>
              <a:rPr lang="en-US" dirty="0"/>
              <a:t>The defining symptoms of </a:t>
            </a:r>
            <a:r>
              <a:rPr lang="en-US" b="1" dirty="0"/>
              <a:t>major depressive disorder </a:t>
            </a:r>
            <a:r>
              <a:rPr lang="en-US" dirty="0"/>
              <a:t>include "depressed mood most of the day, nearly every day" (feeling sad, empty, hopeless, or appearing tearful to others), and loss of interest and pleasure in usual activities that impair daily functioning (APA, 2022). </a:t>
            </a:r>
          </a:p>
          <a:p>
            <a:r>
              <a:rPr lang="en-US" dirty="0"/>
              <a:t>People with depression will no longer show interest or enjoyment in activities that previously were gratifying, such as hobbies, sports, sex, or social events. </a:t>
            </a:r>
          </a:p>
          <a:p>
            <a:pPr lvl="1"/>
            <a:r>
              <a:rPr lang="en-US" u="sng" dirty="0"/>
              <a:t>Example</a:t>
            </a:r>
            <a:r>
              <a:rPr lang="en-US" dirty="0"/>
              <a:t>: An avid tennis player who develops major depressive disorder may no longer play tennis.</a:t>
            </a:r>
          </a:p>
        </p:txBody>
      </p:sp>
    </p:spTree>
    <p:extLst>
      <p:ext uri="{BB962C8B-B14F-4D97-AF65-F5344CB8AC3E}">
        <p14:creationId xmlns:p14="http://schemas.microsoft.com/office/powerpoint/2010/main" val="1256484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Major Depressive Disorder Diagnosis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486400" cy="4572000"/>
          </a:xfrm>
        </p:spPr>
        <p:txBody>
          <a:bodyPr>
            <a:normAutofit fontScale="92500" lnSpcReduction="10000"/>
          </a:bodyPr>
          <a:lstStyle/>
          <a:p>
            <a:r>
              <a:rPr lang="en-US" dirty="0"/>
              <a:t>Diagnosis of major depressive disorder requires the individual to experience five or more symptoms for at least 2-weeks.</a:t>
            </a:r>
          </a:p>
          <a:p>
            <a:r>
              <a:rPr lang="en-US" dirty="0"/>
              <a:t>Symptoms must cause significant distress or impair normal functioning.</a:t>
            </a:r>
          </a:p>
          <a:p>
            <a:r>
              <a:rPr lang="en-US" dirty="0"/>
              <a:t>The person must be experiencing either depressed mood or lose of interest in activities that normally provide pleasure in addition to other symptoms.</a:t>
            </a:r>
          </a:p>
        </p:txBody>
      </p:sp>
      <p:sp>
        <p:nvSpPr>
          <p:cNvPr id="4" name="TextBox 3">
            <a:extLst>
              <a:ext uri="{FF2B5EF4-FFF2-40B4-BE49-F238E27FC236}">
                <a16:creationId xmlns:a16="http://schemas.microsoft.com/office/drawing/2014/main" id="{0DEF2903-1B8F-7F31-C710-2CB7C4011A8B}"/>
              </a:ext>
            </a:extLst>
          </p:cNvPr>
          <p:cNvSpPr txBox="1"/>
          <p:nvPr/>
        </p:nvSpPr>
        <p:spPr>
          <a:xfrm>
            <a:off x="7146127" y="4114800"/>
            <a:ext cx="625492" cy="253916"/>
          </a:xfrm>
          <a:prstGeom prst="rect">
            <a:avLst/>
          </a:prstGeom>
          <a:noFill/>
        </p:spPr>
        <p:txBody>
          <a:bodyPr wrap="none" rtlCol="0">
            <a:spAutoFit/>
          </a:bodyPr>
          <a:lstStyle/>
          <a:p>
            <a:r>
              <a:rPr lang="en-US" sz="1050" dirty="0">
                <a:solidFill>
                  <a:srgbClr val="182F58"/>
                </a:solidFill>
              </a:rPr>
              <a:t>Figure 2</a:t>
            </a:r>
          </a:p>
        </p:txBody>
      </p:sp>
      <p:pic>
        <p:nvPicPr>
          <p:cNvPr id="5" name="Content Placeholder 6" descr="A photograph shows a person standing on the edge of a cliff.">
            <a:extLst>
              <a:ext uri="{FF2B5EF4-FFF2-40B4-BE49-F238E27FC236}">
                <a16:creationId xmlns:a16="http://schemas.microsoft.com/office/drawing/2014/main" id="{D729BB59-CA33-08FB-6E71-F720E6E35A16}"/>
              </a:ext>
            </a:extLst>
          </p:cNvPr>
          <p:cNvPicPr>
            <a:picLocks noChangeAspect="1"/>
          </p:cNvPicPr>
          <p:nvPr/>
        </p:nvPicPr>
        <p:blipFill>
          <a:blip r:embed="rId2"/>
          <a:stretch>
            <a:fillRect/>
          </a:stretch>
        </p:blipFill>
        <p:spPr>
          <a:xfrm>
            <a:off x="5824546" y="2343150"/>
            <a:ext cx="3149600" cy="1771650"/>
          </a:xfrm>
          <a:prstGeom prst="rect">
            <a:avLst/>
          </a:prstGeom>
          <a:noFill/>
        </p:spPr>
      </p:pic>
    </p:spTree>
    <p:extLst>
      <p:ext uri="{BB962C8B-B14F-4D97-AF65-F5344CB8AC3E}">
        <p14:creationId xmlns:p14="http://schemas.microsoft.com/office/powerpoint/2010/main" val="831811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Additional Symptoms of Major Depressive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Other symptoms include: </a:t>
            </a:r>
          </a:p>
          <a:p>
            <a:pPr lvl="1"/>
            <a:r>
              <a:rPr lang="en-US" dirty="0"/>
              <a:t>Significant weight loss (when not dieting) or weight gain and/or significant decrease or increase in appetite</a:t>
            </a:r>
          </a:p>
          <a:p>
            <a:pPr lvl="1"/>
            <a:r>
              <a:rPr lang="en-US" dirty="0"/>
              <a:t>Difficulty falling asleep or sleeping too much</a:t>
            </a:r>
          </a:p>
          <a:p>
            <a:pPr lvl="1"/>
            <a:r>
              <a:rPr lang="en-US" dirty="0"/>
              <a:t>Psychomotor agitation, such as being fidgety and jittery, or psychomotor retardation, such as moving and talking slowly</a:t>
            </a:r>
          </a:p>
        </p:txBody>
      </p:sp>
    </p:spTree>
    <p:extLst>
      <p:ext uri="{BB962C8B-B14F-4D97-AF65-F5344CB8AC3E}">
        <p14:creationId xmlns:p14="http://schemas.microsoft.com/office/powerpoint/2010/main" val="2670101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Additional Symptoms of Major Depressive Disorder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Other symptoms include: </a:t>
            </a:r>
          </a:p>
          <a:p>
            <a:pPr lvl="1"/>
            <a:r>
              <a:rPr lang="en-US" dirty="0"/>
              <a:t>Fatigue or loss of energy</a:t>
            </a:r>
          </a:p>
          <a:p>
            <a:pPr lvl="1"/>
            <a:r>
              <a:rPr lang="en-US" dirty="0"/>
              <a:t>Feelings of worthlessness or guilt</a:t>
            </a:r>
          </a:p>
          <a:p>
            <a:pPr lvl="1"/>
            <a:r>
              <a:rPr lang="en-US" dirty="0"/>
              <a:t>Difficulty concentrating and indecisiveness</a:t>
            </a:r>
          </a:p>
          <a:p>
            <a:pPr lvl="1"/>
            <a:r>
              <a:rPr lang="en-US" b="1" dirty="0"/>
              <a:t>Suicidal ideation</a:t>
            </a:r>
            <a:r>
              <a:rPr lang="en-US" dirty="0"/>
              <a:t>: thoughts of death (not just fear of dying), thinking about or planning suicide, or making an actual suicide attempt</a:t>
            </a:r>
          </a:p>
        </p:txBody>
      </p:sp>
    </p:spTree>
    <p:extLst>
      <p:ext uri="{BB962C8B-B14F-4D97-AF65-F5344CB8AC3E}">
        <p14:creationId xmlns:p14="http://schemas.microsoft.com/office/powerpoint/2010/main" val="687571839"/>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1820</TotalTime>
  <Words>3146</Words>
  <Application>Microsoft Office PowerPoint</Application>
  <PresentationFormat>On-screen Show (4:3)</PresentationFormat>
  <Paragraphs>212</Paragraphs>
  <Slides>52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52</vt:i4>
      </vt:variant>
    </vt:vector>
  </HeadingPairs>
  <TitlesOfParts>
    <vt:vector size="59" baseType="lpstr">
      <vt:lpstr>Arial</vt:lpstr>
      <vt:lpstr>Calibri</vt:lpstr>
      <vt:lpstr>Aptos</vt:lpstr>
      <vt:lpstr>Century Gothic</vt:lpstr>
      <vt:lpstr>Aptos Display</vt:lpstr>
      <vt:lpstr>Office Theme</vt:lpstr>
      <vt:lpstr>1_Office Theme</vt:lpstr>
      <vt:lpstr>Lesson 15.5</vt:lpstr>
      <vt:lpstr>Definition Of Mood Disorders</vt:lpstr>
      <vt:lpstr>Mood Disorders</vt:lpstr>
      <vt:lpstr>Depressive Disorders</vt:lpstr>
      <vt:lpstr>Bipolar And Related Disorders</vt:lpstr>
      <vt:lpstr>Definition Of Major Depressive Disorder</vt:lpstr>
      <vt:lpstr>Major Depressive Disorder Diagnosis</vt:lpstr>
      <vt:lpstr>Additional Symptoms of Major Depressive Disorder1</vt:lpstr>
      <vt:lpstr>Additional Symptoms of Major Depressive Disorder2</vt:lpstr>
      <vt:lpstr>Incidence Of Major Depressive Disorder</vt:lpstr>
      <vt:lpstr>Results Of Major Depressive Disorder</vt:lpstr>
      <vt:lpstr>Prevalence Of Major Depressive Disorder</vt:lpstr>
      <vt:lpstr>Risk Factors Of Major Depressive Disorder</vt:lpstr>
      <vt:lpstr>Subtypes Of Major Depressive Disorder</vt:lpstr>
      <vt:lpstr>Peripartum Onset Depression</vt:lpstr>
      <vt:lpstr>Example Of Peripartum Onset Depression</vt:lpstr>
      <vt:lpstr>Persistent Depressive Disorder</vt:lpstr>
      <vt:lpstr>Bipolar And Related Disorders1</vt:lpstr>
      <vt:lpstr>Reflection Question1</vt:lpstr>
      <vt:lpstr>Bipolar Disorder Diagnosis1</vt:lpstr>
      <vt:lpstr>Bipolar Disorder Diagnosis2</vt:lpstr>
      <vt:lpstr>Bipolar I and II Disorders1</vt:lpstr>
      <vt:lpstr>Bipolar I and II Disorders2</vt:lpstr>
      <vt:lpstr>Prevalence Of Bipolar Disorder</vt:lpstr>
      <vt:lpstr>Biological Basis Of Mood Disorders: Genetics</vt:lpstr>
      <vt:lpstr>Biological Basis Of Mood Disorders: Chemical Imbalances</vt:lpstr>
      <vt:lpstr>Lesson 15.5 Figure 6</vt:lpstr>
      <vt:lpstr>Depression And Brain Abnormalities</vt:lpstr>
      <vt:lpstr>Depression And Cortisol</vt:lpstr>
      <vt:lpstr>A Diathesis-Stress Model And Major Depressive Disorders</vt:lpstr>
      <vt:lpstr>A Diathesis-Stress Model And Major Depressive Disorders: Examples</vt:lpstr>
      <vt:lpstr>Cognitive Theories Of Depression</vt:lpstr>
      <vt:lpstr>Beck's Theory Of Depression1</vt:lpstr>
      <vt:lpstr>Reflection Question2</vt:lpstr>
      <vt:lpstr>Beck's Theory of Depression2</vt:lpstr>
      <vt:lpstr>Reflection Question3</vt:lpstr>
      <vt:lpstr>Hopelessness Theory Of Depression1</vt:lpstr>
      <vt:lpstr>Hopelessness Theory Of Depression: Example</vt:lpstr>
      <vt:lpstr>Lesson 15.5 Cognitive Theories Of Depression</vt:lpstr>
      <vt:lpstr>Hopelessness Theory Of Depression2</vt:lpstr>
      <vt:lpstr>Rumination And Depression</vt:lpstr>
      <vt:lpstr>Suicide</vt:lpstr>
      <vt:lpstr>Some Facts About Suicide</vt:lpstr>
      <vt:lpstr>Reflection Question4</vt:lpstr>
      <vt:lpstr>Risk Factors For Suicide</vt:lpstr>
      <vt:lpstr>Copycat Suicides</vt:lpstr>
      <vt:lpstr>Reflection Question5</vt:lpstr>
      <vt:lpstr>Suicide And Brain Chemistry</vt:lpstr>
      <vt:lpstr>Reflection Question6</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15.5 Mood Disorders</dc:title>
  <dc:creator>Hawkes Learning</dc:creator>
  <cp:keywords>Psychology</cp:keywords>
  <cp:lastModifiedBy>Talissa Nahass</cp:lastModifiedBy>
  <cp:revision>183</cp:revision>
  <dcterms:created xsi:type="dcterms:W3CDTF">2013-04-26T14:43:13Z</dcterms:created>
  <dcterms:modified xsi:type="dcterms:W3CDTF">2024-07-23T21:42:34Z</dcterms:modified>
  <cp:category>Psychology</cp:category>
</cp:coreProperties>
</file>