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2"/>
  </p:notesMasterIdLst>
  <p:handoutMasterIdLst>
    <p:handoutMasterId r:id="rId33"/>
  </p:handoutMasterIdLst>
  <p:sldIdLst>
    <p:sldId id="272" r:id="rId3"/>
    <p:sldId id="273" r:id="rId4"/>
    <p:sldId id="289" r:id="rId5"/>
    <p:sldId id="290" r:id="rId6"/>
    <p:sldId id="291" r:id="rId7"/>
    <p:sldId id="292" r:id="rId8"/>
    <p:sldId id="293" r:id="rId9"/>
    <p:sldId id="294" r:id="rId10"/>
    <p:sldId id="295" r:id="rId11"/>
    <p:sldId id="297" r:id="rId12"/>
    <p:sldId id="298" r:id="rId13"/>
    <p:sldId id="299" r:id="rId14"/>
    <p:sldId id="270" r:id="rId15"/>
    <p:sldId id="300" r:id="rId16"/>
    <p:sldId id="305" r:id="rId17"/>
    <p:sldId id="306" r:id="rId18"/>
    <p:sldId id="301" r:id="rId19"/>
    <p:sldId id="302" r:id="rId20"/>
    <p:sldId id="303" r:id="rId21"/>
    <p:sldId id="307" r:id="rId22"/>
    <p:sldId id="308" r:id="rId23"/>
    <p:sldId id="309" r:id="rId24"/>
    <p:sldId id="284" r:id="rId25"/>
    <p:sldId id="310" r:id="rId26"/>
    <p:sldId id="288" r:id="rId27"/>
    <p:sldId id="311" r:id="rId28"/>
    <p:sldId id="287" r:id="rId29"/>
    <p:sldId id="312" r:id="rId30"/>
    <p:sldId id="318" r:id="rId31"/>
  </p:sldIdLst>
  <p:sldSz cx="9144000" cy="6858000" type="screen4x3"/>
  <p:notesSz cx="6858000" cy="9144000"/>
  <p:embeddedFontLst>
    <p:embeddedFont>
      <p:font typeface="Century Gothic" panose="020B050202020202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6410" autoAdjust="0"/>
  </p:normalViewPr>
  <p:slideViewPr>
    <p:cSldViewPr>
      <p:cViewPr varScale="1">
        <p:scale>
          <a:sx n="54" d="100"/>
          <a:sy n="54" d="100"/>
        </p:scale>
        <p:origin x="109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00BD0878-C542-CA3B-CAA8-B7E9DC56A1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18785"/>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74644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911926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97070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0148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41090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88940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1955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335625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23616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23963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48086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029447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38571700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15.6</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Schizophrenia</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Schizophrenia: Disorganized Motor Behavior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b="1" dirty="0"/>
              <a:t>Disorganized or abnormal motor behavior </a:t>
            </a:r>
            <a:r>
              <a:rPr lang="en-US" dirty="0"/>
              <a:t>refers to unusual behaviors and movements.</a:t>
            </a:r>
          </a:p>
          <a:p>
            <a:r>
              <a:rPr lang="en-US" dirty="0"/>
              <a:t>These behaviors may include becoming unusually active, exhibiting silly child-like behaviors, engaging in repeated and purposeless movements, or displaying odd facial expressions and gestures. </a:t>
            </a:r>
          </a:p>
        </p:txBody>
      </p:sp>
    </p:spTree>
    <p:extLst>
      <p:ext uri="{BB962C8B-B14F-4D97-AF65-F5344CB8AC3E}">
        <p14:creationId xmlns:p14="http://schemas.microsoft.com/office/powerpoint/2010/main" val="3658609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Schizophrenia: Disorganized Motor Behavior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person might exhibit </a:t>
            </a:r>
            <a:r>
              <a:rPr lang="en-US" b="1" dirty="0"/>
              <a:t>catatonic behaviors</a:t>
            </a:r>
            <a:r>
              <a:rPr lang="en-US" dirty="0"/>
              <a:t>, which show decreased reactivity to the environment.</a:t>
            </a:r>
          </a:p>
          <a:p>
            <a:pPr lvl="1"/>
            <a:r>
              <a:rPr lang="en-US" u="sng" dirty="0"/>
              <a:t>Example</a:t>
            </a:r>
            <a:r>
              <a:rPr lang="en-US" dirty="0"/>
              <a:t>: A person may engage in posturing where they maintain a rigid and bizarre posture for long periods of time.</a:t>
            </a:r>
          </a:p>
          <a:p>
            <a:pPr lvl="1"/>
            <a:r>
              <a:rPr lang="en-US" u="sng" dirty="0"/>
              <a:t>Example</a:t>
            </a:r>
            <a:r>
              <a:rPr lang="en-US" dirty="0"/>
              <a:t>: A person might display catatonic stupor which is a complete lack of movement and verbal behavior.</a:t>
            </a:r>
          </a:p>
        </p:txBody>
      </p:sp>
    </p:spTree>
    <p:extLst>
      <p:ext uri="{BB962C8B-B14F-4D97-AF65-F5344CB8AC3E}">
        <p14:creationId xmlns:p14="http://schemas.microsoft.com/office/powerpoint/2010/main" val="288303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Schizophrenia: Negative Symptoms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fontScale="92500" lnSpcReduction="20000"/>
          </a:bodyPr>
          <a:lstStyle/>
          <a:p>
            <a:r>
              <a:rPr lang="en-US" b="1" dirty="0"/>
              <a:t>Negative symptoms </a:t>
            </a:r>
            <a:r>
              <a:rPr lang="en-US" dirty="0"/>
              <a:t>are those that reflect noticeable decreases and absences in certain behaviors, emotions, or drives (Green, 2001). </a:t>
            </a:r>
          </a:p>
          <a:p>
            <a:pPr lvl="1"/>
            <a:r>
              <a:rPr lang="en-US" u="sng" dirty="0"/>
              <a:t>Example</a:t>
            </a:r>
            <a:r>
              <a:rPr lang="en-US" dirty="0"/>
              <a:t>: A person shows no emotion in their facial expressions, speech, or movements, even when such expressions are normal or expected. </a:t>
            </a:r>
          </a:p>
          <a:p>
            <a:r>
              <a:rPr lang="en-US" dirty="0"/>
              <a:t>Some may experience avolition or a lack of motivation to engage in self-initiated meaningful activity.</a:t>
            </a:r>
          </a:p>
          <a:p>
            <a:r>
              <a:rPr lang="en-US" dirty="0"/>
              <a:t>Others may experience asociality, which is social withdrawal and lack of interest in engaging with others.</a:t>
            </a:r>
          </a:p>
          <a:p>
            <a:r>
              <a:rPr lang="en-US" dirty="0"/>
              <a:t>A final negative symptom, anhedonia, refers to an inability to experience pleasure.</a:t>
            </a:r>
          </a:p>
        </p:txBody>
      </p:sp>
    </p:spTree>
    <p:extLst>
      <p:ext uri="{BB962C8B-B14F-4D97-AF65-F5344CB8AC3E}">
        <p14:creationId xmlns:p14="http://schemas.microsoft.com/office/powerpoint/2010/main" val="1809034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On Your Own</a:t>
            </a:r>
            <a:endParaRPr lang="en-US" b="1" baseline="-25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95401"/>
            <a:ext cx="8229600" cy="2286000"/>
          </a:xfrm>
        </p:spPr>
        <p:txBody>
          <a:bodyPr/>
          <a:lstStyle/>
          <a:p>
            <a:r>
              <a:rPr lang="en-US" dirty="0"/>
              <a:t>Imagine you are a clinical psychologist who was referred a patient whose mother thinks he may have schizophrenia. Write five questions you would ask the mother about her son's behavior and indicate why you would ask that question.</a:t>
            </a:r>
          </a:p>
        </p:txBody>
      </p:sp>
    </p:spTree>
    <p:extLst>
      <p:ext uri="{BB962C8B-B14F-4D97-AF65-F5344CB8AC3E}">
        <p14:creationId xmlns:p14="http://schemas.microsoft.com/office/powerpoint/2010/main" val="3029162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Schizophrenia: Genetics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867400" cy="4572000"/>
          </a:xfrm>
        </p:spPr>
        <p:txBody>
          <a:bodyPr>
            <a:normAutofit fontScale="85000" lnSpcReduction="20000"/>
          </a:bodyPr>
          <a:lstStyle/>
          <a:p>
            <a:r>
              <a:rPr lang="en-US" dirty="0"/>
              <a:t>The risk of developing schizophrenia is nearly 6 times greater if one has a parent with schizophrenia than if one does not (Goldstein et al., 2010).</a:t>
            </a:r>
          </a:p>
          <a:p>
            <a:r>
              <a:rPr lang="en-US" dirty="0"/>
              <a:t>One's risk of developing schizophrenia increases as genetic relatedness to family members diagnosed with schizophrenia increases (Gottesman, 2001).</a:t>
            </a:r>
          </a:p>
          <a:p>
            <a:r>
              <a:rPr lang="en-US" dirty="0"/>
              <a:t>Adoption studies have consistently reported that for adoptees who are later diagnosed with schizophrenia, their biological relatives have a higher risk of schizophrenia than do adoptive relatives (Shih et al., 2004).</a:t>
            </a:r>
          </a:p>
          <a:p>
            <a:endParaRPr lang="en-US" b="1" dirty="0"/>
          </a:p>
        </p:txBody>
      </p:sp>
      <p:sp>
        <p:nvSpPr>
          <p:cNvPr id="4" name="TextBox 3">
            <a:extLst>
              <a:ext uri="{FF2B5EF4-FFF2-40B4-BE49-F238E27FC236}">
                <a16:creationId xmlns:a16="http://schemas.microsoft.com/office/drawing/2014/main" id="{3B277306-8960-92E1-783D-42C56A7AB778}"/>
              </a:ext>
            </a:extLst>
          </p:cNvPr>
          <p:cNvSpPr txBox="1"/>
          <p:nvPr/>
        </p:nvSpPr>
        <p:spPr>
          <a:xfrm>
            <a:off x="7274178" y="4343400"/>
            <a:ext cx="625492" cy="253916"/>
          </a:xfrm>
          <a:prstGeom prst="rect">
            <a:avLst/>
          </a:prstGeom>
          <a:noFill/>
        </p:spPr>
        <p:txBody>
          <a:bodyPr wrap="none" rtlCol="0">
            <a:spAutoFit/>
          </a:bodyPr>
          <a:lstStyle/>
          <a:p>
            <a:r>
              <a:rPr lang="en-US" sz="1050" dirty="0">
                <a:solidFill>
                  <a:srgbClr val="182F58"/>
                </a:solidFill>
              </a:rPr>
              <a:t>Figure 4</a:t>
            </a:r>
          </a:p>
        </p:txBody>
      </p:sp>
      <p:pic>
        <p:nvPicPr>
          <p:cNvPr id="5" name="Content Placeholder 6" descr="An old photo album with old black and white photos laying on top of it">
            <a:extLst>
              <a:ext uri="{FF2B5EF4-FFF2-40B4-BE49-F238E27FC236}">
                <a16:creationId xmlns:a16="http://schemas.microsoft.com/office/drawing/2014/main" id="{7ED7F7C5-97D5-8CF1-A8B5-3108F2820B3A}"/>
              </a:ext>
            </a:extLst>
          </p:cNvPr>
          <p:cNvPicPr>
            <a:picLocks noChangeAspect="1"/>
          </p:cNvPicPr>
          <p:nvPr/>
        </p:nvPicPr>
        <p:blipFill rotWithShape="1">
          <a:blip r:embed="rId2"/>
          <a:srcRect l="15741" r="15741" b="1235"/>
          <a:stretch/>
        </p:blipFill>
        <p:spPr>
          <a:xfrm>
            <a:off x="6324600" y="2224035"/>
            <a:ext cx="2514600" cy="2038865"/>
          </a:xfrm>
          <a:prstGeom prst="rect">
            <a:avLst/>
          </a:prstGeom>
          <a:noFill/>
        </p:spPr>
      </p:pic>
    </p:spTree>
    <p:extLst>
      <p:ext uri="{BB962C8B-B14F-4D97-AF65-F5344CB8AC3E}">
        <p14:creationId xmlns:p14="http://schemas.microsoft.com/office/powerpoint/2010/main" val="290934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a:t>
            </a:r>
            <a:r>
              <a:rPr lang="en-US" dirty="0"/>
              <a:t>O</a:t>
            </a:r>
            <a:r>
              <a:rPr lang="en-US" b="1" dirty="0"/>
              <a:t>f Schizophrenia: Diathesis-Stress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Schizophrenia likely arises from a combination of genetic and environmental factors. </a:t>
            </a:r>
          </a:p>
          <a:p>
            <a:r>
              <a:rPr lang="en-US" dirty="0"/>
              <a:t>In a study, adoptees whose mothers had schizophrenia (high genetic risk) and who had been raised in a disturbed family environment were much more likely to develop schizophrenia or another psychotic disorder (36.8%) than were adoptees whose biological mothers had schizophrenia but who had been raised in a healthy environment (5.8%). </a:t>
            </a:r>
            <a:endParaRPr lang="en-US" b="1" dirty="0"/>
          </a:p>
        </p:txBody>
      </p:sp>
    </p:spTree>
    <p:extLst>
      <p:ext uri="{BB962C8B-B14F-4D97-AF65-F5344CB8AC3E}">
        <p14:creationId xmlns:p14="http://schemas.microsoft.com/office/powerpoint/2010/main" val="3565062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Schizophrenia: Diathesis-Stress</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Adoptees who were at high genetic risk were likely to develop schizophrenia only if they were raised in a disturbed home environment.</a:t>
            </a:r>
          </a:p>
          <a:p>
            <a:r>
              <a:rPr lang="en-US" dirty="0"/>
              <a:t>This study supports a diathesis-stress interpretation of schizophrenia—both genetic vulnerability and environmental stress are necessary for schizophrenia to develop.</a:t>
            </a:r>
          </a:p>
          <a:p>
            <a:endParaRPr lang="en-US" b="1" dirty="0"/>
          </a:p>
        </p:txBody>
      </p:sp>
    </p:spTree>
    <p:extLst>
      <p:ext uri="{BB962C8B-B14F-4D97-AF65-F5344CB8AC3E}">
        <p14:creationId xmlns:p14="http://schemas.microsoft.com/office/powerpoint/2010/main" val="4086819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a:t>
            </a:r>
            <a:r>
              <a:rPr lang="en-US" dirty="0"/>
              <a:t>O</a:t>
            </a:r>
            <a:r>
              <a:rPr lang="en-US" b="1" dirty="0"/>
              <a:t>f Schizophrenia: Neurotransmitters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Drugs that increase dopamine levels can produce schizophrenia-like symptoms, and medications that block dopamine activity reduce the symptoms (Howes &amp; Kapur, 2009). </a:t>
            </a:r>
          </a:p>
          <a:p>
            <a:r>
              <a:rPr lang="en-US" dirty="0"/>
              <a:t>The </a:t>
            </a:r>
            <a:r>
              <a:rPr lang="en-US" b="1" dirty="0"/>
              <a:t>dopamine hypothesis </a:t>
            </a:r>
            <a:r>
              <a:rPr lang="en-US" dirty="0"/>
              <a:t>proposed that an overabundance of dopamine or too many dopamine receptors are responsible for the onset and maintenance of schizophrenia (Snyder, 1976).</a:t>
            </a:r>
          </a:p>
        </p:txBody>
      </p:sp>
    </p:spTree>
    <p:extLst>
      <p:ext uri="{BB962C8B-B14F-4D97-AF65-F5344CB8AC3E}">
        <p14:creationId xmlns:p14="http://schemas.microsoft.com/office/powerpoint/2010/main" val="317040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Schizophrenia: Neurotransmitters</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Overabundance of dopamine in the limbic system may be responsible for hallucinations and delusions.</a:t>
            </a:r>
          </a:p>
          <a:p>
            <a:r>
              <a:rPr lang="en-US" dirty="0"/>
              <a:t>Low levels of dopamine in the prefrontal cortex may be responsible for the negative symptoms.</a:t>
            </a:r>
          </a:p>
        </p:txBody>
      </p:sp>
    </p:spTree>
    <p:extLst>
      <p:ext uri="{BB962C8B-B14F-4D97-AF65-F5344CB8AC3E}">
        <p14:creationId xmlns:p14="http://schemas.microsoft.com/office/powerpoint/2010/main" val="120894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15.6 Figure </a:t>
            </a:r>
            <a:r>
              <a:rPr lang="en-US" dirty="0"/>
              <a:t>5</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457200" y="5257799"/>
            <a:ext cx="8229600" cy="593725"/>
          </a:xfrm>
          <a:prstGeom prst="rect">
            <a:avLst/>
          </a:prstGeom>
        </p:spPr>
        <p:txBody>
          <a:bodyPr>
            <a:normAutofit fontScale="70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An overabundance of dopamine is a possible factor that influences schizophrenia onset and maintenance.</a:t>
            </a:r>
          </a:p>
        </p:txBody>
      </p:sp>
      <p:pic>
        <p:nvPicPr>
          <p:cNvPr id="3" name="Content Placeholder 6" descr="A diagram of the travel path of dopamine">
            <a:extLst>
              <a:ext uri="{FF2B5EF4-FFF2-40B4-BE49-F238E27FC236}">
                <a16:creationId xmlns:a16="http://schemas.microsoft.com/office/drawing/2014/main" id="{F9A200DF-4801-C045-7B35-64F7CA8590C6}"/>
              </a:ext>
            </a:extLst>
          </p:cNvPr>
          <p:cNvPicPr>
            <a:picLocks noChangeAspect="1"/>
          </p:cNvPicPr>
          <p:nvPr/>
        </p:nvPicPr>
        <p:blipFill>
          <a:blip r:embed="rId2"/>
          <a:stretch>
            <a:fillRect/>
          </a:stretch>
        </p:blipFill>
        <p:spPr>
          <a:xfrm>
            <a:off x="1143000" y="1070484"/>
            <a:ext cx="7260771" cy="4084184"/>
          </a:xfrm>
          <a:prstGeom prst="rect">
            <a:avLst/>
          </a:prstGeom>
          <a:noFill/>
        </p:spPr>
      </p:pic>
    </p:spTree>
    <p:extLst>
      <p:ext uri="{BB962C8B-B14F-4D97-AF65-F5344CB8AC3E}">
        <p14:creationId xmlns:p14="http://schemas.microsoft.com/office/powerpoint/2010/main" val="1438520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Defining Schizophrenia</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867400" cy="4572000"/>
          </a:xfrm>
        </p:spPr>
        <p:txBody>
          <a:bodyPr>
            <a:normAutofit/>
          </a:bodyPr>
          <a:lstStyle/>
          <a:p>
            <a:r>
              <a:rPr lang="en-US" b="1" dirty="0"/>
              <a:t>Schizophrenia</a:t>
            </a:r>
            <a:r>
              <a:rPr lang="en-US" dirty="0"/>
              <a:t> is a devastating psychological disorder that is characterized by major disturbances in thought, perception, emotion, and behavior (APA, 2022).</a:t>
            </a:r>
          </a:p>
          <a:p>
            <a:r>
              <a:rPr lang="en-US" dirty="0"/>
              <a:t>Schizophrenia is often confused with dissociative identity disorder which involves multiple personalities. </a:t>
            </a:r>
          </a:p>
        </p:txBody>
      </p:sp>
      <p:pic>
        <p:nvPicPr>
          <p:cNvPr id="5" name="Content Placeholder 6" descr="A painting illustrates a black-and-white surreal and abstract portrait of a man.">
            <a:extLst>
              <a:ext uri="{FF2B5EF4-FFF2-40B4-BE49-F238E27FC236}">
                <a16:creationId xmlns:a16="http://schemas.microsoft.com/office/drawing/2014/main" id="{6BC53C23-5D97-F8CA-9433-79CCEC698B5D}"/>
              </a:ext>
            </a:extLst>
          </p:cNvPr>
          <p:cNvPicPr>
            <a:picLocks noChangeAspect="1"/>
          </p:cNvPicPr>
          <p:nvPr/>
        </p:nvPicPr>
        <p:blipFill rotWithShape="1">
          <a:blip r:embed="rId2"/>
          <a:srcRect l="23148" t="1235" r="23148"/>
          <a:stretch/>
        </p:blipFill>
        <p:spPr>
          <a:xfrm>
            <a:off x="6324600" y="1905000"/>
            <a:ext cx="2659126" cy="2750820"/>
          </a:xfrm>
          <a:prstGeom prst="rect">
            <a:avLst/>
          </a:prstGeom>
          <a:noFill/>
        </p:spPr>
      </p:pic>
      <p:sp>
        <p:nvSpPr>
          <p:cNvPr id="6" name="TextBox 5">
            <a:extLst>
              <a:ext uri="{FF2B5EF4-FFF2-40B4-BE49-F238E27FC236}">
                <a16:creationId xmlns:a16="http://schemas.microsoft.com/office/drawing/2014/main" id="{A88901CB-1368-3AA1-4234-8E2FE9FD716E}"/>
              </a:ext>
            </a:extLst>
          </p:cNvPr>
          <p:cNvSpPr txBox="1"/>
          <p:nvPr/>
        </p:nvSpPr>
        <p:spPr>
          <a:xfrm>
            <a:off x="7341417" y="4655820"/>
            <a:ext cx="625492" cy="253916"/>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a:t>
            </a:r>
            <a:r>
              <a:rPr lang="en-US" dirty="0"/>
              <a:t>O</a:t>
            </a:r>
            <a:r>
              <a:rPr lang="en-US" b="1" dirty="0"/>
              <a:t>f Schizophrenia: Brain Anatomy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Brain imaging studies reveal that people with schizophrenia have enlarged ventricles, the cavities within the brain that contain cerebral spinal fluid (Green, 2001). </a:t>
            </a:r>
          </a:p>
          <a:p>
            <a:r>
              <a:rPr lang="en-US" dirty="0"/>
              <a:t>This enlargement suggests various brain regions are reduced in size, which can be associated with a loss in brain tissue. </a:t>
            </a:r>
          </a:p>
          <a:p>
            <a:r>
              <a:rPr lang="en-US" dirty="0"/>
              <a:t>Many people with schizophrenia display a reduction in gray matter (cell bodies of neurons) in the frontal lobes (Lawrie &amp; Abukmeil, 1998).</a:t>
            </a:r>
          </a:p>
        </p:txBody>
      </p:sp>
    </p:spTree>
    <p:extLst>
      <p:ext uri="{BB962C8B-B14F-4D97-AF65-F5344CB8AC3E}">
        <p14:creationId xmlns:p14="http://schemas.microsoft.com/office/powerpoint/2010/main" val="3003543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Schizophrenia: Brain Anatomy</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Many with schizophrenia show less frontal lobe activity when performing cognitive tasks (Buchsbaum et al., 1990). </a:t>
            </a:r>
          </a:p>
          <a:p>
            <a:r>
              <a:rPr lang="en-US" dirty="0"/>
              <a:t>The frontal lobes are important in a variety of complex cognitive functions, such as planning and executing behavior, attention, speech, movement, and problem solving. </a:t>
            </a:r>
          </a:p>
        </p:txBody>
      </p:sp>
    </p:spTree>
    <p:extLst>
      <p:ext uri="{BB962C8B-B14F-4D97-AF65-F5344CB8AC3E}">
        <p14:creationId xmlns:p14="http://schemas.microsoft.com/office/powerpoint/2010/main" val="2156511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Schizophrenia: Prenatal Events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High rates of obstetric complications in the births of children who later developed schizophrenia have been reported (Amoretti, 2022). </a:t>
            </a:r>
          </a:p>
          <a:p>
            <a:r>
              <a:rPr lang="en-US" dirty="0"/>
              <a:t>People are at an increased risk for developing schizophrenia if their mother was exposed to influenza during the first trimester of pregnancy (Brown et al., 2004). </a:t>
            </a:r>
          </a:p>
          <a:p>
            <a:r>
              <a:rPr lang="en-US" dirty="0"/>
              <a:t>A mother's emotional stress during pregnancy may increase the risk of schizophrenia in offspring. </a:t>
            </a:r>
          </a:p>
        </p:txBody>
      </p:sp>
    </p:spTree>
    <p:extLst>
      <p:ext uri="{BB962C8B-B14F-4D97-AF65-F5344CB8AC3E}">
        <p14:creationId xmlns:p14="http://schemas.microsoft.com/office/powerpoint/2010/main" val="1072992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615441"/>
          </a:xfrm>
        </p:spPr>
        <p:txBody>
          <a:bodyPr/>
          <a:lstStyle/>
          <a:p>
            <a:r>
              <a:rPr lang="en-US" dirty="0"/>
              <a:t>Based on what you know about pregnancy and schizophrenia, what can mothers do to reduce their child's risk of developing schizophrenia?</a:t>
            </a:r>
          </a:p>
        </p:txBody>
      </p:sp>
    </p:spTree>
    <p:extLst>
      <p:ext uri="{BB962C8B-B14F-4D97-AF65-F5344CB8AC3E}">
        <p14:creationId xmlns:p14="http://schemas.microsoft.com/office/powerpoint/2010/main" val="599026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Schizophrenia: Marijuana</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04800" y="1242590"/>
            <a:ext cx="8534400" cy="2872210"/>
          </a:xfrm>
        </p:spPr>
        <p:txBody>
          <a:bodyPr>
            <a:normAutofit fontScale="92500" lnSpcReduction="20000"/>
          </a:bodyPr>
          <a:lstStyle/>
          <a:p>
            <a:r>
              <a:rPr lang="en-US" dirty="0"/>
              <a:t>There is a substantially increased risk of schizophrenia and other psychotic disorders in people who had used marijuana, with the greatest risk in the most frequent users (Moore et al., 2007). </a:t>
            </a:r>
          </a:p>
          <a:p>
            <a:r>
              <a:rPr lang="en-US" dirty="0"/>
              <a:t>Researchers have hypothesized that early marijuana use may disrupt normal brain development during important early maturation periods in adolescence (Trezza et al., 2008).</a:t>
            </a:r>
          </a:p>
        </p:txBody>
      </p:sp>
      <p:pic>
        <p:nvPicPr>
          <p:cNvPr id="5" name="Content Placeholder 6" descr="A photograph of a marijuana plant">
            <a:extLst>
              <a:ext uri="{FF2B5EF4-FFF2-40B4-BE49-F238E27FC236}">
                <a16:creationId xmlns:a16="http://schemas.microsoft.com/office/drawing/2014/main" id="{6862F86C-E904-8B1D-3F2F-A1F6B9A4EDAC}"/>
              </a:ext>
            </a:extLst>
          </p:cNvPr>
          <p:cNvPicPr>
            <a:picLocks noChangeAspect="1"/>
          </p:cNvPicPr>
          <p:nvPr/>
        </p:nvPicPr>
        <p:blipFill rotWithShape="1">
          <a:blip r:embed="rId2"/>
          <a:srcRect t="1235"/>
          <a:stretch/>
        </p:blipFill>
        <p:spPr>
          <a:xfrm>
            <a:off x="2514600" y="3657600"/>
            <a:ext cx="3886200" cy="2159000"/>
          </a:xfrm>
          <a:prstGeom prst="rect">
            <a:avLst/>
          </a:prstGeom>
          <a:noFill/>
        </p:spPr>
      </p:pic>
      <p:sp>
        <p:nvSpPr>
          <p:cNvPr id="6" name="TextBox 5">
            <a:extLst>
              <a:ext uri="{FF2B5EF4-FFF2-40B4-BE49-F238E27FC236}">
                <a16:creationId xmlns:a16="http://schemas.microsoft.com/office/drawing/2014/main" id="{8473D89C-E016-5FFE-04FA-BBF75281F7C2}"/>
              </a:ext>
            </a:extLst>
          </p:cNvPr>
          <p:cNvSpPr txBox="1"/>
          <p:nvPr/>
        </p:nvSpPr>
        <p:spPr>
          <a:xfrm>
            <a:off x="4144954" y="5689642"/>
            <a:ext cx="625492" cy="253916"/>
          </a:xfrm>
          <a:prstGeom prst="rect">
            <a:avLst/>
          </a:prstGeom>
          <a:noFill/>
        </p:spPr>
        <p:txBody>
          <a:bodyPr wrap="none" rtlCol="0">
            <a:spAutoFit/>
          </a:bodyPr>
          <a:lstStyle/>
          <a:p>
            <a:r>
              <a:rPr lang="en-US" sz="1050" dirty="0">
                <a:solidFill>
                  <a:srgbClr val="182F58"/>
                </a:solidFill>
              </a:rPr>
              <a:t>Figure 6</a:t>
            </a:r>
          </a:p>
        </p:txBody>
      </p:sp>
    </p:spTree>
    <p:extLst>
      <p:ext uri="{BB962C8B-B14F-4D97-AF65-F5344CB8AC3E}">
        <p14:creationId xmlns:p14="http://schemas.microsoft.com/office/powerpoint/2010/main" val="984687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767841"/>
          </a:xfrm>
        </p:spPr>
        <p:txBody>
          <a:bodyPr/>
          <a:lstStyle/>
          <a:p>
            <a:r>
              <a:rPr lang="en-US" dirty="0"/>
              <a:t>Do you think the link between marijuana use and schizophrenia should be considered by legislators who are considering legalizing marijuana? Why or why not?</a:t>
            </a:r>
          </a:p>
        </p:txBody>
      </p:sp>
    </p:spTree>
    <p:extLst>
      <p:ext uri="{BB962C8B-B14F-4D97-AF65-F5344CB8AC3E}">
        <p14:creationId xmlns:p14="http://schemas.microsoft.com/office/powerpoint/2010/main" val="544281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Early Warning Signs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Individuals may show </a:t>
            </a:r>
            <a:r>
              <a:rPr lang="en-US" b="1" dirty="0"/>
              <a:t>prodromal symptoms</a:t>
            </a:r>
            <a:r>
              <a:rPr lang="en-US" dirty="0"/>
              <a:t>, such as unusual thought content, paranoia, odd communication, delusions, problems at school or work, or a decline in social functioning.</a:t>
            </a:r>
          </a:p>
          <a:p>
            <a:r>
              <a:rPr lang="en-US" dirty="0"/>
              <a:t>Individuals are more likely to develop a psychotic disorder if there is genetic risk, recent deterioration in functioning, high levels of unusual thought content, high levels of suspicion or paranoia, poor social functioning, and a history of substance abuse (Fusar-Poli et al., 2013).</a:t>
            </a:r>
          </a:p>
        </p:txBody>
      </p:sp>
    </p:spTree>
    <p:extLst>
      <p:ext uri="{BB962C8B-B14F-4D97-AF65-F5344CB8AC3E}">
        <p14:creationId xmlns:p14="http://schemas.microsoft.com/office/powerpoint/2010/main" val="3213209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Schizophrenia is a severe disorder characterized by a complete breakdown in one's ability to function in life. </a:t>
            </a:r>
          </a:p>
          <a:p>
            <a:r>
              <a:rPr lang="en-US" dirty="0"/>
              <a:t>People with schizophrenia experience hallucinations and delusions, and they have extreme difficulty regulating their emotions and behavior. </a:t>
            </a:r>
          </a:p>
          <a:p>
            <a:r>
              <a:rPr lang="en-US" dirty="0"/>
              <a:t>Thinking is incoherent and disorganized, behavior is bizarre, emotions are flat, and motivation to engage in most basic life activities is lacking.</a:t>
            </a:r>
          </a:p>
        </p:txBody>
      </p:sp>
    </p:spTree>
    <p:extLst>
      <p:ext uri="{BB962C8B-B14F-4D97-AF65-F5344CB8AC3E}">
        <p14:creationId xmlns:p14="http://schemas.microsoft.com/office/powerpoint/2010/main" val="2432621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Schizophrenia is influenced by both genetic and environmental factors.</a:t>
            </a:r>
          </a:p>
          <a:p>
            <a:r>
              <a:rPr lang="en-US" dirty="0"/>
              <a:t>Neurotransmitter and brain abnormalities, which may be linked to environmental factors such as obstetric complications or exposure to influenza during the gestational period, have also been implicated. </a:t>
            </a:r>
          </a:p>
        </p:txBody>
      </p:sp>
    </p:spTree>
    <p:extLst>
      <p:ext uri="{BB962C8B-B14F-4D97-AF65-F5344CB8AC3E}">
        <p14:creationId xmlns:p14="http://schemas.microsoft.com/office/powerpoint/2010/main" val="2605522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1000034"/>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About Schizophrenia</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About 1% of the population experiences schizophrenia in their lifetime.</a:t>
            </a:r>
          </a:p>
          <a:p>
            <a:r>
              <a:rPr lang="en-US" dirty="0"/>
              <a:t>The disorder is usually diagnosed in early adulthood.</a:t>
            </a:r>
          </a:p>
          <a:p>
            <a:r>
              <a:rPr lang="en-US" dirty="0"/>
              <a:t>Those with schizophrenia experience significant difficulties in day-to-day activities, such as holding a job, paying bills, and maintaining relationships. </a:t>
            </a:r>
          </a:p>
          <a:p>
            <a:r>
              <a:rPr lang="en-US" dirty="0"/>
              <a:t>Schizophrenia is a psychotic disorder in which the person's thoughts, perceptions, and behaviors are impaired to the point where they are not able to function normally in life.</a:t>
            </a:r>
          </a:p>
        </p:txBody>
      </p:sp>
    </p:spTree>
    <p:extLst>
      <p:ext uri="{BB962C8B-B14F-4D97-AF65-F5344CB8AC3E}">
        <p14:creationId xmlns:p14="http://schemas.microsoft.com/office/powerpoint/2010/main" val="105846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Schizophrenia</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main symptoms of schizophrenia include hallucinations, delusions, disorganized thinking, disorganized or abnormal motor behavior, and negative symptoms.</a:t>
            </a:r>
          </a:p>
          <a:p>
            <a:r>
              <a:rPr lang="en-US" dirty="0"/>
              <a:t>A </a:t>
            </a:r>
            <a:r>
              <a:rPr lang="en-US" b="1" dirty="0"/>
              <a:t>hallucination</a:t>
            </a:r>
            <a:r>
              <a:rPr lang="en-US" dirty="0"/>
              <a:t> is a perceptual experience that occurs in the absence of external stimulation.</a:t>
            </a:r>
          </a:p>
          <a:p>
            <a:pPr lvl="1"/>
            <a:r>
              <a:rPr lang="en-US" dirty="0"/>
              <a:t>Auditory hallucinations are most common.</a:t>
            </a:r>
          </a:p>
          <a:p>
            <a:pPr lvl="1"/>
            <a:r>
              <a:rPr lang="en-US" dirty="0"/>
              <a:t>Individuals may have visual or olfactory hallucinations.</a:t>
            </a:r>
          </a:p>
        </p:txBody>
      </p:sp>
    </p:spTree>
    <p:extLst>
      <p:ext uri="{BB962C8B-B14F-4D97-AF65-F5344CB8AC3E}">
        <p14:creationId xmlns:p14="http://schemas.microsoft.com/office/powerpoint/2010/main" val="286091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Schizophrenia: Delusions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b="1" dirty="0"/>
              <a:t>Delusions</a:t>
            </a:r>
            <a:r>
              <a:rPr lang="en-US" dirty="0"/>
              <a:t> are beliefs that are contrary to reality and are firmly held even in the face of contradictory evidence.</a:t>
            </a:r>
          </a:p>
          <a:p>
            <a:r>
              <a:rPr lang="en-US" b="1" dirty="0"/>
              <a:t>Paranoid delusions </a:t>
            </a:r>
            <a:r>
              <a:rPr lang="en-US" dirty="0"/>
              <a:t>involve false beliefs that other people or agencies are plotting to harm the person.</a:t>
            </a:r>
          </a:p>
          <a:p>
            <a:pPr lvl="1"/>
            <a:r>
              <a:rPr lang="en-US" u="sng" dirty="0"/>
              <a:t>Example</a:t>
            </a:r>
            <a:r>
              <a:rPr lang="en-US" dirty="0"/>
              <a:t>: A person with schizophrenia may believe that their mother is plotting with the FBI to poison their coffee, or that their neighbor is an enemy spy who wants to kill them. </a:t>
            </a:r>
            <a:endParaRPr lang="en-US" u="sng" dirty="0"/>
          </a:p>
        </p:txBody>
      </p:sp>
    </p:spTree>
    <p:extLst>
      <p:ext uri="{BB962C8B-B14F-4D97-AF65-F5344CB8AC3E}">
        <p14:creationId xmlns:p14="http://schemas.microsoft.com/office/powerpoint/2010/main" val="3799052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Schizophrenia: Delusions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b="1" dirty="0"/>
              <a:t>Grandiose delusions </a:t>
            </a:r>
            <a:r>
              <a:rPr lang="en-US" dirty="0"/>
              <a:t>involve false beliefs that one holds special power, unique knowledge, or is extremely important.</a:t>
            </a:r>
          </a:p>
          <a:p>
            <a:pPr lvl="1"/>
            <a:r>
              <a:rPr lang="en-US" u="sng" dirty="0"/>
              <a:t>Example</a:t>
            </a:r>
            <a:r>
              <a:rPr lang="en-US" dirty="0"/>
              <a:t>: Someone who claims to be Jesus Christ who is not, or who claims to have specific knowledge going back 5,000 years, or who claims to be the great philosopher Socrates is most likely experiencing grandiose delusions.</a:t>
            </a:r>
            <a:endParaRPr lang="en-US" u="sng" dirty="0"/>
          </a:p>
        </p:txBody>
      </p:sp>
    </p:spTree>
    <p:extLst>
      <p:ext uri="{BB962C8B-B14F-4D97-AF65-F5344CB8AC3E}">
        <p14:creationId xmlns:p14="http://schemas.microsoft.com/office/powerpoint/2010/main" val="179401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Schizophrenia: Delusions</a:t>
            </a:r>
            <a:r>
              <a:rPr lang="en-US" b="1" baseline="-25000" dirty="0"/>
              <a:t>3</a:t>
            </a:r>
          </a:p>
        </p:txBody>
      </p:sp>
      <p:pic>
        <p:nvPicPr>
          <p:cNvPr id="5" name="Content Placeholder 6" descr="A cat looking into a mirror and a tiger being reflected back">
            <a:extLst>
              <a:ext uri="{FF2B5EF4-FFF2-40B4-BE49-F238E27FC236}">
                <a16:creationId xmlns:a16="http://schemas.microsoft.com/office/drawing/2014/main" id="{007D2382-0BF3-DD92-0812-B0C008A7D0C5}"/>
              </a:ext>
            </a:extLst>
          </p:cNvPr>
          <p:cNvPicPr>
            <a:picLocks noChangeAspect="1"/>
          </p:cNvPicPr>
          <p:nvPr/>
        </p:nvPicPr>
        <p:blipFill rotWithShape="1">
          <a:blip r:embed="rId2"/>
          <a:srcRect l="25626" r="25624"/>
          <a:stretch/>
        </p:blipFill>
        <p:spPr>
          <a:xfrm>
            <a:off x="235385" y="1920107"/>
            <a:ext cx="2259118" cy="2606675"/>
          </a:xfrm>
          <a:prstGeom prst="rect">
            <a:avLst/>
          </a:prstGeom>
          <a:noFill/>
        </p:spPr>
      </p:pic>
      <p:sp>
        <p:nvSpPr>
          <p:cNvPr id="4" name="TextBox 3">
            <a:extLst>
              <a:ext uri="{FF2B5EF4-FFF2-40B4-BE49-F238E27FC236}">
                <a16:creationId xmlns:a16="http://schemas.microsoft.com/office/drawing/2014/main" id="{9423636D-0AEB-2148-2F6E-363720B4EC8C}"/>
              </a:ext>
            </a:extLst>
          </p:cNvPr>
          <p:cNvSpPr txBox="1"/>
          <p:nvPr/>
        </p:nvSpPr>
        <p:spPr>
          <a:xfrm>
            <a:off x="914400" y="4495800"/>
            <a:ext cx="625492" cy="253916"/>
          </a:xfrm>
          <a:prstGeom prst="rect">
            <a:avLst/>
          </a:prstGeom>
          <a:noFill/>
        </p:spPr>
        <p:txBody>
          <a:bodyPr wrap="none" rtlCol="0">
            <a:spAutoFit/>
          </a:bodyPr>
          <a:lstStyle/>
          <a:p>
            <a:r>
              <a:rPr lang="en-US" sz="1050" dirty="0">
                <a:solidFill>
                  <a:srgbClr val="182F58"/>
                </a:solidFill>
              </a:rPr>
              <a:t>Figure 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514600" y="1280160"/>
            <a:ext cx="6172200" cy="4572000"/>
          </a:xfrm>
        </p:spPr>
        <p:txBody>
          <a:bodyPr>
            <a:normAutofit lnSpcReduction="10000"/>
          </a:bodyPr>
          <a:lstStyle/>
          <a:p>
            <a:r>
              <a:rPr lang="en-US" dirty="0"/>
              <a:t>Other delusions include the belief that one's thoughts are being removed (thought withdrawal) or being placed inside one's head (thought insertion).</a:t>
            </a:r>
          </a:p>
          <a:p>
            <a:r>
              <a:rPr lang="en-US" b="1" dirty="0"/>
              <a:t>Somatic delusion </a:t>
            </a:r>
            <a:r>
              <a:rPr lang="en-US" dirty="0"/>
              <a:t>is the belief that something highly abnormal is happening to one's body.</a:t>
            </a:r>
          </a:p>
          <a:p>
            <a:pPr lvl="1"/>
            <a:r>
              <a:rPr lang="en-US" u="sng" dirty="0"/>
              <a:t>Example</a:t>
            </a:r>
            <a:r>
              <a:rPr lang="en-US" dirty="0"/>
              <a:t>: A person might believe their kidneys are being eaten by cockroaches.</a:t>
            </a:r>
            <a:endParaRPr lang="en-US" u="sng" dirty="0"/>
          </a:p>
        </p:txBody>
      </p:sp>
    </p:spTree>
    <p:extLst>
      <p:ext uri="{BB962C8B-B14F-4D97-AF65-F5344CB8AC3E}">
        <p14:creationId xmlns:p14="http://schemas.microsoft.com/office/powerpoint/2010/main" val="685081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Schizophrenia: Disorganized Thinking</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fontScale="92500" lnSpcReduction="10000"/>
          </a:bodyPr>
          <a:lstStyle/>
          <a:p>
            <a:r>
              <a:rPr lang="en-US" b="1" dirty="0"/>
              <a:t>Disorganized thinking </a:t>
            </a:r>
            <a:r>
              <a:rPr lang="en-US" dirty="0"/>
              <a:t>refers to disjointed and incoherent thought processes—usually detected by what a person says. </a:t>
            </a:r>
          </a:p>
          <a:p>
            <a:r>
              <a:rPr lang="en-US" dirty="0"/>
              <a:t>The person might ramble, exhibit loose associations (jump from topic to topic), or talk in a way that is so disorganized and incomprehensible that it seems as though the person is randomly combining words. </a:t>
            </a:r>
          </a:p>
          <a:p>
            <a:r>
              <a:rPr lang="en-US" dirty="0"/>
              <a:t>Disorganized thinking is also exhibited by blatantly illogical remarks.</a:t>
            </a:r>
          </a:p>
          <a:p>
            <a:pPr lvl="1"/>
            <a:r>
              <a:rPr lang="en-US" u="sng" dirty="0"/>
              <a:t>Example</a:t>
            </a:r>
            <a:r>
              <a:rPr lang="en-US" dirty="0"/>
              <a:t>: "Fenway Park is in Boston. I live in Boston. Therefore, I live at Fenway Park."</a:t>
            </a:r>
          </a:p>
        </p:txBody>
      </p:sp>
    </p:spTree>
    <p:extLst>
      <p:ext uri="{BB962C8B-B14F-4D97-AF65-F5344CB8AC3E}">
        <p14:creationId xmlns:p14="http://schemas.microsoft.com/office/powerpoint/2010/main" val="3497165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a:t>
            </a:r>
            <a:r>
              <a:rPr lang="en-US" dirty="0"/>
              <a:t>O</a:t>
            </a:r>
            <a:r>
              <a:rPr lang="en-US" b="1" dirty="0"/>
              <a:t>f Schizophrenia: Disorganized Thinking</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758440"/>
          </a:xfrm>
        </p:spPr>
        <p:txBody>
          <a:bodyPr>
            <a:normAutofit fontScale="92500" lnSpcReduction="20000"/>
          </a:bodyPr>
          <a:lstStyle/>
          <a:p>
            <a:r>
              <a:rPr lang="en-US" dirty="0"/>
              <a:t>The person may also demonstrate tangentiality: responding to others' statements or questions by remarks that are either barely related or unrelated to what was said or asked. </a:t>
            </a:r>
          </a:p>
          <a:p>
            <a:pPr lvl="1"/>
            <a:r>
              <a:rPr lang="en-US" u="sng" dirty="0"/>
              <a:t>Example</a:t>
            </a:r>
            <a:r>
              <a:rPr lang="en-US" dirty="0"/>
              <a:t>: If a person diagnosed with schizophrenia is asked if they are interested in receiving special job training, they might state that they once rode on a train somewhere. </a:t>
            </a:r>
          </a:p>
        </p:txBody>
      </p:sp>
      <p:pic>
        <p:nvPicPr>
          <p:cNvPr id="5" name="Content Placeholder 6" descr="Wooden, square beads with letters on them scattered in the grass">
            <a:extLst>
              <a:ext uri="{FF2B5EF4-FFF2-40B4-BE49-F238E27FC236}">
                <a16:creationId xmlns:a16="http://schemas.microsoft.com/office/drawing/2014/main" id="{B7458682-1CA8-07D1-0E94-AD60F0146BC0}"/>
              </a:ext>
            </a:extLst>
          </p:cNvPr>
          <p:cNvPicPr>
            <a:picLocks noChangeAspect="1"/>
          </p:cNvPicPr>
          <p:nvPr/>
        </p:nvPicPr>
        <p:blipFill rotWithShape="1">
          <a:blip r:embed="rId2"/>
          <a:srcRect t="1235"/>
          <a:stretch/>
        </p:blipFill>
        <p:spPr>
          <a:xfrm>
            <a:off x="3810000" y="3672840"/>
            <a:ext cx="3429000" cy="1905000"/>
          </a:xfrm>
          <a:prstGeom prst="rect">
            <a:avLst/>
          </a:prstGeom>
          <a:noFill/>
        </p:spPr>
      </p:pic>
      <p:sp>
        <p:nvSpPr>
          <p:cNvPr id="4" name="TextBox 3">
            <a:extLst>
              <a:ext uri="{FF2B5EF4-FFF2-40B4-BE49-F238E27FC236}">
                <a16:creationId xmlns:a16="http://schemas.microsoft.com/office/drawing/2014/main" id="{D87F6F95-6226-2E09-60E2-EB0B242BE731}"/>
              </a:ext>
            </a:extLst>
          </p:cNvPr>
          <p:cNvSpPr txBox="1"/>
          <p:nvPr/>
        </p:nvSpPr>
        <p:spPr>
          <a:xfrm>
            <a:off x="5211754" y="5577840"/>
            <a:ext cx="625492" cy="253916"/>
          </a:xfrm>
          <a:prstGeom prst="rect">
            <a:avLst/>
          </a:prstGeom>
          <a:noFill/>
        </p:spPr>
        <p:txBody>
          <a:bodyPr wrap="none" rtlCol="0">
            <a:spAutoFit/>
          </a:bodyPr>
          <a:lstStyle/>
          <a:p>
            <a:r>
              <a:rPr lang="en-US" sz="1050" dirty="0">
                <a:solidFill>
                  <a:srgbClr val="182F58"/>
                </a:solidFill>
              </a:rPr>
              <a:t>Figure 3</a:t>
            </a:r>
          </a:p>
        </p:txBody>
      </p:sp>
    </p:spTree>
    <p:extLst>
      <p:ext uri="{BB962C8B-B14F-4D97-AF65-F5344CB8AC3E}">
        <p14:creationId xmlns:p14="http://schemas.microsoft.com/office/powerpoint/2010/main" val="138714936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2659</TotalTime>
  <Words>1661</Words>
  <Application>Microsoft Office PowerPoint</Application>
  <PresentationFormat>On-screen Show (4:3)</PresentationFormat>
  <Paragraphs>101</Paragraphs>
  <Slides>29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Aptos</vt:lpstr>
      <vt:lpstr>Century Gothic</vt:lpstr>
      <vt:lpstr>Aptos Display</vt:lpstr>
      <vt:lpstr>Office Theme</vt:lpstr>
      <vt:lpstr>1_Office Theme</vt:lpstr>
      <vt:lpstr>Lesson 15.6</vt:lpstr>
      <vt:lpstr>Defining Schizophrenia</vt:lpstr>
      <vt:lpstr>About Schizophrenia</vt:lpstr>
      <vt:lpstr>Symptoms Of Schizophrenia</vt:lpstr>
      <vt:lpstr>Symptoms Of Schizophrenia: Delusions1</vt:lpstr>
      <vt:lpstr>Symptoms Of Schizophrenia: Delusions2</vt:lpstr>
      <vt:lpstr>Symptoms of Schizophrenia: Delusions3</vt:lpstr>
      <vt:lpstr>Symptoms Of Schizophrenia: Disorganized Thinking1</vt:lpstr>
      <vt:lpstr>Symptoms Of Schizophrenia: Disorganized Thinking2</vt:lpstr>
      <vt:lpstr>Symptoms Of Schizophrenia: Disorganized Motor Behavior1</vt:lpstr>
      <vt:lpstr>Symptoms Of Schizophrenia: Disorganized Motor Behavior2</vt:lpstr>
      <vt:lpstr>Symptoms of Schizophrenia: Negative Symptoms</vt:lpstr>
      <vt:lpstr>On Your Own</vt:lpstr>
      <vt:lpstr>Causes of Schizophrenia: Genetics</vt:lpstr>
      <vt:lpstr>Causes Of Schizophrenia: Diathesis-Stress1</vt:lpstr>
      <vt:lpstr>Causes Of Schizophrenia: Diathesis-Stress2</vt:lpstr>
      <vt:lpstr>Causes Of Schizophrenia: Neurotransmitters1</vt:lpstr>
      <vt:lpstr>Causes of Schizophrenia: Neurotransmitters2</vt:lpstr>
      <vt:lpstr>Lesson 15.6 Figure 5</vt:lpstr>
      <vt:lpstr>Causes Of Schizophrenia: Brain Anatomy1</vt:lpstr>
      <vt:lpstr>Causes Of Schizophrenia: Brain Anatomy2</vt:lpstr>
      <vt:lpstr>Causes Of Schizophrenia: Prenatal Events</vt:lpstr>
      <vt:lpstr>Reflection Question1</vt:lpstr>
      <vt:lpstr>Causes Of Schizophrenia: Marijuana</vt:lpstr>
      <vt:lpstr>Reflection Question2</vt:lpstr>
      <vt:lpstr>Early Warning Signs</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15.6 Schizophrenia</dc:title>
  <dc:creator>Hawkes Learning</dc:creator>
  <cp:keywords>Psychology</cp:keywords>
  <cp:lastModifiedBy>Talissa Nahass</cp:lastModifiedBy>
  <cp:revision>181</cp:revision>
  <dcterms:created xsi:type="dcterms:W3CDTF">2013-04-26T14:43:13Z</dcterms:created>
  <dcterms:modified xsi:type="dcterms:W3CDTF">2024-07-23T21:42:47Z</dcterms:modified>
  <cp:category>Psychology</cp:category>
</cp:coreProperties>
</file>