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40"/>
  </p:notesMasterIdLst>
  <p:handoutMasterIdLst>
    <p:handoutMasterId r:id="rId41"/>
  </p:handoutMasterIdLst>
  <p:sldIdLst>
    <p:sldId id="272" r:id="rId3"/>
    <p:sldId id="273" r:id="rId4"/>
    <p:sldId id="360" r:id="rId5"/>
    <p:sldId id="361" r:id="rId6"/>
    <p:sldId id="362" r:id="rId7"/>
    <p:sldId id="355" r:id="rId8"/>
    <p:sldId id="364" r:id="rId9"/>
    <p:sldId id="365" r:id="rId10"/>
    <p:sldId id="366" r:id="rId11"/>
    <p:sldId id="368" r:id="rId12"/>
    <p:sldId id="371" r:id="rId13"/>
    <p:sldId id="372" r:id="rId14"/>
    <p:sldId id="373" r:id="rId15"/>
    <p:sldId id="374" r:id="rId16"/>
    <p:sldId id="376" r:id="rId17"/>
    <p:sldId id="356" r:id="rId18"/>
    <p:sldId id="377" r:id="rId19"/>
    <p:sldId id="378" r:id="rId20"/>
    <p:sldId id="379" r:id="rId21"/>
    <p:sldId id="381" r:id="rId22"/>
    <p:sldId id="380" r:id="rId23"/>
    <p:sldId id="382" r:id="rId24"/>
    <p:sldId id="383" r:id="rId25"/>
    <p:sldId id="384" r:id="rId26"/>
    <p:sldId id="357" r:id="rId27"/>
    <p:sldId id="385" r:id="rId28"/>
    <p:sldId id="387" r:id="rId29"/>
    <p:sldId id="386" r:id="rId30"/>
    <p:sldId id="388" r:id="rId31"/>
    <p:sldId id="389" r:id="rId32"/>
    <p:sldId id="391" r:id="rId33"/>
    <p:sldId id="358" r:id="rId34"/>
    <p:sldId id="392" r:id="rId35"/>
    <p:sldId id="393" r:id="rId36"/>
    <p:sldId id="359" r:id="rId37"/>
    <p:sldId id="287" r:id="rId38"/>
    <p:sldId id="318" r:id="rId39"/>
  </p:sldIdLst>
  <p:sldSz cx="9144000" cy="6858000" type="screen4x3"/>
  <p:notesSz cx="6858000" cy="9144000"/>
  <p:embeddedFontLst>
    <p:embeddedFont>
      <p:font typeface="Century Gothic" panose="020B050202020202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587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3ECA7F57-FE85-90A0-6A97-ABFF201607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01532"/>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94863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1994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8669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49411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615896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2104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3222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59300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580704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070161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50832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8185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41965798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15.9</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Disorders in Childhood</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Life Problems </a:t>
            </a:r>
            <a:r>
              <a:rPr lang="en-US" dirty="0"/>
              <a:t>F</a:t>
            </a:r>
            <a:r>
              <a:rPr lang="en-US" b="1" dirty="0"/>
              <a:t>rom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52400" y="1219200"/>
            <a:ext cx="6400800" cy="4572000"/>
          </a:xfrm>
        </p:spPr>
        <p:txBody>
          <a:bodyPr>
            <a:normAutofit fontScale="85000" lnSpcReduction="20000"/>
          </a:bodyPr>
          <a:lstStyle/>
          <a:p>
            <a:r>
              <a:rPr lang="en-US" dirty="0"/>
              <a:t>Research has shown that individuals diagnosed with ADHD suffer from the following long-term effects:</a:t>
            </a:r>
          </a:p>
          <a:p>
            <a:pPr lvl="1"/>
            <a:r>
              <a:rPr lang="en-US" dirty="0"/>
              <a:t>Worse educational attainment</a:t>
            </a:r>
          </a:p>
          <a:p>
            <a:pPr lvl="1"/>
            <a:r>
              <a:rPr lang="en-US" dirty="0"/>
              <a:t>Lower socioeconomic status</a:t>
            </a:r>
          </a:p>
          <a:p>
            <a:pPr lvl="1"/>
            <a:r>
              <a:rPr lang="en-US" dirty="0"/>
              <a:t>Held less prestigious occupational positions</a:t>
            </a:r>
          </a:p>
          <a:p>
            <a:pPr lvl="1"/>
            <a:r>
              <a:rPr lang="en-US" dirty="0"/>
              <a:t>More likely to be unemployed</a:t>
            </a:r>
          </a:p>
          <a:p>
            <a:pPr lvl="1"/>
            <a:r>
              <a:rPr lang="en-US" dirty="0"/>
              <a:t>Made less in salary</a:t>
            </a:r>
          </a:p>
          <a:p>
            <a:pPr lvl="1"/>
            <a:r>
              <a:rPr lang="en-US" dirty="0"/>
              <a:t>Scored worse on measures of occupational and social functioning</a:t>
            </a:r>
          </a:p>
          <a:p>
            <a:pPr lvl="1"/>
            <a:r>
              <a:rPr lang="en-US" dirty="0"/>
              <a:t>More likely to be divorced</a:t>
            </a:r>
          </a:p>
          <a:p>
            <a:pPr lvl="1"/>
            <a:r>
              <a:rPr lang="en-US" dirty="0"/>
              <a:t>More likely to have non-alcohol substance abuse</a:t>
            </a:r>
          </a:p>
          <a:p>
            <a:pPr marL="457200" lvl="1" indent="0">
              <a:buNone/>
            </a:pPr>
            <a:endParaRPr lang="en-US" dirty="0"/>
          </a:p>
        </p:txBody>
      </p:sp>
      <p:sp>
        <p:nvSpPr>
          <p:cNvPr id="4" name="TextBox 3">
            <a:extLst>
              <a:ext uri="{FF2B5EF4-FFF2-40B4-BE49-F238E27FC236}">
                <a16:creationId xmlns:a16="http://schemas.microsoft.com/office/drawing/2014/main" id="{0923D2FA-2760-0B5E-91FF-4222432A66CC}"/>
              </a:ext>
            </a:extLst>
          </p:cNvPr>
          <p:cNvSpPr txBox="1"/>
          <p:nvPr/>
        </p:nvSpPr>
        <p:spPr>
          <a:xfrm>
            <a:off x="7362310" y="4388618"/>
            <a:ext cx="625492" cy="253916"/>
          </a:xfrm>
          <a:prstGeom prst="rect">
            <a:avLst/>
          </a:prstGeom>
          <a:noFill/>
        </p:spPr>
        <p:txBody>
          <a:bodyPr wrap="none" rtlCol="0">
            <a:spAutoFit/>
          </a:bodyPr>
          <a:lstStyle/>
          <a:p>
            <a:r>
              <a:rPr lang="en-US" sz="1050" dirty="0">
                <a:solidFill>
                  <a:srgbClr val="182F58"/>
                </a:solidFill>
              </a:rPr>
              <a:t>Figure 3</a:t>
            </a:r>
          </a:p>
        </p:txBody>
      </p:sp>
      <p:pic>
        <p:nvPicPr>
          <p:cNvPr id="5" name="Content Placeholder 6" descr="A drawing of a bunch of birds on powerlines, but they keep a wide berth around on bird in the middle.">
            <a:extLst>
              <a:ext uri="{FF2B5EF4-FFF2-40B4-BE49-F238E27FC236}">
                <a16:creationId xmlns:a16="http://schemas.microsoft.com/office/drawing/2014/main" id="{73A37C41-6001-B685-B914-F914BB27235F}"/>
              </a:ext>
            </a:extLst>
          </p:cNvPr>
          <p:cNvPicPr>
            <a:picLocks noChangeAspect="1"/>
          </p:cNvPicPr>
          <p:nvPr/>
        </p:nvPicPr>
        <p:blipFill rotWithShape="1">
          <a:blip r:embed="rId2"/>
          <a:srcRect l="22812" r="21875"/>
          <a:stretch/>
        </p:blipFill>
        <p:spPr>
          <a:xfrm>
            <a:off x="6549013" y="2102618"/>
            <a:ext cx="2247900" cy="2286000"/>
          </a:xfrm>
          <a:prstGeom prst="rect">
            <a:avLst/>
          </a:prstGeom>
          <a:noFill/>
        </p:spPr>
      </p:pic>
    </p:spTree>
    <p:extLst>
      <p:ext uri="{BB962C8B-B14F-4D97-AF65-F5344CB8AC3E}">
        <p14:creationId xmlns:p14="http://schemas.microsoft.com/office/powerpoint/2010/main" val="92231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Substance Use </a:t>
            </a:r>
            <a:r>
              <a:rPr lang="en-US" dirty="0"/>
              <a:t>A</a:t>
            </a:r>
            <a:r>
              <a:rPr lang="en-US" b="1" dirty="0"/>
              <a:t>nd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Longitudinal studies show that children diagnosed with ADHD are at higher risk for substance abuse problems. </a:t>
            </a:r>
          </a:p>
          <a:p>
            <a:r>
              <a:rPr lang="en-US" dirty="0"/>
              <a:t>One study reported that childhood ADHD predicted later drinking problems, daily smoking, use of marijuana, and use of illicit drugs (Molina &amp; Pelham, 2003). </a:t>
            </a:r>
          </a:p>
          <a:p>
            <a:r>
              <a:rPr lang="en-US" dirty="0"/>
              <a:t>The risk of substance abuse problems appears to be even greater for those with ADHD who also exhibit antisocial tendencies (Marshal &amp; Molina, 2006). </a:t>
            </a:r>
          </a:p>
        </p:txBody>
      </p:sp>
    </p:spTree>
    <p:extLst>
      <p:ext uri="{BB962C8B-B14F-4D97-AF65-F5344CB8AC3E}">
        <p14:creationId xmlns:p14="http://schemas.microsoft.com/office/powerpoint/2010/main" val="138718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Genetic Causes Of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median rate of concordance for identical twins was .66, whereas the median concordance rate for fraternal twins was .20 (Burt, 2009). </a:t>
            </a:r>
          </a:p>
          <a:p>
            <a:pPr lvl="1"/>
            <a:r>
              <a:rPr lang="en-US" dirty="0"/>
              <a:t>The median concordance rate for unrelated (adoptive) siblings was .09. </a:t>
            </a:r>
          </a:p>
          <a:p>
            <a:r>
              <a:rPr lang="en-US" dirty="0"/>
              <a:t>Another review of studies concluded that the heritability of inattention and hyperactivity were 71% and 73%, respectively (Nikolas &amp; Burt, 2010).</a:t>
            </a:r>
          </a:p>
        </p:txBody>
      </p:sp>
    </p:spTree>
    <p:extLst>
      <p:ext uri="{BB962C8B-B14F-4D97-AF65-F5344CB8AC3E}">
        <p14:creationId xmlns:p14="http://schemas.microsoft.com/office/powerpoint/2010/main" val="223879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Neurochemicals And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The specific genes involved in ADHD are likely important in the regulation of the neurotransmitter dopamine (Gizer et al., 2009). </a:t>
            </a:r>
          </a:p>
          <a:p>
            <a:r>
              <a:rPr lang="en-US" dirty="0"/>
              <a:t>Medications used in the treatment of ADHD have stimulant qualities and elevate dopamine activity.</a:t>
            </a:r>
          </a:p>
          <a:p>
            <a:pPr lvl="1"/>
            <a:r>
              <a:rPr lang="en-US" dirty="0"/>
              <a:t>Both Ritalin and Adderall, two common pharmaceuticals for ADHD management, both increase dopamine activity. </a:t>
            </a:r>
          </a:p>
          <a:p>
            <a:r>
              <a:rPr lang="en-US" dirty="0"/>
              <a:t>People with ADHD show less dopamine activity in key regions of the brain, especially those associated with motivation and reward (Volkow et al., 2009.</a:t>
            </a:r>
          </a:p>
        </p:txBody>
      </p:sp>
    </p:spTree>
    <p:extLst>
      <p:ext uri="{BB962C8B-B14F-4D97-AF65-F5344CB8AC3E}">
        <p14:creationId xmlns:p14="http://schemas.microsoft.com/office/powerpoint/2010/main" val="154338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Brain Abnormalities And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606040"/>
          </a:xfrm>
        </p:spPr>
        <p:txBody>
          <a:bodyPr>
            <a:normAutofit lnSpcReduction="10000"/>
          </a:bodyPr>
          <a:lstStyle/>
          <a:p>
            <a:r>
              <a:rPr lang="en-US" dirty="0"/>
              <a:t>Brain imaging studies have shown that individuals with ADHD exhibit abnormalities in their frontal lobes. </a:t>
            </a:r>
          </a:p>
          <a:p>
            <a:r>
              <a:rPr lang="en-US" dirty="0"/>
              <a:t>Individuals with ADHD appear to have smaller frontal lobe volume, and they show less frontal lobe activation when performing mental tasks. </a:t>
            </a:r>
          </a:p>
        </p:txBody>
      </p:sp>
      <p:pic>
        <p:nvPicPr>
          <p:cNvPr id="5" name="Content Placeholder 6" descr="A profile of a human head with the frontal lobe highlighted">
            <a:extLst>
              <a:ext uri="{FF2B5EF4-FFF2-40B4-BE49-F238E27FC236}">
                <a16:creationId xmlns:a16="http://schemas.microsoft.com/office/drawing/2014/main" id="{24393B30-3BCB-CA7C-5E09-FF1D1C24D4E2}"/>
              </a:ext>
            </a:extLst>
          </p:cNvPr>
          <p:cNvPicPr>
            <a:picLocks noChangeAspect="1"/>
          </p:cNvPicPr>
          <p:nvPr/>
        </p:nvPicPr>
        <p:blipFill rotWithShape="1">
          <a:blip r:embed="rId2"/>
          <a:srcRect l="21875" r="21875"/>
          <a:stretch/>
        </p:blipFill>
        <p:spPr>
          <a:xfrm>
            <a:off x="3653496" y="3740834"/>
            <a:ext cx="1837006" cy="1837006"/>
          </a:xfrm>
          <a:prstGeom prst="rect">
            <a:avLst/>
          </a:prstGeom>
          <a:noFill/>
        </p:spPr>
      </p:pic>
      <p:sp>
        <p:nvSpPr>
          <p:cNvPr id="4" name="TextBox 3">
            <a:extLst>
              <a:ext uri="{FF2B5EF4-FFF2-40B4-BE49-F238E27FC236}">
                <a16:creationId xmlns:a16="http://schemas.microsoft.com/office/drawing/2014/main" id="{90C0A04D-4DA4-C69A-3A2C-0BF81FC4B1CE}"/>
              </a:ext>
            </a:extLst>
          </p:cNvPr>
          <p:cNvSpPr txBox="1"/>
          <p:nvPr/>
        </p:nvSpPr>
        <p:spPr>
          <a:xfrm>
            <a:off x="4259253" y="5561093"/>
            <a:ext cx="625492" cy="253916"/>
          </a:xfrm>
          <a:prstGeom prst="rect">
            <a:avLst/>
          </a:prstGeom>
          <a:noFill/>
        </p:spPr>
        <p:txBody>
          <a:bodyPr wrap="none" rtlCol="0">
            <a:spAutoFit/>
          </a:bodyPr>
          <a:lstStyle/>
          <a:p>
            <a:r>
              <a:rPr lang="en-US" sz="1050" dirty="0">
                <a:solidFill>
                  <a:srgbClr val="182F58"/>
                </a:solidFill>
              </a:rPr>
              <a:t>Figure 4</a:t>
            </a:r>
          </a:p>
        </p:txBody>
      </p:sp>
    </p:spTree>
    <p:extLst>
      <p:ext uri="{BB962C8B-B14F-4D97-AF65-F5344CB8AC3E}">
        <p14:creationId xmlns:p14="http://schemas.microsoft.com/office/powerpoint/2010/main" val="35220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Nutrition </a:t>
            </a:r>
            <a:r>
              <a:rPr lang="en-US" dirty="0"/>
              <a:t>A</a:t>
            </a:r>
            <a:r>
              <a:rPr lang="en-US" b="1" dirty="0"/>
              <a:t>nd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In the 1970s, people believed that hyperactivity was caused by sugar and food additives. </a:t>
            </a:r>
          </a:p>
          <a:p>
            <a:pPr lvl="1"/>
            <a:r>
              <a:rPr lang="en-US" dirty="0"/>
              <a:t>Although food additives have been shown to increase hyperactivity in non-ADHD children, the effect is rather small (McCann et al., 2007). </a:t>
            </a:r>
          </a:p>
        </p:txBody>
      </p:sp>
    </p:spTree>
    <p:extLst>
      <p:ext uri="{BB962C8B-B14F-4D97-AF65-F5344CB8AC3E}">
        <p14:creationId xmlns:p14="http://schemas.microsoft.com/office/powerpoint/2010/main" val="1584300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1082040"/>
          </a:xfrm>
        </p:spPr>
        <p:txBody>
          <a:bodyPr>
            <a:normAutofit/>
          </a:bodyPr>
          <a:lstStyle/>
          <a:p>
            <a:r>
              <a:rPr lang="en-US" dirty="0"/>
              <a:t>Why do you suppose the idea that ADHD is caused by sugar consumption persists?</a:t>
            </a:r>
          </a:p>
          <a:p>
            <a:endParaRPr lang="en-US" dirty="0"/>
          </a:p>
          <a:p>
            <a:endParaRPr lang="en-US" dirty="0"/>
          </a:p>
        </p:txBody>
      </p:sp>
    </p:spTree>
    <p:extLst>
      <p:ext uri="{BB962C8B-B14F-4D97-AF65-F5344CB8AC3E}">
        <p14:creationId xmlns:p14="http://schemas.microsoft.com/office/powerpoint/2010/main" val="168715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Environmental Factors </a:t>
            </a:r>
            <a:r>
              <a:rPr lang="en-US" dirty="0"/>
              <a:t>A</a:t>
            </a:r>
            <a:r>
              <a:rPr lang="en-US" b="1" dirty="0"/>
              <a:t>nd ADHD</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3291840"/>
          </a:xfrm>
        </p:spPr>
        <p:txBody>
          <a:bodyPr>
            <a:normAutofit/>
          </a:bodyPr>
          <a:lstStyle/>
          <a:p>
            <a:r>
              <a:rPr lang="en-US" dirty="0"/>
              <a:t>Numerous studies have shown a significant relationship between exposure to nicotine in cigarette smoke during the prenatal period and ADHD (Linnet et al., 2003). </a:t>
            </a:r>
          </a:p>
          <a:p>
            <a:r>
              <a:rPr lang="en-US" dirty="0"/>
              <a:t>Maternal smoking during pregnancy is associated with the development of more severe symptoms of the disorder (Thakur et al., 2013).</a:t>
            </a:r>
          </a:p>
        </p:txBody>
      </p:sp>
      <p:pic>
        <p:nvPicPr>
          <p:cNvPr id="4" name="Content Placeholder 6" descr="A drawing of a brain that looks like an icon on a smartphone with a notification badge on it">
            <a:extLst>
              <a:ext uri="{FF2B5EF4-FFF2-40B4-BE49-F238E27FC236}">
                <a16:creationId xmlns:a16="http://schemas.microsoft.com/office/drawing/2014/main" id="{ED04ADD2-F5C6-DF10-4581-D9E8E261A344}"/>
              </a:ext>
            </a:extLst>
          </p:cNvPr>
          <p:cNvPicPr>
            <a:picLocks noChangeAspect="1"/>
          </p:cNvPicPr>
          <p:nvPr/>
        </p:nvPicPr>
        <p:blipFill rotWithShape="1">
          <a:blip r:embed="rId2"/>
          <a:srcRect l="21643" r="18838"/>
          <a:stretch/>
        </p:blipFill>
        <p:spPr>
          <a:xfrm>
            <a:off x="6324600" y="3962400"/>
            <a:ext cx="1905000" cy="1800369"/>
          </a:xfrm>
          <a:prstGeom prst="rect">
            <a:avLst/>
          </a:prstGeom>
          <a:noFill/>
        </p:spPr>
      </p:pic>
      <p:sp>
        <p:nvSpPr>
          <p:cNvPr id="5" name="TextBox 4">
            <a:extLst>
              <a:ext uri="{FF2B5EF4-FFF2-40B4-BE49-F238E27FC236}">
                <a16:creationId xmlns:a16="http://schemas.microsoft.com/office/drawing/2014/main" id="{4FD01BC5-0686-84BB-A1DE-6EC1BBAA1685}"/>
              </a:ext>
            </a:extLst>
          </p:cNvPr>
          <p:cNvSpPr txBox="1"/>
          <p:nvPr/>
        </p:nvSpPr>
        <p:spPr>
          <a:xfrm>
            <a:off x="6964354" y="5762769"/>
            <a:ext cx="625492" cy="253916"/>
          </a:xfrm>
          <a:prstGeom prst="rect">
            <a:avLst/>
          </a:prstGeom>
          <a:noFill/>
        </p:spPr>
        <p:txBody>
          <a:bodyPr wrap="none" rtlCol="0">
            <a:spAutoFit/>
          </a:bodyPr>
          <a:lstStyle/>
          <a:p>
            <a:r>
              <a:rPr lang="en-US" sz="1050" dirty="0">
                <a:solidFill>
                  <a:srgbClr val="182F58"/>
                </a:solidFill>
              </a:rPr>
              <a:t>Figure 5</a:t>
            </a:r>
          </a:p>
        </p:txBody>
      </p:sp>
    </p:spTree>
    <p:extLst>
      <p:ext uri="{BB962C8B-B14F-4D97-AF65-F5344CB8AC3E}">
        <p14:creationId xmlns:p14="http://schemas.microsoft.com/office/powerpoint/2010/main" val="359134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213525"/>
          </a:xfrm>
        </p:spPr>
        <p:txBody>
          <a:bodyPr>
            <a:normAutofit lnSpcReduction="10000"/>
          </a:bodyPr>
          <a:lstStyle/>
          <a:p>
            <a:r>
              <a:rPr lang="en-US" b="1" dirty="0"/>
              <a:t>Autism spectrum disorder </a:t>
            </a:r>
            <a:r>
              <a:rPr lang="en-US" dirty="0"/>
              <a:t>is characterized by an inability to form close emotional ties with others, speech and language abnormalities, repetitive behaviors, and an intolerance for minor changes in the environment and in normal routines.</a:t>
            </a:r>
          </a:p>
        </p:txBody>
      </p:sp>
      <p:pic>
        <p:nvPicPr>
          <p:cNvPr id="5" name="Content Placeholder 6" descr="A spectrum of color going through blue, purple, pink, red, orange, yellow, and green">
            <a:extLst>
              <a:ext uri="{FF2B5EF4-FFF2-40B4-BE49-F238E27FC236}">
                <a16:creationId xmlns:a16="http://schemas.microsoft.com/office/drawing/2014/main" id="{62FC9A68-087E-9EA8-C082-5B9BFC1861F1}"/>
              </a:ext>
            </a:extLst>
          </p:cNvPr>
          <p:cNvPicPr>
            <a:picLocks noChangeAspect="1"/>
          </p:cNvPicPr>
          <p:nvPr/>
        </p:nvPicPr>
        <p:blipFill rotWithShape="1">
          <a:blip r:embed="rId2"/>
          <a:srcRect t="20347" b="19653"/>
          <a:stretch/>
        </p:blipFill>
        <p:spPr>
          <a:xfrm>
            <a:off x="1473200" y="3493685"/>
            <a:ext cx="6197600" cy="2091691"/>
          </a:xfrm>
          <a:prstGeom prst="rect">
            <a:avLst/>
          </a:prstGeom>
          <a:noFill/>
        </p:spPr>
      </p:pic>
      <p:sp>
        <p:nvSpPr>
          <p:cNvPr id="6" name="TextBox 5">
            <a:extLst>
              <a:ext uri="{FF2B5EF4-FFF2-40B4-BE49-F238E27FC236}">
                <a16:creationId xmlns:a16="http://schemas.microsoft.com/office/drawing/2014/main" id="{D0469153-FBCB-F8BF-F1D3-F0FDF03ACAD8}"/>
              </a:ext>
            </a:extLst>
          </p:cNvPr>
          <p:cNvSpPr txBox="1"/>
          <p:nvPr/>
        </p:nvSpPr>
        <p:spPr>
          <a:xfrm>
            <a:off x="4343400" y="5472553"/>
            <a:ext cx="625492" cy="253916"/>
          </a:xfrm>
          <a:prstGeom prst="rect">
            <a:avLst/>
          </a:prstGeom>
          <a:noFill/>
        </p:spPr>
        <p:txBody>
          <a:bodyPr wrap="none" rtlCol="0">
            <a:spAutoFit/>
          </a:bodyPr>
          <a:lstStyle/>
          <a:p>
            <a:r>
              <a:rPr lang="en-US" sz="1050" dirty="0">
                <a:solidFill>
                  <a:srgbClr val="182F58"/>
                </a:solidFill>
              </a:rPr>
              <a:t>Figure 6</a:t>
            </a:r>
          </a:p>
        </p:txBody>
      </p:sp>
    </p:spTree>
    <p:extLst>
      <p:ext uri="{BB962C8B-B14F-4D97-AF65-F5344CB8AC3E}">
        <p14:creationId xmlns:p14="http://schemas.microsoft.com/office/powerpoint/2010/main" val="353432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Some Symptoms Of 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An individual with autism spectrum disorder might exhibit deficits in social interaction.</a:t>
            </a:r>
          </a:p>
          <a:p>
            <a:pPr lvl="1"/>
            <a:r>
              <a:rPr lang="en-US" dirty="0"/>
              <a:t>A person with autism spectrum disorder may not initiate conversations with other people or turn their head away when spoken to. </a:t>
            </a:r>
          </a:p>
          <a:p>
            <a:r>
              <a:rPr lang="en-US" dirty="0"/>
              <a:t>These individuals may not make eye contact with others and oftentimes prefer engaging in activities alone rather than with others. </a:t>
            </a:r>
          </a:p>
        </p:txBody>
      </p:sp>
    </p:spTree>
    <p:extLst>
      <p:ext uri="{BB962C8B-B14F-4D97-AF65-F5344CB8AC3E}">
        <p14:creationId xmlns:p14="http://schemas.microsoft.com/office/powerpoint/2010/main" val="422765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Disorders In Childhood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105400" cy="4572000"/>
          </a:xfrm>
        </p:spPr>
        <p:txBody>
          <a:bodyPr>
            <a:normAutofit fontScale="92500" lnSpcReduction="10000"/>
          </a:bodyPr>
          <a:lstStyle/>
          <a:p>
            <a:r>
              <a:rPr lang="en-US" dirty="0"/>
              <a:t>Disorders in childhood are diagnosed early in childhood, often before the time a child enters school, and persist through adulthood.</a:t>
            </a:r>
          </a:p>
          <a:p>
            <a:r>
              <a:rPr lang="en-US" dirty="0"/>
              <a:t>These conditions are listed in the DSM-5-TR as </a:t>
            </a:r>
            <a:r>
              <a:rPr lang="en-US" b="1" dirty="0"/>
              <a:t>neurodevelopmental disorders</a:t>
            </a:r>
            <a:r>
              <a:rPr lang="en-US" dirty="0"/>
              <a:t>, and they involve developmental problems in personal, social, academic, and intellectual functioning. </a:t>
            </a:r>
          </a:p>
        </p:txBody>
      </p:sp>
      <p:sp>
        <p:nvSpPr>
          <p:cNvPr id="4" name="TextBox 3">
            <a:extLst>
              <a:ext uri="{FF2B5EF4-FFF2-40B4-BE49-F238E27FC236}">
                <a16:creationId xmlns:a16="http://schemas.microsoft.com/office/drawing/2014/main" id="{DA1FFEBE-0A86-C507-344A-8848B059C0DE}"/>
              </a:ext>
            </a:extLst>
          </p:cNvPr>
          <p:cNvSpPr txBox="1"/>
          <p:nvPr/>
        </p:nvSpPr>
        <p:spPr>
          <a:xfrm>
            <a:off x="7010400" y="5162145"/>
            <a:ext cx="625492" cy="253916"/>
          </a:xfrm>
          <a:prstGeom prst="rect">
            <a:avLst/>
          </a:prstGeom>
          <a:noFill/>
        </p:spPr>
        <p:txBody>
          <a:bodyPr wrap="none" rtlCol="0">
            <a:spAutoFit/>
          </a:bodyPr>
          <a:lstStyle/>
          <a:p>
            <a:r>
              <a:rPr lang="en-US" sz="1050" dirty="0">
                <a:solidFill>
                  <a:srgbClr val="182F58"/>
                </a:solidFill>
              </a:rPr>
              <a:t>Figure 1</a:t>
            </a:r>
          </a:p>
        </p:txBody>
      </p:sp>
      <p:pic>
        <p:nvPicPr>
          <p:cNvPr id="5" name="Content Placeholder 6" descr="A photograph of a child riding a bike through the forest">
            <a:extLst>
              <a:ext uri="{FF2B5EF4-FFF2-40B4-BE49-F238E27FC236}">
                <a16:creationId xmlns:a16="http://schemas.microsoft.com/office/drawing/2014/main" id="{E54D10A6-C12D-7254-62FC-2F542EC52AEA}"/>
              </a:ext>
            </a:extLst>
          </p:cNvPr>
          <p:cNvPicPr>
            <a:picLocks noChangeAspect="1"/>
          </p:cNvPicPr>
          <p:nvPr/>
        </p:nvPicPr>
        <p:blipFill rotWithShape="1">
          <a:blip r:embed="rId2"/>
          <a:srcRect l="30625" r="31875"/>
          <a:stretch/>
        </p:blipFill>
        <p:spPr>
          <a:xfrm>
            <a:off x="5943600" y="1441939"/>
            <a:ext cx="2496234" cy="3744351"/>
          </a:xfrm>
          <a:prstGeom prst="rect">
            <a:avLst/>
          </a:prstGeom>
          <a:noFill/>
        </p:spPr>
      </p:pic>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Communication Deficits Of Autism Spectrum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Communication deficits can range from a complete lack of speech, to one-word responses, to echoed speech, to difficulty maintaining a conversation because of an inability to reciprocate others' comments.</a:t>
            </a:r>
          </a:p>
          <a:p>
            <a:pPr lvl="1"/>
            <a:r>
              <a:rPr lang="en-US" dirty="0"/>
              <a:t>A person with autism spectrum disorder may say "Yes" or "No" when replying to questions or statements that require additional elaboration. </a:t>
            </a:r>
          </a:p>
        </p:txBody>
      </p:sp>
    </p:spTree>
    <p:extLst>
      <p:ext uri="{BB962C8B-B14F-4D97-AF65-F5344CB8AC3E}">
        <p14:creationId xmlns:p14="http://schemas.microsoft.com/office/powerpoint/2010/main" val="326543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Communication Deficits Of Autism Spectrum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Individuals who are classified as Level 1 severity, needing support but are considered high functioning, may not have any delays or impacts to their speech (APA, 2022a). </a:t>
            </a:r>
          </a:p>
          <a:p>
            <a:r>
              <a:rPr lang="en-US" dirty="0"/>
              <a:t>These deficits can also include problems in using and understanding nonverbal cues (e.g., facial expressions, gestures, and postures) that facilitate normal communication.</a:t>
            </a:r>
          </a:p>
        </p:txBody>
      </p:sp>
    </p:spTree>
    <p:extLst>
      <p:ext uri="{BB962C8B-B14F-4D97-AF65-F5344CB8AC3E}">
        <p14:creationId xmlns:p14="http://schemas.microsoft.com/office/powerpoint/2010/main" val="480959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Repetitive Behaviors In Autism Spectrum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individual might engage in stereotyped, repetitive movements.</a:t>
            </a:r>
          </a:p>
          <a:p>
            <a:pPr lvl="1"/>
            <a:r>
              <a:rPr lang="en-US" dirty="0"/>
              <a:t>A person might rock, head-bang, or repeatedly drop an object and then pick it up).</a:t>
            </a:r>
          </a:p>
          <a:p>
            <a:r>
              <a:rPr lang="en-US" dirty="0"/>
              <a:t>People with this disorder may show great distress at small changes in routine or the environment. </a:t>
            </a:r>
          </a:p>
          <a:p>
            <a:pPr lvl="1"/>
            <a:r>
              <a:rPr lang="en-US" dirty="0"/>
              <a:t>The child might throw a temper tantrum if an object is not in its proper place or if a regularly scheduled activity is rescheduled. </a:t>
            </a:r>
          </a:p>
        </p:txBody>
      </p:sp>
    </p:spTree>
    <p:extLst>
      <p:ext uri="{BB962C8B-B14F-4D97-AF65-F5344CB8AC3E}">
        <p14:creationId xmlns:p14="http://schemas.microsoft.com/office/powerpoint/2010/main" val="3414062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Repetitive Behaviors In Autism Spectrum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person with autism spectrum disorder might show highly restricted and fixated interests that appear to be abnormal in their intensity. </a:t>
            </a:r>
          </a:p>
          <a:p>
            <a:pPr lvl="1"/>
            <a:r>
              <a:rPr lang="en-US" dirty="0"/>
              <a:t>The person might learn and memorize every detail about something even though doing so serves no apparent purpose to a neurotypical individual. </a:t>
            </a:r>
          </a:p>
          <a:p>
            <a:r>
              <a:rPr lang="en-US" dirty="0"/>
              <a:t>Autism spectrum disorder is not the same thing as intellectual disability although these two conditions can be comorbid. </a:t>
            </a:r>
          </a:p>
        </p:txBody>
      </p:sp>
    </p:spTree>
    <p:extLst>
      <p:ext uri="{BB962C8B-B14F-4D97-AF65-F5344CB8AC3E}">
        <p14:creationId xmlns:p14="http://schemas.microsoft.com/office/powerpoint/2010/main" val="190622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DSM And 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classification of autism has varied.</a:t>
            </a:r>
          </a:p>
          <a:p>
            <a:r>
              <a:rPr lang="en-US" dirty="0"/>
              <a:t>Currently, the qualifier </a:t>
            </a:r>
            <a:r>
              <a:rPr lang="en-US" i="1" dirty="0"/>
              <a:t>spectrum</a:t>
            </a:r>
            <a:r>
              <a:rPr lang="en-US" dirty="0"/>
              <a:t> is used to indicate that individuals with the disorder can show a range, or spectrum, of symptoms that vary in their magnitude and severity.</a:t>
            </a:r>
          </a:p>
          <a:p>
            <a:pPr lvl="1"/>
            <a:r>
              <a:rPr lang="en-US" dirty="0"/>
              <a:t>Some individuals, particularly those with better language and intellectual skills, can live and work independently as adults. </a:t>
            </a:r>
          </a:p>
        </p:txBody>
      </p:sp>
    </p:spTree>
    <p:extLst>
      <p:ext uri="{BB962C8B-B14F-4D97-AF65-F5344CB8AC3E}">
        <p14:creationId xmlns:p14="http://schemas.microsoft.com/office/powerpoint/2010/main" val="3972761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1005840"/>
          </a:xfrm>
        </p:spPr>
        <p:txBody>
          <a:bodyPr>
            <a:normAutofit/>
          </a:bodyPr>
          <a:lstStyle/>
          <a:p>
            <a:r>
              <a:rPr lang="en-US" dirty="0"/>
              <a:t>What impact does the idea that autism is a spectrum have on the prevalence of diagnosis?</a:t>
            </a:r>
          </a:p>
        </p:txBody>
      </p:sp>
    </p:spTree>
    <p:extLst>
      <p:ext uri="{BB962C8B-B14F-4D97-AF65-F5344CB8AC3E}">
        <p14:creationId xmlns:p14="http://schemas.microsoft.com/office/powerpoint/2010/main" val="3657555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758440"/>
          </a:xfrm>
        </p:spPr>
        <p:txBody>
          <a:bodyPr>
            <a:normAutofit fontScale="70000" lnSpcReduction="20000"/>
          </a:bodyPr>
          <a:lstStyle/>
          <a:p>
            <a:r>
              <a:rPr lang="en-US" dirty="0"/>
              <a:t>Estimates indicate that nearly 1 in 59 children in the United States has autism spectrum disorder.</a:t>
            </a:r>
          </a:p>
          <a:p>
            <a:r>
              <a:rPr lang="en-US" dirty="0"/>
              <a:t>The disorder is 4 times more common in boys (1 out of 37) than girls (1 out of 151) (CDC, 2018). </a:t>
            </a:r>
          </a:p>
          <a:p>
            <a:r>
              <a:rPr lang="en-US" dirty="0"/>
              <a:t>Rates of autism spectrum disorder have increased dramatically since the 1980s. </a:t>
            </a:r>
          </a:p>
          <a:p>
            <a:pPr lvl="1"/>
            <a:r>
              <a:rPr lang="en-US" dirty="0"/>
              <a:t>It is possible that the rise in prevalence is the result of the broadening of the diagnosis, increased efforts to identify cases in the community, and greater awareness and acceptance of the diagnosis. </a:t>
            </a:r>
          </a:p>
        </p:txBody>
      </p:sp>
      <p:pic>
        <p:nvPicPr>
          <p:cNvPr id="5" name="Content Placeholder 6" descr="A photograph shows children playing with different-colored balls and rackets.">
            <a:extLst>
              <a:ext uri="{FF2B5EF4-FFF2-40B4-BE49-F238E27FC236}">
                <a16:creationId xmlns:a16="http://schemas.microsoft.com/office/drawing/2014/main" id="{5306183C-7543-18EB-282B-B1A0E004B8A0}"/>
              </a:ext>
            </a:extLst>
          </p:cNvPr>
          <p:cNvPicPr>
            <a:picLocks noChangeAspect="1"/>
          </p:cNvPicPr>
          <p:nvPr/>
        </p:nvPicPr>
        <p:blipFill>
          <a:blip r:embed="rId2"/>
          <a:stretch>
            <a:fillRect/>
          </a:stretch>
        </p:blipFill>
        <p:spPr>
          <a:xfrm>
            <a:off x="3039273" y="3840962"/>
            <a:ext cx="3065454" cy="1724318"/>
          </a:xfrm>
          <a:prstGeom prst="rect">
            <a:avLst/>
          </a:prstGeom>
          <a:noFill/>
        </p:spPr>
      </p:pic>
      <p:sp>
        <p:nvSpPr>
          <p:cNvPr id="4" name="TextBox 3">
            <a:extLst>
              <a:ext uri="{FF2B5EF4-FFF2-40B4-BE49-F238E27FC236}">
                <a16:creationId xmlns:a16="http://schemas.microsoft.com/office/drawing/2014/main" id="{EF14F5F6-7C64-14A5-ED85-70F40FD1C1F2}"/>
              </a:ext>
            </a:extLst>
          </p:cNvPr>
          <p:cNvSpPr txBox="1"/>
          <p:nvPr/>
        </p:nvSpPr>
        <p:spPr>
          <a:xfrm>
            <a:off x="4259254" y="5577840"/>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926218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Genetic </a:t>
            </a:r>
            <a:r>
              <a:rPr lang="en-US" b="1" dirty="0"/>
              <a:t>Causes Of 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Autism appears to be strongly influenced by genetics.</a:t>
            </a:r>
          </a:p>
          <a:p>
            <a:r>
              <a:rPr lang="en-US" dirty="0"/>
              <a:t>Identical twins show concordance rates of 60 to 90%.</a:t>
            </a:r>
          </a:p>
          <a:p>
            <a:r>
              <a:rPr lang="en-US" dirty="0"/>
              <a:t>Concordance rates for fraternal twins and siblings are 5 to 10% (Autism Genome Project Consortium, 2007). </a:t>
            </a:r>
          </a:p>
          <a:p>
            <a:r>
              <a:rPr lang="en-US" dirty="0"/>
              <a:t>Among the genes implicated are those important in the formation of synaptic circuits that facilitate communication between different areas of the brain (Gauthier et al., 2011).</a:t>
            </a:r>
          </a:p>
        </p:txBody>
      </p:sp>
    </p:spTree>
    <p:extLst>
      <p:ext uri="{BB962C8B-B14F-4D97-AF65-F5344CB8AC3E}">
        <p14:creationId xmlns:p14="http://schemas.microsoft.com/office/powerpoint/2010/main" val="3176646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Environmental </a:t>
            </a:r>
            <a:r>
              <a:rPr lang="en-US" b="1" dirty="0"/>
              <a:t>Causes of Autism Spectrum Disorder</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 number of environmental factors are also thought to be associated with an increased risk for autism spectrum disorder, at least in part, because they contribute to new mutations. </a:t>
            </a:r>
          </a:p>
          <a:p>
            <a:r>
              <a:rPr lang="en-US" dirty="0"/>
              <a:t>These factors include exposure to pollutants, such as plant emissions and mercury, urban versus rural residence, and vitamin D deficiency (Kinney et al., 2009).</a:t>
            </a:r>
          </a:p>
        </p:txBody>
      </p:sp>
    </p:spTree>
    <p:extLst>
      <p:ext uri="{BB962C8B-B14F-4D97-AF65-F5344CB8AC3E}">
        <p14:creationId xmlns:p14="http://schemas.microsoft.com/office/powerpoint/2010/main" val="1921657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Child Vaccinations And </a:t>
            </a:r>
            <a:r>
              <a:rPr lang="en-US" b="1" dirty="0"/>
              <a:t>Autism Spectrum Disorder</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410200" cy="4572000"/>
          </a:xfrm>
        </p:spPr>
        <p:txBody>
          <a:bodyPr>
            <a:normAutofit lnSpcReduction="10000"/>
          </a:bodyPr>
          <a:lstStyle/>
          <a:p>
            <a:r>
              <a:rPr lang="en-US" dirty="0"/>
              <a:t>In the 1990s, a fraudulent article claimed there was a relationship between the MMR vaccine and the development of autism.</a:t>
            </a:r>
          </a:p>
          <a:p>
            <a:r>
              <a:rPr lang="en-US" dirty="0"/>
              <a:t>Despite retraction of the article, concerns about vaccinations and autism persisted.</a:t>
            </a:r>
          </a:p>
          <a:p>
            <a:r>
              <a:rPr lang="en-US" dirty="0"/>
              <a:t>There is no scientific evidence that a link exists between autism and vaccinations (Hughes, 2007; Plotkin et al., 2009). </a:t>
            </a:r>
          </a:p>
        </p:txBody>
      </p:sp>
      <p:sp>
        <p:nvSpPr>
          <p:cNvPr id="4" name="TextBox 3">
            <a:extLst>
              <a:ext uri="{FF2B5EF4-FFF2-40B4-BE49-F238E27FC236}">
                <a16:creationId xmlns:a16="http://schemas.microsoft.com/office/drawing/2014/main" id="{FE308129-1B7F-1D51-573E-8BB55DF38EBD}"/>
              </a:ext>
            </a:extLst>
          </p:cNvPr>
          <p:cNvSpPr txBox="1"/>
          <p:nvPr/>
        </p:nvSpPr>
        <p:spPr>
          <a:xfrm>
            <a:off x="7090924" y="4130675"/>
            <a:ext cx="625492" cy="253916"/>
          </a:xfrm>
          <a:prstGeom prst="rect">
            <a:avLst/>
          </a:prstGeom>
          <a:noFill/>
        </p:spPr>
        <p:txBody>
          <a:bodyPr wrap="none" rtlCol="0">
            <a:spAutoFit/>
          </a:bodyPr>
          <a:lstStyle/>
          <a:p>
            <a:r>
              <a:rPr lang="en-US" sz="1050" dirty="0">
                <a:solidFill>
                  <a:srgbClr val="182F58"/>
                </a:solidFill>
              </a:rPr>
              <a:t>Figure 8</a:t>
            </a:r>
          </a:p>
        </p:txBody>
      </p:sp>
      <p:pic>
        <p:nvPicPr>
          <p:cNvPr id="5" name="Content Placeholder 6" descr="A photograph shows a bottle containing the MMR vaccine.">
            <a:extLst>
              <a:ext uri="{FF2B5EF4-FFF2-40B4-BE49-F238E27FC236}">
                <a16:creationId xmlns:a16="http://schemas.microsoft.com/office/drawing/2014/main" id="{9EF5C2EC-A0DB-6040-36AF-F303D39B03E4}"/>
              </a:ext>
            </a:extLst>
          </p:cNvPr>
          <p:cNvPicPr>
            <a:picLocks noChangeAspect="1"/>
          </p:cNvPicPr>
          <p:nvPr/>
        </p:nvPicPr>
        <p:blipFill rotWithShape="1">
          <a:blip r:embed="rId2"/>
          <a:srcRect l="9687" r="9687"/>
          <a:stretch/>
        </p:blipFill>
        <p:spPr>
          <a:xfrm>
            <a:off x="5832231" y="1981200"/>
            <a:ext cx="3080914" cy="2149475"/>
          </a:xfrm>
          <a:prstGeom prst="rect">
            <a:avLst/>
          </a:prstGeom>
          <a:noFill/>
        </p:spPr>
      </p:pic>
    </p:spTree>
    <p:extLst>
      <p:ext uri="{BB962C8B-B14F-4D97-AF65-F5344CB8AC3E}">
        <p14:creationId xmlns:p14="http://schemas.microsoft.com/office/powerpoint/2010/main" val="17678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Attention-Deficit/Hyperactivity Disorder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u="sng" dirty="0"/>
              <a:t>Example:</a:t>
            </a:r>
            <a:r>
              <a:rPr lang="en-US" dirty="0"/>
              <a:t> Diego is always active and often in trouble with his teachers, parents, and other adults.</a:t>
            </a:r>
          </a:p>
          <a:p>
            <a:pPr lvl="1"/>
            <a:r>
              <a:rPr lang="en-US" dirty="0"/>
              <a:t>He accidentally breaks things, and he can never seem to sit still.</a:t>
            </a:r>
          </a:p>
          <a:p>
            <a:pPr lvl="1"/>
            <a:r>
              <a:rPr lang="en-US" dirty="0"/>
              <a:t>He never finishes anything he starts, although his teachers consider him to be a smart child.</a:t>
            </a:r>
          </a:p>
          <a:p>
            <a:r>
              <a:rPr lang="en-US" dirty="0"/>
              <a:t>Diego likely has </a:t>
            </a:r>
            <a:r>
              <a:rPr lang="en-US" b="1" dirty="0"/>
              <a:t>attention-deficit/hyperactivity disorder (ADHD) </a:t>
            </a:r>
            <a:r>
              <a:rPr lang="en-US" dirty="0"/>
              <a:t>which is a constant pattern of inattention and/or hyperactive and impulsive behavior that interferes with normal functioning.</a:t>
            </a:r>
          </a:p>
        </p:txBody>
      </p:sp>
    </p:spTree>
    <p:extLst>
      <p:ext uri="{BB962C8B-B14F-4D97-AF65-F5344CB8AC3E}">
        <p14:creationId xmlns:p14="http://schemas.microsoft.com/office/powerpoint/2010/main" val="1050054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Child Vaccinations and </a:t>
            </a:r>
            <a:r>
              <a:rPr lang="en-US" b="1" dirty="0"/>
              <a:t>Autism Spectrum Disorder</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A 2013 study compared the vaccination histories of 256 children with autism spectrum disorder with that of 752 control children (DeStefano et al., 2013). </a:t>
            </a:r>
          </a:p>
          <a:p>
            <a:r>
              <a:rPr lang="en-US" dirty="0"/>
              <a:t>Investigators examined medical records to determine if those children who received more immunogens were at greater risk for developing autism spectrum disorder. </a:t>
            </a:r>
          </a:p>
          <a:p>
            <a:r>
              <a:rPr lang="en-US" dirty="0"/>
              <a:t>The results clearly demonstrate that the quantity of immunogens from vaccines received during the first 2 years of life were not at all related to the development of autism spectrum disorder.</a:t>
            </a:r>
          </a:p>
        </p:txBody>
      </p:sp>
    </p:spTree>
    <p:extLst>
      <p:ext uri="{BB962C8B-B14F-4D97-AF65-F5344CB8AC3E}">
        <p14:creationId xmlns:p14="http://schemas.microsoft.com/office/powerpoint/2010/main" val="2271210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15.9 Figure </a:t>
            </a:r>
            <a:r>
              <a:rPr lang="en-US" dirty="0"/>
              <a:t>9</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105399"/>
            <a:ext cx="8229600" cy="746125"/>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In terms of their exposure to immunogens in vaccines, overall, there is not a significant difference between children with autism spectrum disorder and their age-matched controls without the disorder (DeStefano et al., 2013).</a:t>
            </a:r>
          </a:p>
        </p:txBody>
      </p:sp>
      <p:pic>
        <p:nvPicPr>
          <p:cNvPr id="3" name="Content Placeholder 6" descr="A graph showing the relationship between immunogens and prevalence of autism">
            <a:extLst>
              <a:ext uri="{FF2B5EF4-FFF2-40B4-BE49-F238E27FC236}">
                <a16:creationId xmlns:a16="http://schemas.microsoft.com/office/drawing/2014/main" id="{CF1E9DE7-6239-85C4-44A2-ED12A26D399B}"/>
              </a:ext>
            </a:extLst>
          </p:cNvPr>
          <p:cNvPicPr>
            <a:picLocks noChangeAspect="1"/>
          </p:cNvPicPr>
          <p:nvPr/>
        </p:nvPicPr>
        <p:blipFill>
          <a:blip r:embed="rId2"/>
          <a:stretch>
            <a:fillRect/>
          </a:stretch>
        </p:blipFill>
        <p:spPr>
          <a:xfrm>
            <a:off x="863600" y="1015365"/>
            <a:ext cx="7416800" cy="4171950"/>
          </a:xfrm>
          <a:prstGeom prst="rect">
            <a:avLst/>
          </a:prstGeom>
          <a:noFill/>
        </p:spPr>
      </p:pic>
    </p:spTree>
    <p:extLst>
      <p:ext uri="{BB962C8B-B14F-4D97-AF65-F5344CB8AC3E}">
        <p14:creationId xmlns:p14="http://schemas.microsoft.com/office/powerpoint/2010/main" val="168018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1691640"/>
          </a:xfrm>
        </p:spPr>
        <p:txBody>
          <a:bodyPr>
            <a:normAutofit/>
          </a:bodyPr>
          <a:lstStyle/>
          <a:p>
            <a:r>
              <a:rPr lang="en-US" dirty="0"/>
              <a:t>With two or three classmates, discuss ways in which you could help change public opinion about the false relationship between vaccinations and autism.</a:t>
            </a:r>
          </a:p>
        </p:txBody>
      </p:sp>
    </p:spTree>
    <p:extLst>
      <p:ext uri="{BB962C8B-B14F-4D97-AF65-F5344CB8AC3E}">
        <p14:creationId xmlns:p14="http://schemas.microsoft.com/office/powerpoint/2010/main" val="2536973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Child Vaccinations And </a:t>
            </a:r>
            <a:r>
              <a:rPr lang="en-US" b="1" dirty="0"/>
              <a:t>Autism Spectrum Disorder</a:t>
            </a:r>
            <a:r>
              <a:rPr lang="en-US" baseline="-25000" dirty="0"/>
              <a:t>3</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The study that fueled the controversy regarding the MMR vaccine and autism reported that eight out of 12 children developed autism symptoms shortly after receiving a vaccination. </a:t>
            </a:r>
          </a:p>
          <a:p>
            <a:r>
              <a:rPr lang="en-US" dirty="0"/>
              <a:t>To conclude that vaccines cause autism spectrum disorder on this basis, as many did, is clearly incorrect for several reasons.</a:t>
            </a:r>
          </a:p>
          <a:p>
            <a:pPr lvl="1"/>
            <a:r>
              <a:rPr lang="en-US" dirty="0"/>
              <a:t>Correlation does not imply causation. </a:t>
            </a:r>
          </a:p>
        </p:txBody>
      </p:sp>
    </p:spTree>
    <p:extLst>
      <p:ext uri="{BB962C8B-B14F-4D97-AF65-F5344CB8AC3E}">
        <p14:creationId xmlns:p14="http://schemas.microsoft.com/office/powerpoint/2010/main" val="1862912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Child Vaccinations And </a:t>
            </a:r>
            <a:r>
              <a:rPr lang="en-US" b="1" dirty="0"/>
              <a:t>Autism Spectrum Disorder</a:t>
            </a:r>
            <a:r>
              <a:rPr lang="en-US" b="1" baseline="-25000" dirty="0"/>
              <a:t>4</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pPr lvl="1"/>
            <a:r>
              <a:rPr lang="en-US" dirty="0"/>
              <a:t>Children receive many vaccinations around their second birthday, which is the earliest age at which a child can be diagnosed with autism spectrum disorder. </a:t>
            </a:r>
          </a:p>
          <a:p>
            <a:pPr lvl="1"/>
            <a:r>
              <a:rPr lang="en-US" dirty="0"/>
              <a:t>The series of vaccinations at a child's 2-year well appointment are given around the time diagnosis is approved by the American Psychiatric Association.</a:t>
            </a:r>
          </a:p>
          <a:p>
            <a:endParaRPr lang="en-US" dirty="0"/>
          </a:p>
        </p:txBody>
      </p:sp>
    </p:spTree>
    <p:extLst>
      <p:ext uri="{BB962C8B-B14F-4D97-AF65-F5344CB8AC3E}">
        <p14:creationId xmlns:p14="http://schemas.microsoft.com/office/powerpoint/2010/main" val="531385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2987040"/>
          </a:xfrm>
        </p:spPr>
        <p:txBody>
          <a:bodyPr>
            <a:normAutofit/>
          </a:bodyPr>
          <a:lstStyle/>
          <a:p>
            <a:r>
              <a:rPr lang="en-US" dirty="0"/>
              <a:t>Consider the following statement: </a:t>
            </a:r>
          </a:p>
          <a:p>
            <a:r>
              <a:rPr lang="en-US" dirty="0"/>
              <a:t>"to conclude that vaccines cause autism spectrum disorder on this basis . . . was clearly incorrect for a number of reasons." </a:t>
            </a:r>
          </a:p>
          <a:p>
            <a:endParaRPr lang="en-US" dirty="0"/>
          </a:p>
          <a:p>
            <a:r>
              <a:rPr lang="en-US" dirty="0"/>
              <a:t>Discuss those reasons with two or three classmates.</a:t>
            </a:r>
          </a:p>
        </p:txBody>
      </p:sp>
    </p:spTree>
    <p:extLst>
      <p:ext uri="{BB962C8B-B14F-4D97-AF65-F5344CB8AC3E}">
        <p14:creationId xmlns:p14="http://schemas.microsoft.com/office/powerpoint/2010/main" val="3435020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23222" y="1039000"/>
            <a:ext cx="8382000" cy="4724400"/>
          </a:xfrm>
        </p:spPr>
        <p:txBody>
          <a:bodyPr>
            <a:noAutofit/>
          </a:bodyPr>
          <a:lstStyle/>
          <a:p>
            <a:r>
              <a:rPr lang="en-US" sz="1800" dirty="0"/>
              <a:t>Neurodevelopmental disorders are a group of disorders that are typically diagnosed during childhood and are characterized by developmental deficits in personal, social, academic, and intellectual realms; these disorders include attention-deficit/hyperactivity disorder (ADHD) and autism spectrum disorder.</a:t>
            </a:r>
          </a:p>
          <a:p>
            <a:r>
              <a:rPr lang="en-US" sz="1800" dirty="0"/>
              <a:t>ADHD is characterized by a pervasive pattern of inattention and/or hyperactive and impulsive behavior that interferes with normal functioning. </a:t>
            </a:r>
          </a:p>
          <a:p>
            <a:pPr lvl="1"/>
            <a:r>
              <a:rPr lang="en-US" sz="1800" dirty="0"/>
              <a:t>Genetic and neurobiological factors contribute to the development of ADHD, which can persist well into adulthood and can be associated with poor long-term outcomes. </a:t>
            </a:r>
          </a:p>
          <a:p>
            <a:r>
              <a:rPr lang="en-US" sz="1800" dirty="0"/>
              <a:t>The major features of autism spectrum disorder include deficits in social interaction and communication and repetitive movements or interests. </a:t>
            </a:r>
          </a:p>
          <a:p>
            <a:pPr lvl="1"/>
            <a:r>
              <a:rPr lang="en-US" sz="1800" dirty="0"/>
              <a:t>As with ADHD, genetic factors appear to play a prominent role in the development of autism spectrum disorder; exposure to environmental pollutants such as mercury has also been linked to the development of this disorder. </a:t>
            </a:r>
          </a:p>
          <a:p>
            <a:pPr lvl="1"/>
            <a:r>
              <a:rPr lang="en-US" sz="1800" dirty="0"/>
              <a:t>Although it is believed by some that autism is triggered by the MMR vaccination, evidence does not support this claim.</a:t>
            </a:r>
          </a:p>
        </p:txBody>
      </p:sp>
    </p:spTree>
    <p:extLst>
      <p:ext uri="{BB962C8B-B14F-4D97-AF65-F5344CB8AC3E}">
        <p14:creationId xmlns:p14="http://schemas.microsoft.com/office/powerpoint/2010/main" val="2432621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76400" y="-1000034"/>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Signs Of Inattention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Some signs of inattention in a child with ADHD include:</a:t>
            </a:r>
          </a:p>
          <a:p>
            <a:pPr lvl="1"/>
            <a:r>
              <a:rPr lang="en-US" dirty="0"/>
              <a:t>Difficulty with sustained attention</a:t>
            </a:r>
          </a:p>
          <a:p>
            <a:pPr lvl="1"/>
            <a:r>
              <a:rPr lang="en-US" dirty="0"/>
              <a:t>Failure to follow instructions</a:t>
            </a:r>
          </a:p>
          <a:p>
            <a:pPr lvl="1"/>
            <a:r>
              <a:rPr lang="en-US" dirty="0"/>
              <a:t>Disorganization</a:t>
            </a:r>
          </a:p>
          <a:p>
            <a:pPr lvl="1"/>
            <a:r>
              <a:rPr lang="en-US" dirty="0"/>
              <a:t>Lack of attention to detail</a:t>
            </a:r>
          </a:p>
          <a:p>
            <a:pPr lvl="1"/>
            <a:r>
              <a:rPr lang="en-US" dirty="0"/>
              <a:t>Becoming easily distracted</a:t>
            </a:r>
          </a:p>
          <a:p>
            <a:pPr lvl="1"/>
            <a:r>
              <a:rPr lang="en-US" dirty="0"/>
              <a:t>Forgetfulness</a:t>
            </a:r>
          </a:p>
        </p:txBody>
      </p:sp>
    </p:spTree>
    <p:extLst>
      <p:ext uri="{BB962C8B-B14F-4D97-AF65-F5344CB8AC3E}">
        <p14:creationId xmlns:p14="http://schemas.microsoft.com/office/powerpoint/2010/main" val="212266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Signs Of Hyperactivity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Some signs of hyperactivity in a child with ADHD include:</a:t>
            </a:r>
          </a:p>
          <a:p>
            <a:pPr lvl="1"/>
            <a:r>
              <a:rPr lang="en-US" dirty="0"/>
              <a:t>Excessive movement</a:t>
            </a:r>
          </a:p>
          <a:p>
            <a:pPr lvl="1"/>
            <a:r>
              <a:rPr lang="en-US" dirty="0"/>
              <a:t>Blurting out responses</a:t>
            </a:r>
          </a:p>
          <a:p>
            <a:pPr lvl="1"/>
            <a:r>
              <a:rPr lang="en-US" dirty="0"/>
              <a:t>Difficulty waiting</a:t>
            </a:r>
          </a:p>
          <a:p>
            <a:pPr lvl="1"/>
            <a:r>
              <a:rPr lang="en-US" dirty="0"/>
              <a:t>Interrupting others</a:t>
            </a:r>
          </a:p>
          <a:p>
            <a:pPr lvl="1"/>
            <a:r>
              <a:rPr lang="en-US" dirty="0"/>
              <a:t>Hastiness, impulsivity</a:t>
            </a:r>
          </a:p>
          <a:p>
            <a:pPr marL="457200" lvl="1" indent="0">
              <a:buNone/>
            </a:pPr>
            <a:endParaRPr lang="en-US" dirty="0"/>
          </a:p>
        </p:txBody>
      </p:sp>
    </p:spTree>
    <p:extLst>
      <p:ext uri="{BB962C8B-B14F-4D97-AF65-F5344CB8AC3E}">
        <p14:creationId xmlns:p14="http://schemas.microsoft.com/office/powerpoint/2010/main" val="24098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On Your Own</a:t>
            </a:r>
            <a:endParaRPr lang="en-US" b="1" baseline="30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1234440"/>
          </a:xfrm>
        </p:spPr>
        <p:txBody>
          <a:bodyPr>
            <a:normAutofit/>
          </a:bodyPr>
          <a:lstStyle/>
          <a:p>
            <a:r>
              <a:rPr lang="en-US" dirty="0"/>
              <a:t>Which of the previous symptoms of inattention and hyperactivity do you have (even if only on occasion)?</a:t>
            </a:r>
          </a:p>
        </p:txBody>
      </p:sp>
    </p:spTree>
    <p:extLst>
      <p:ext uri="{BB962C8B-B14F-4D97-AF65-F5344CB8AC3E}">
        <p14:creationId xmlns:p14="http://schemas.microsoft.com/office/powerpoint/2010/main" val="2381420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ADHD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ADHD is diagnosed in roughly 9.8% of children ages 3 to 17 years (CDC, 2022). </a:t>
            </a:r>
          </a:p>
          <a:p>
            <a:r>
              <a:rPr lang="en-US" dirty="0"/>
              <a:t>Boys are 3 times more likely to have ADHD than are girls.</a:t>
            </a:r>
          </a:p>
          <a:p>
            <a:pPr lvl="1"/>
            <a:r>
              <a:rPr lang="en-US" dirty="0"/>
              <a:t>These findings might reflect the greater propensity of boys to engage in aggressive and antisocial behavior.</a:t>
            </a:r>
          </a:p>
        </p:txBody>
      </p:sp>
    </p:spTree>
    <p:extLst>
      <p:ext uri="{BB962C8B-B14F-4D97-AF65-F5344CB8AC3E}">
        <p14:creationId xmlns:p14="http://schemas.microsoft.com/office/powerpoint/2010/main" val="5157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Impacts Of ADHD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a:bodyPr>
          <a:lstStyle/>
          <a:p>
            <a:r>
              <a:rPr lang="en-US" dirty="0"/>
              <a:t>Individuals with ADHD face severe academic and social challenges, including:</a:t>
            </a:r>
          </a:p>
          <a:p>
            <a:pPr lvl="1"/>
            <a:r>
              <a:rPr lang="en-US" dirty="0"/>
              <a:t>Lower grades</a:t>
            </a:r>
          </a:p>
          <a:p>
            <a:pPr lvl="1"/>
            <a:r>
              <a:rPr lang="en-US" dirty="0"/>
              <a:t>Lower standardized scores</a:t>
            </a:r>
          </a:p>
          <a:p>
            <a:pPr lvl="1"/>
            <a:r>
              <a:rPr lang="en-US" dirty="0"/>
              <a:t>More expulsions</a:t>
            </a:r>
          </a:p>
          <a:p>
            <a:pPr lvl="1"/>
            <a:r>
              <a:rPr lang="en-US" dirty="0"/>
              <a:t>Being held back in school</a:t>
            </a:r>
          </a:p>
          <a:p>
            <a:pPr lvl="1"/>
            <a:r>
              <a:rPr lang="en-US" dirty="0"/>
              <a:t>Dropping out of school</a:t>
            </a:r>
          </a:p>
          <a:p>
            <a:pPr lvl="1"/>
            <a:r>
              <a:rPr lang="en-US" dirty="0"/>
              <a:t>Rejection from peers</a:t>
            </a:r>
          </a:p>
        </p:txBody>
      </p:sp>
    </p:spTree>
    <p:extLst>
      <p:ext uri="{BB962C8B-B14F-4D97-AF65-F5344CB8AC3E}">
        <p14:creationId xmlns:p14="http://schemas.microsoft.com/office/powerpoint/2010/main" val="317935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Duration Of ADHD</a:t>
            </a:r>
          </a:p>
        </p:txBody>
      </p:sp>
      <p:pic>
        <p:nvPicPr>
          <p:cNvPr id="5" name="Content Placeholder 6" descr="A photograph of a little boy holding a teddy bear, but he has a shadow of a full grown man holding a briefcase.">
            <a:extLst>
              <a:ext uri="{FF2B5EF4-FFF2-40B4-BE49-F238E27FC236}">
                <a16:creationId xmlns:a16="http://schemas.microsoft.com/office/drawing/2014/main" id="{FE21B0F7-A77E-FFEC-E841-9A910A2E86FC}"/>
              </a:ext>
            </a:extLst>
          </p:cNvPr>
          <p:cNvPicPr>
            <a:picLocks noChangeAspect="1"/>
          </p:cNvPicPr>
          <p:nvPr/>
        </p:nvPicPr>
        <p:blipFill rotWithShape="1">
          <a:blip r:embed="rId2"/>
          <a:srcRect l="19444" t="1235" r="19444"/>
          <a:stretch/>
        </p:blipFill>
        <p:spPr>
          <a:xfrm>
            <a:off x="77942" y="2609039"/>
            <a:ext cx="2393953" cy="2176321"/>
          </a:xfrm>
          <a:prstGeom prst="rect">
            <a:avLst/>
          </a:prstGeom>
          <a:noFill/>
        </p:spPr>
      </p:pic>
      <p:sp>
        <p:nvSpPr>
          <p:cNvPr id="4" name="TextBox 3">
            <a:extLst>
              <a:ext uri="{FF2B5EF4-FFF2-40B4-BE49-F238E27FC236}">
                <a16:creationId xmlns:a16="http://schemas.microsoft.com/office/drawing/2014/main" id="{00B0F540-E089-D6E3-E7B4-571E98AF1234}"/>
              </a:ext>
            </a:extLst>
          </p:cNvPr>
          <p:cNvSpPr txBox="1"/>
          <p:nvPr/>
        </p:nvSpPr>
        <p:spPr>
          <a:xfrm>
            <a:off x="962172" y="478536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438400" y="1280160"/>
            <a:ext cx="6248400" cy="4572000"/>
          </a:xfrm>
        </p:spPr>
        <p:txBody>
          <a:bodyPr>
            <a:normAutofit fontScale="92500" lnSpcReduction="20000"/>
          </a:bodyPr>
          <a:lstStyle/>
          <a:p>
            <a:r>
              <a:rPr lang="en-US" dirty="0"/>
              <a:t>ADHD was thought to fade away by adolescence. </a:t>
            </a:r>
          </a:p>
          <a:p>
            <a:r>
              <a:rPr lang="en-US" dirty="0"/>
              <a:t>Instead, research shows that ADHD is a chronic problem, one that can persist into adolescence and adulthood. </a:t>
            </a:r>
          </a:p>
          <a:p>
            <a:r>
              <a:rPr lang="en-US" dirty="0"/>
              <a:t>A study found that 29.3% of adults who had been diagnosed with ADHD decades earlier still showed symptoms (Barbaresi et al., 2013). </a:t>
            </a:r>
          </a:p>
          <a:p>
            <a:pPr lvl="1"/>
            <a:r>
              <a:rPr lang="en-US" dirty="0"/>
              <a:t>This study also reported that nearly 81% of those whose ADHD persisted into adulthood had experienced at least one other comorbid disorder.</a:t>
            </a:r>
          </a:p>
        </p:txBody>
      </p:sp>
    </p:spTree>
    <p:extLst>
      <p:ext uri="{BB962C8B-B14F-4D97-AF65-F5344CB8AC3E}">
        <p14:creationId xmlns:p14="http://schemas.microsoft.com/office/powerpoint/2010/main" val="19964221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3508</TotalTime>
  <Words>2131</Words>
  <Application>Microsoft Office PowerPoint</Application>
  <PresentationFormat>On-screen Show (4:3)</PresentationFormat>
  <Paragraphs>158</Paragraphs>
  <Slides>37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Aptos</vt:lpstr>
      <vt:lpstr>Century Gothic</vt:lpstr>
      <vt:lpstr>Aptos Display</vt:lpstr>
      <vt:lpstr>Office Theme</vt:lpstr>
      <vt:lpstr>1_Office Theme</vt:lpstr>
      <vt:lpstr>Lesson 15.9</vt:lpstr>
      <vt:lpstr>Disorders In Childhood</vt:lpstr>
      <vt:lpstr>Attention-Deficit/Hyperactivity Disorder</vt:lpstr>
      <vt:lpstr>Signs Of Inattention</vt:lpstr>
      <vt:lpstr>Signs Of Hyperactivity</vt:lpstr>
      <vt:lpstr>On Your Own</vt:lpstr>
      <vt:lpstr>Prevalence of ADHD</vt:lpstr>
      <vt:lpstr>Impacts Of ADHD</vt:lpstr>
      <vt:lpstr>Duration Of ADHD</vt:lpstr>
      <vt:lpstr>Life Problems From ADHD</vt:lpstr>
      <vt:lpstr>Substance Use And ADHD</vt:lpstr>
      <vt:lpstr>Genetic Causes Of ADHD</vt:lpstr>
      <vt:lpstr>Neurochemicals And ADHD</vt:lpstr>
      <vt:lpstr>Brain Abnormalities And ADHD</vt:lpstr>
      <vt:lpstr>Nutrition And ADHD</vt:lpstr>
      <vt:lpstr>Reflection Question1</vt:lpstr>
      <vt:lpstr>Environmental Factors And ADHD</vt:lpstr>
      <vt:lpstr>Autism Spectrum Disorder</vt:lpstr>
      <vt:lpstr>Some Symptoms Of Autism Spectrum Disorder</vt:lpstr>
      <vt:lpstr>Communication Deficits Of Autism Spectrum Disorder1</vt:lpstr>
      <vt:lpstr>Communication Deficits Of Autism Spectrum Disorder2</vt:lpstr>
      <vt:lpstr>Repetitive Behaviors In Autism Spectrum Disorder1</vt:lpstr>
      <vt:lpstr>Repetitive Behaviors In Autism Spectrum Disorder2</vt:lpstr>
      <vt:lpstr>The DSM And Autism Spectrum Disorder</vt:lpstr>
      <vt:lpstr>Reflection Question2</vt:lpstr>
      <vt:lpstr>Prevalence Of Autism Spectrum Disorder</vt:lpstr>
      <vt:lpstr>Genetic Causes Of Autism Spectrum Disorder</vt:lpstr>
      <vt:lpstr>Environmental Causes of Autism Spectrum Disorder</vt:lpstr>
      <vt:lpstr>Child Vaccinations And Autism Spectrum Disorder1</vt:lpstr>
      <vt:lpstr>Child Vaccinations and Autism Spectrum Disorder2</vt:lpstr>
      <vt:lpstr>Lesson 15.9 Figure 9</vt:lpstr>
      <vt:lpstr>Group Activity1</vt:lpstr>
      <vt:lpstr>Child Vaccinations And Autism Spectrum Disorder3</vt:lpstr>
      <vt:lpstr>Child Vaccinations And Autism Spectrum Disorder4</vt:lpstr>
      <vt:lpstr>Group Activity2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15.9 Disorders in Childhood</dc:title>
  <dc:creator>Hawkes Learning</dc:creator>
  <cp:keywords>Psychology</cp:keywords>
  <cp:lastModifiedBy>Talissa Nahass</cp:lastModifiedBy>
  <cp:revision>182</cp:revision>
  <dcterms:created xsi:type="dcterms:W3CDTF">2013-04-26T14:43:13Z</dcterms:created>
  <dcterms:modified xsi:type="dcterms:W3CDTF">2024-07-23T21:44:36Z</dcterms:modified>
  <cp:category>Psychology</cp:category>
</cp:coreProperties>
</file>