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31"/>
  </p:notesMasterIdLst>
  <p:handoutMasterIdLst>
    <p:handoutMasterId r:id="rId32"/>
  </p:handoutMasterIdLst>
  <p:sldIdLst>
    <p:sldId id="272" r:id="rId3"/>
    <p:sldId id="273" r:id="rId4"/>
    <p:sldId id="270" r:id="rId5"/>
    <p:sldId id="267" r:id="rId6"/>
    <p:sldId id="274" r:id="rId7"/>
    <p:sldId id="294" r:id="rId8"/>
    <p:sldId id="275" r:id="rId9"/>
    <p:sldId id="286" r:id="rId10"/>
    <p:sldId id="287" r:id="rId11"/>
    <p:sldId id="288" r:id="rId12"/>
    <p:sldId id="289" r:id="rId13"/>
    <p:sldId id="277" r:id="rId14"/>
    <p:sldId id="276" r:id="rId15"/>
    <p:sldId id="295" r:id="rId16"/>
    <p:sldId id="278" r:id="rId17"/>
    <p:sldId id="268" r:id="rId18"/>
    <p:sldId id="279" r:id="rId19"/>
    <p:sldId id="290" r:id="rId20"/>
    <p:sldId id="280" r:id="rId21"/>
    <p:sldId id="281" r:id="rId22"/>
    <p:sldId id="283" r:id="rId23"/>
    <p:sldId id="291" r:id="rId24"/>
    <p:sldId id="282" r:id="rId25"/>
    <p:sldId id="284" r:id="rId26"/>
    <p:sldId id="292" r:id="rId27"/>
    <p:sldId id="285" r:id="rId28"/>
    <p:sldId id="293" r:id="rId29"/>
    <p:sldId id="318" r:id="rId30"/>
  </p:sldIdLst>
  <p:sldSz cx="9144000" cy="6858000" type="screen4x3"/>
  <p:notesSz cx="6858000" cy="9144000"/>
  <p:embeddedFontLst>
    <p:embeddedFont>
      <p:font typeface="Century Gothic" panose="020B050202020202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F58"/>
    <a:srgbClr val="2B7799"/>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9" autoAdjust="0"/>
    <p:restoredTop sz="86410" autoAdjust="0"/>
  </p:normalViewPr>
  <p:slideViewPr>
    <p:cSldViewPr>
      <p:cViewPr varScale="1">
        <p:scale>
          <a:sx n="52" d="100"/>
          <a:sy n="52" d="100"/>
        </p:scale>
        <p:origin x="104" y="52"/>
      </p:cViewPr>
      <p:guideLst>
        <p:guide orient="horz" pos="2160"/>
        <p:guide pos="2880"/>
      </p:guideLst>
    </p:cSldViewPr>
  </p:slideViewPr>
  <p:outlineViewPr>
    <p:cViewPr>
      <p:scale>
        <a:sx n="33" d="100"/>
        <a:sy n="33" d="100"/>
      </p:scale>
      <p:origin x="0" y="-12036"/>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7/23/2024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7/23/2024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8</a:t>
            </a:fld>
            <a:endParaRPr lang="en-US" dirty="0"/>
          </a:p>
        </p:txBody>
      </p:sp>
    </p:spTree>
    <p:extLst>
      <p:ext uri="{BB962C8B-B14F-4D97-AF65-F5344CB8AC3E}">
        <p14:creationId xmlns:p14="http://schemas.microsoft.com/office/powerpoint/2010/main" val="3755961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16</a:t>
            </a:fld>
            <a:endParaRPr lang="en-US" dirty="0"/>
          </a:p>
        </p:txBody>
      </p:sp>
    </p:spTree>
    <p:extLst>
      <p:ext uri="{BB962C8B-B14F-4D97-AF65-F5344CB8AC3E}">
        <p14:creationId xmlns:p14="http://schemas.microsoft.com/office/powerpoint/2010/main" val="33420897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2024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solidFill>
                  <a:srgbClr val="182F58"/>
                </a:solidFill>
              </a:defRPr>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solidFill>
                  <a:srgbClr val="182F58"/>
                </a:solidFill>
                <a:latin typeface="Arial" panose="020B0604020202020204" pitchFamily="34" charset="0"/>
                <a:cs typeface="Arial" panose="020B0604020202020204" pitchFamily="34" charset="0"/>
              </a:defRPr>
            </a:lvl1pPr>
          </a:lstStyle>
          <a:p>
            <a:pPr lvl="0"/>
            <a:r>
              <a:rPr lang="en-US" dirty="0"/>
              <a:t>Lesson X.X</a:t>
            </a:r>
          </a:p>
        </p:txBody>
      </p:sp>
      <p:pic>
        <p:nvPicPr>
          <p:cNvPr id="3" name="Picture 2" descr="A book cover of a book&#10;&#10;Description automatically generated">
            <a:extLst>
              <a:ext uri="{FF2B5EF4-FFF2-40B4-BE49-F238E27FC236}">
                <a16:creationId xmlns:a16="http://schemas.microsoft.com/office/drawing/2014/main" id="{67AAC58F-9068-842A-BD49-340CC1F91B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81541" y="381000"/>
            <a:ext cx="4407338" cy="56388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On Your Own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Dig Deeper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1390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081F-48F3-8267-3057-5544357BE3E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0633713-4DEA-1BFF-037C-ED269AF8B47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D07F6C-D326-3F27-7EAE-5BF868C7FC48}"/>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5E277BFC-6D1D-7790-F568-DEDC1E5B0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47BFD-8ACB-D117-DD6E-8C910642AD7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818646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38D66-2168-5395-E638-C563C5FCA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95709-6FBD-5A0B-E014-B76BE88C65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8B714-6F35-A8B9-B214-1E800CF20C94}"/>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135ADD3B-EA6B-8E52-209F-DC060D852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5B957-CDD8-A1A1-036C-846EDDFBCA8E}"/>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43749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966E-AF61-4BAF-32F4-D64F7F13724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5452EE6-2FC4-FF10-FE8B-7B462A03DAE5}"/>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3E3765-CFB8-3DB8-4530-40A91AA4BD1C}"/>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C075BB5A-01A4-73B5-3458-1F4BF4FD4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4B8BA-A6A0-FB9D-787C-C584FA63231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864035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6F029-D9A2-29CD-D92A-EA140BD93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ECE9F-4981-2D10-5FA3-9365F9EEDE3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9331FE-8241-9BF3-10DE-0A81E662F7F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D400E-FED1-430C-4090-DEDA45577FCD}"/>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1655812B-8595-572D-E9AA-8E222E273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EE0C1-6885-9A3F-C9C0-D4ABB4ADFE90}"/>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813666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E991-2CC7-8043-5043-30DFA7818BA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3533A0-4C38-7817-BC59-0E848EC3F40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474372E-6BD9-DFC5-026B-5B596518ACC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4EEDA2-7A44-4A85-E840-DB0F587C337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A80F3DA-20DF-47C4-1238-09DB2721E88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F7FA1-21C2-F903-F10E-94D67334A240}"/>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8" name="Footer Placeholder 7">
            <a:extLst>
              <a:ext uri="{FF2B5EF4-FFF2-40B4-BE49-F238E27FC236}">
                <a16:creationId xmlns:a16="http://schemas.microsoft.com/office/drawing/2014/main" id="{479BAF0D-C093-33EB-0FB5-1DEE5C1BF7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1B7B6A-E322-6D06-1427-10A47C00D6D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069710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8880-42A0-105F-1181-F63CEB78F2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40DC5C-C6DF-6DA7-DB2D-0977A0C8D3F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4" name="Footer Placeholder 3">
            <a:extLst>
              <a:ext uri="{FF2B5EF4-FFF2-40B4-BE49-F238E27FC236}">
                <a16:creationId xmlns:a16="http://schemas.microsoft.com/office/drawing/2014/main" id="{C83A55FD-722C-86C4-FB61-0039EB9C0A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03D996-C02E-5BB5-CEEB-E7805FC319D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78083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65AE0E-18E4-7AD5-CB35-91EAF67B9199}"/>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3" name="Footer Placeholder 2">
            <a:extLst>
              <a:ext uri="{FF2B5EF4-FFF2-40B4-BE49-F238E27FC236}">
                <a16:creationId xmlns:a16="http://schemas.microsoft.com/office/drawing/2014/main" id="{CD4D172D-F1F5-FAB9-10AA-2898733E82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29DEEB-5F88-A85E-677E-F35144287033}"/>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680564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182F58"/>
                </a:solidFill>
              </a:defRPr>
            </a:lvl1pPr>
            <a:lvl2pPr>
              <a:defRPr>
                <a:solidFill>
                  <a:srgbClr val="2B7799"/>
                </a:solidFill>
              </a:defRPr>
            </a:lvl2pPr>
          </a:lstStyle>
          <a:p>
            <a:pPr lvl="0"/>
            <a:r>
              <a:rPr lang="en-US" dirty="0"/>
              <a:t>Click to edit Master text styles</a:t>
            </a:r>
          </a:p>
          <a:p>
            <a:pPr lvl="1"/>
            <a:r>
              <a:rPr lang="en-US" dirty="0"/>
              <a:t> insert 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4F2B-CEF7-34ED-3CBC-130FD3E34BF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4E02857-3189-6D0C-8942-BC5E624BCA4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C50612-0EE6-D884-4964-770E861852E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89F506-34FB-841B-2AB7-47A6DBC0980E}"/>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2EEFFA8C-2DE3-D563-1DAC-E913F8A7D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6E7F7-542A-73E5-5C39-D3F7EA0345A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179273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185D-89FF-49DB-25B7-273E5CB9EE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2510F5-A26E-6EB8-0770-7ADF0385E40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EBDE380-D33B-1D6E-2C57-10D549F01F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2405F3-753B-17B1-949C-638C78CA9A85}"/>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6D77BE86-94D6-AE37-EA09-617C083B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9BDFD-566D-10E4-88AA-A2097149F1B6}"/>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812810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8F8C-C2E8-3ED0-624C-F4D195FCE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B7C933-2DD2-67DA-1555-5CFA2EDB5C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31696-6DCC-3D74-B964-C6A7CA82FDB1}"/>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D984C985-0666-F247-F678-2B9D23EEC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F260B-18EF-E5A9-273D-75B09EF8EEE8}"/>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346535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58D992-0865-8967-2916-0BE7BEE89F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26BEFF-3D23-B6C4-6EE0-EEFD8BAAAE0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1F246-1707-C02C-610E-845DF2128AA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03B800BD-0EDC-B130-57AA-E2E91AE75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04D67-EBF8-57F5-0B7F-3B24F83D9517}"/>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9064633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d Slide">
    <p:bg>
      <p:bgPr>
        <a:solidFill>
          <a:srgbClr val="2D7D9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CDC15-C133-6A43-2AB0-D5FB639C26CE}"/>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1555631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2971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3581400" y="1280160"/>
            <a:ext cx="5105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5257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5867400" y="1280160"/>
            <a:ext cx="2819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73835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What Do You Think?</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82F58"/>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61" r:id="rId5"/>
    <p:sldLayoutId id="2147483652" r:id="rId6"/>
    <p:sldLayoutId id="2147483653" r:id="rId7"/>
    <p:sldLayoutId id="2147483658" r:id="rId8"/>
    <p:sldLayoutId id="2147483656" r:id="rId9"/>
    <p:sldLayoutId id="2147483657" r:id="rId10"/>
    <p:sldLayoutId id="2147483660" r:id="rId11"/>
    <p:sldLayoutId id="21474836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8BF824-37E5-A46A-6320-EBA7FEE0FED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869F70-BC82-BDAE-32C6-8744D12187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25259-6911-78F4-049F-3E1160176EE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70B4B541-4E51-2197-9F9F-7D1C30B59F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3CF51B-67CB-17C0-C9E5-64AA1D8BC71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804AA610-DF15-4A5A-A855-BD6093CAF0D7}" type="slidenum">
              <a:rPr lang="en-US" smtClean="0"/>
              <a:t>‹#›</a:t>
            </a:fld>
            <a:endParaRPr lang="en-US"/>
          </a:p>
        </p:txBody>
      </p:sp>
    </p:spTree>
    <p:extLst>
      <p:ext uri="{BB962C8B-B14F-4D97-AF65-F5344CB8AC3E}">
        <p14:creationId xmlns:p14="http://schemas.microsoft.com/office/powerpoint/2010/main" val="41117918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182F58"/>
                </a:solidFill>
                <a:effectLst/>
                <a:uLnTx/>
                <a:uFillTx/>
                <a:latin typeface="Arial" panose="020B0604020202020204" pitchFamily="34" charset="0"/>
                <a:ea typeface="+mn-ea"/>
                <a:cs typeface="Arial" panose="020B0604020202020204" pitchFamily="34" charset="0"/>
              </a:rPr>
              <a:t>Lesson 16.1</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Mental Health Treatment: Past and Present</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Treatment In The Past</a:t>
            </a:r>
            <a:r>
              <a:rPr lang="en-US" baseline="-25000" dirty="0"/>
              <a:t>4</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381000" y="1097280"/>
            <a:ext cx="6248400" cy="4846320"/>
          </a:xfrm>
        </p:spPr>
        <p:txBody>
          <a:bodyPr>
            <a:normAutofit fontScale="92500" lnSpcReduction="20000"/>
          </a:bodyPr>
          <a:lstStyle/>
          <a:p>
            <a:r>
              <a:rPr lang="en-US" dirty="0"/>
              <a:t>In the 19th century, Dorothea Dix led reform efforts for mental health care in the United States (Figure 6). </a:t>
            </a:r>
          </a:p>
          <a:p>
            <a:pPr lvl="1"/>
            <a:r>
              <a:rPr lang="en-US" dirty="0"/>
              <a:t>Investigated how those who were mentally ill and poor were cared for</a:t>
            </a:r>
          </a:p>
          <a:p>
            <a:pPr lvl="1"/>
            <a:r>
              <a:rPr lang="en-US" dirty="0"/>
              <a:t>Discovered an underfunded and unregulated system that perpetuated abuse of this population (Tiffany, 1891)</a:t>
            </a:r>
          </a:p>
          <a:p>
            <a:r>
              <a:rPr lang="en-US" dirty="0"/>
              <a:t>Her effort led to the creation of the first mental asylums in the United States.</a:t>
            </a:r>
          </a:p>
          <a:p>
            <a:r>
              <a:rPr lang="en-US" dirty="0"/>
              <a:t>Despite efforts, a typical asylum was filthy, offered little treatment, and often kept people for decades.</a:t>
            </a:r>
          </a:p>
        </p:txBody>
      </p:sp>
      <p:sp>
        <p:nvSpPr>
          <p:cNvPr id="5" name="TextBox 4">
            <a:extLst>
              <a:ext uri="{FF2B5EF4-FFF2-40B4-BE49-F238E27FC236}">
                <a16:creationId xmlns:a16="http://schemas.microsoft.com/office/drawing/2014/main" id="{545D87B4-83FF-6F2B-0678-E82B2BDD8BB1}"/>
              </a:ext>
            </a:extLst>
          </p:cNvPr>
          <p:cNvSpPr txBox="1"/>
          <p:nvPr/>
        </p:nvSpPr>
        <p:spPr>
          <a:xfrm>
            <a:off x="7378011" y="4534319"/>
            <a:ext cx="625492" cy="253916"/>
          </a:xfrm>
          <a:prstGeom prst="rect">
            <a:avLst/>
          </a:prstGeom>
          <a:noFill/>
        </p:spPr>
        <p:txBody>
          <a:bodyPr wrap="none" rtlCol="0">
            <a:spAutoFit/>
          </a:bodyPr>
          <a:lstStyle/>
          <a:p>
            <a:r>
              <a:rPr lang="en-US" sz="1050" dirty="0">
                <a:solidFill>
                  <a:srgbClr val="182F58"/>
                </a:solidFill>
              </a:rPr>
              <a:t>Figure 6</a:t>
            </a:r>
          </a:p>
        </p:txBody>
      </p:sp>
      <p:pic>
        <p:nvPicPr>
          <p:cNvPr id="6" name="Content Placeholder 6" descr="A portrait of Dorothea Dix is shown.">
            <a:extLst>
              <a:ext uri="{FF2B5EF4-FFF2-40B4-BE49-F238E27FC236}">
                <a16:creationId xmlns:a16="http://schemas.microsoft.com/office/drawing/2014/main" id="{B473C7DD-A3E3-CC9A-148A-FFD6C49DE220}"/>
              </a:ext>
            </a:extLst>
          </p:cNvPr>
          <p:cNvPicPr>
            <a:picLocks noChangeAspect="1"/>
          </p:cNvPicPr>
          <p:nvPr/>
        </p:nvPicPr>
        <p:blipFill rotWithShape="1">
          <a:blip r:embed="rId2"/>
          <a:srcRect l="28704" r="29630" b="1235"/>
          <a:stretch/>
        </p:blipFill>
        <p:spPr>
          <a:xfrm>
            <a:off x="6629400" y="1852079"/>
            <a:ext cx="2011680" cy="2682240"/>
          </a:xfrm>
          <a:prstGeom prst="rect">
            <a:avLst/>
          </a:prstGeom>
          <a:noFill/>
        </p:spPr>
      </p:pic>
    </p:spTree>
    <p:extLst>
      <p:ext uri="{BB962C8B-B14F-4D97-AF65-F5344CB8AC3E}">
        <p14:creationId xmlns:p14="http://schemas.microsoft.com/office/powerpoint/2010/main" val="2494560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Example: </a:t>
            </a:r>
            <a:r>
              <a:rPr lang="en-US" dirty="0"/>
              <a:t>Willard Psychiatric Center in upstate New York</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381000" y="1097280"/>
            <a:ext cx="8458200" cy="4846320"/>
          </a:xfrm>
        </p:spPr>
        <p:txBody>
          <a:bodyPr>
            <a:normAutofit fontScale="92500" lnSpcReduction="20000"/>
          </a:bodyPr>
          <a:lstStyle/>
          <a:p>
            <a:r>
              <a:rPr lang="en-US" dirty="0"/>
              <a:t>One treatment they used was to submerge patients in cold baths for long periods of time. </a:t>
            </a:r>
          </a:p>
          <a:p>
            <a:r>
              <a:rPr lang="en-US" dirty="0"/>
              <a:t>Electroshock treatment was also used, and the way the treatment was administered often broke patients' backs.</a:t>
            </a:r>
          </a:p>
          <a:p>
            <a:pPr lvl="1"/>
            <a:r>
              <a:rPr lang="en-US" dirty="0"/>
              <a:t>Electroshock is now called electroconvulsive treatment, and the therapy is still used, but with safeguards and under anesthesia. </a:t>
            </a:r>
          </a:p>
          <a:p>
            <a:r>
              <a:rPr lang="en-US" dirty="0"/>
              <a:t>Many of the wards and rooms were so cold that a glass of water would be frozen by morning (Willard Psychiatric Center, 2009). </a:t>
            </a:r>
          </a:p>
          <a:p>
            <a:r>
              <a:rPr lang="en-US" dirty="0"/>
              <a:t>Despite all of this, Willard's doors were not closed until 1995. Conditions like these remained commonplace until well into the 20th century.</a:t>
            </a:r>
          </a:p>
        </p:txBody>
      </p:sp>
    </p:spTree>
    <p:extLst>
      <p:ext uri="{BB962C8B-B14F-4D97-AF65-F5344CB8AC3E}">
        <p14:creationId xmlns:p14="http://schemas.microsoft.com/office/powerpoint/2010/main" val="3633706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aseline="-25000" dirty="0"/>
              <a:t>2</a:t>
            </a:r>
            <a:endParaRPr lang="en-US" b="1" dirty="0"/>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158241"/>
          </a:xfrm>
        </p:spPr>
        <p:txBody>
          <a:bodyPr/>
          <a:lstStyle/>
          <a:p>
            <a:r>
              <a:rPr lang="en-US" dirty="0"/>
              <a:t>Why do you suppose that places like the Willard Psychiatric Center remained open into the 1990s?</a:t>
            </a:r>
          </a:p>
        </p:txBody>
      </p:sp>
    </p:spTree>
    <p:extLst>
      <p:ext uri="{BB962C8B-B14F-4D97-AF65-F5344CB8AC3E}">
        <p14:creationId xmlns:p14="http://schemas.microsoft.com/office/powerpoint/2010/main" val="3688217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29630-76C4-5073-2E42-050F3DE774A8}"/>
              </a:ext>
            </a:extLst>
          </p:cNvPr>
          <p:cNvSpPr>
            <a:spLocks noGrp="1"/>
          </p:cNvSpPr>
          <p:nvPr>
            <p:ph type="title"/>
          </p:nvPr>
        </p:nvSpPr>
        <p:spPr/>
        <p:txBody>
          <a:bodyPr/>
          <a:lstStyle/>
          <a:p>
            <a:r>
              <a:rPr lang="en-US" dirty="0"/>
              <a:t>Deinstitutionalization</a:t>
            </a:r>
            <a:r>
              <a:rPr lang="en-US" baseline="-25000" dirty="0"/>
              <a:t>1</a:t>
            </a:r>
            <a:endParaRPr lang="en-US" dirty="0"/>
          </a:p>
        </p:txBody>
      </p:sp>
      <p:pic>
        <p:nvPicPr>
          <p:cNvPr id="6" name="Content Placeholder 6" descr="A photograph of John F. Kennedy signing the Community Mental Health Act in 1963">
            <a:extLst>
              <a:ext uri="{FF2B5EF4-FFF2-40B4-BE49-F238E27FC236}">
                <a16:creationId xmlns:a16="http://schemas.microsoft.com/office/drawing/2014/main" id="{D3A4AE8F-9345-4957-ABE8-F9CDB964C935}"/>
              </a:ext>
            </a:extLst>
          </p:cNvPr>
          <p:cNvPicPr>
            <a:picLocks noChangeAspect="1"/>
          </p:cNvPicPr>
          <p:nvPr/>
        </p:nvPicPr>
        <p:blipFill rotWithShape="1">
          <a:blip r:embed="rId2"/>
          <a:srcRect l="22222" r="24074" b="1235"/>
          <a:stretch/>
        </p:blipFill>
        <p:spPr>
          <a:xfrm>
            <a:off x="304800" y="1903382"/>
            <a:ext cx="2501277" cy="2587528"/>
          </a:xfrm>
          <a:prstGeom prst="rect">
            <a:avLst/>
          </a:prstGeom>
          <a:noFill/>
        </p:spPr>
      </p:pic>
      <p:sp>
        <p:nvSpPr>
          <p:cNvPr id="5" name="TextBox 4">
            <a:extLst>
              <a:ext uri="{FF2B5EF4-FFF2-40B4-BE49-F238E27FC236}">
                <a16:creationId xmlns:a16="http://schemas.microsoft.com/office/drawing/2014/main" id="{BBAF0935-615D-9985-81F2-CDCAF9130AF9}"/>
              </a:ext>
            </a:extLst>
          </p:cNvPr>
          <p:cNvSpPr txBox="1"/>
          <p:nvPr/>
        </p:nvSpPr>
        <p:spPr>
          <a:xfrm>
            <a:off x="1242692" y="4490910"/>
            <a:ext cx="625492" cy="253916"/>
          </a:xfrm>
          <a:prstGeom prst="rect">
            <a:avLst/>
          </a:prstGeom>
          <a:noFill/>
        </p:spPr>
        <p:txBody>
          <a:bodyPr wrap="none" rtlCol="0">
            <a:spAutoFit/>
          </a:bodyPr>
          <a:lstStyle/>
          <a:p>
            <a:r>
              <a:rPr lang="en-US" sz="1050" dirty="0">
                <a:solidFill>
                  <a:srgbClr val="182F58"/>
                </a:solidFill>
              </a:rPr>
              <a:t>Figure 7</a:t>
            </a:r>
          </a:p>
        </p:txBody>
      </p:sp>
      <p:sp>
        <p:nvSpPr>
          <p:cNvPr id="3" name="Content Placeholder 2">
            <a:extLst>
              <a:ext uri="{FF2B5EF4-FFF2-40B4-BE49-F238E27FC236}">
                <a16:creationId xmlns:a16="http://schemas.microsoft.com/office/drawing/2014/main" id="{B56EF16B-B74E-BBD8-9B39-94FAC2469E2E}"/>
              </a:ext>
            </a:extLst>
          </p:cNvPr>
          <p:cNvSpPr>
            <a:spLocks noGrp="1"/>
          </p:cNvSpPr>
          <p:nvPr>
            <p:ph idx="1"/>
          </p:nvPr>
        </p:nvSpPr>
        <p:spPr>
          <a:xfrm>
            <a:off x="3124200" y="1097280"/>
            <a:ext cx="5867400" cy="5151120"/>
          </a:xfrm>
        </p:spPr>
        <p:txBody>
          <a:bodyPr>
            <a:normAutofit fontScale="85000" lnSpcReduction="20000"/>
          </a:bodyPr>
          <a:lstStyle/>
          <a:p>
            <a:r>
              <a:rPr lang="en-US" dirty="0"/>
              <a:t>Antipsychotic medications proved helpful in controlling the symptoms of certain psychological disorders, such as psychosis</a:t>
            </a:r>
          </a:p>
          <a:p>
            <a:r>
              <a:rPr lang="en-US" dirty="0"/>
              <a:t>Psychosis was often evidenced by symptoms like hallucinations and delusions, indicating a loss of contact with reality. </a:t>
            </a:r>
          </a:p>
          <a:p>
            <a:pPr lvl="1"/>
            <a:r>
              <a:rPr lang="en-US" dirty="0"/>
              <a:t>Common diagnosis of individuals in mental hospitals</a:t>
            </a:r>
          </a:p>
          <a:p>
            <a:r>
              <a:rPr lang="en-US" dirty="0"/>
              <a:t>The Mental Retardation Facilities and Community Mental Health Centers Construction Act provided federal support and funding for community mental health centers (National Institutes of Health, 2013). </a:t>
            </a:r>
          </a:p>
        </p:txBody>
      </p:sp>
    </p:spTree>
    <p:extLst>
      <p:ext uri="{BB962C8B-B14F-4D97-AF65-F5344CB8AC3E}">
        <p14:creationId xmlns:p14="http://schemas.microsoft.com/office/powerpoint/2010/main" val="4230710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29630-76C4-5073-2E42-050F3DE774A8}"/>
              </a:ext>
            </a:extLst>
          </p:cNvPr>
          <p:cNvSpPr>
            <a:spLocks noGrp="1"/>
          </p:cNvSpPr>
          <p:nvPr>
            <p:ph type="title"/>
          </p:nvPr>
        </p:nvSpPr>
        <p:spPr/>
        <p:txBody>
          <a:bodyPr/>
          <a:lstStyle/>
          <a:p>
            <a:r>
              <a:rPr lang="en-US" dirty="0"/>
              <a:t>Deinstitutionalization</a:t>
            </a:r>
            <a:r>
              <a:rPr lang="en-US" baseline="-25000" dirty="0"/>
              <a:t>2</a:t>
            </a:r>
            <a:endParaRPr lang="en-US" dirty="0"/>
          </a:p>
        </p:txBody>
      </p:sp>
      <p:sp>
        <p:nvSpPr>
          <p:cNvPr id="3" name="Content Placeholder 2">
            <a:extLst>
              <a:ext uri="{FF2B5EF4-FFF2-40B4-BE49-F238E27FC236}">
                <a16:creationId xmlns:a16="http://schemas.microsoft.com/office/drawing/2014/main" id="{B56EF16B-B74E-BBD8-9B39-94FAC2469E2E}"/>
              </a:ext>
            </a:extLst>
          </p:cNvPr>
          <p:cNvSpPr>
            <a:spLocks noGrp="1"/>
          </p:cNvSpPr>
          <p:nvPr>
            <p:ph idx="1"/>
          </p:nvPr>
        </p:nvSpPr>
        <p:spPr>
          <a:xfrm>
            <a:off x="685800" y="1097280"/>
            <a:ext cx="8305800" cy="5151120"/>
          </a:xfrm>
        </p:spPr>
        <p:txBody>
          <a:bodyPr>
            <a:normAutofit lnSpcReduction="10000"/>
          </a:bodyPr>
          <a:lstStyle/>
          <a:p>
            <a:r>
              <a:rPr lang="en-US" dirty="0"/>
              <a:t>This legislation started the process of </a:t>
            </a:r>
            <a:r>
              <a:rPr lang="en-US" b="1" dirty="0"/>
              <a:t>deinstitutionalization</a:t>
            </a:r>
            <a:r>
              <a:rPr lang="en-US" dirty="0"/>
              <a:t> by providing for people to stay in their communities and be treated locally. </a:t>
            </a:r>
          </a:p>
          <a:p>
            <a:pPr lvl="1"/>
            <a:r>
              <a:rPr lang="en-US" b="1" dirty="0"/>
              <a:t>Deinstitutionalization:</a:t>
            </a:r>
            <a:r>
              <a:rPr lang="en-US" dirty="0"/>
              <a:t> process of closing large asylums and integrating people back into the community where they can be treated locally</a:t>
            </a:r>
          </a:p>
          <a:p>
            <a:r>
              <a:rPr lang="en-US" dirty="0"/>
              <a:t>In 1955, there were 558,239 severely mentally ill patients institutionalized at public hospitals (Torrey, 1997). </a:t>
            </a:r>
          </a:p>
          <a:p>
            <a:r>
              <a:rPr lang="en-US" dirty="0"/>
              <a:t>By 1994, by percentage of the population, there were 92% fewer hospitalized individuals (Torrey, 1997).</a:t>
            </a:r>
          </a:p>
        </p:txBody>
      </p:sp>
    </p:spTree>
    <p:extLst>
      <p:ext uri="{BB962C8B-B14F-4D97-AF65-F5344CB8AC3E}">
        <p14:creationId xmlns:p14="http://schemas.microsoft.com/office/powerpoint/2010/main" val="259077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29630-76C4-5073-2E42-050F3DE774A8}"/>
              </a:ext>
            </a:extLst>
          </p:cNvPr>
          <p:cNvSpPr>
            <a:spLocks noGrp="1"/>
          </p:cNvSpPr>
          <p:nvPr>
            <p:ph type="title"/>
          </p:nvPr>
        </p:nvSpPr>
        <p:spPr/>
        <p:txBody>
          <a:bodyPr/>
          <a:lstStyle/>
          <a:p>
            <a:r>
              <a:rPr lang="en-US" dirty="0"/>
              <a:t>Mental Health Treatment Today</a:t>
            </a:r>
            <a:r>
              <a:rPr lang="en-US" baseline="-25000" dirty="0"/>
              <a:t>1</a:t>
            </a:r>
            <a:endParaRPr lang="en-US" dirty="0"/>
          </a:p>
        </p:txBody>
      </p:sp>
      <p:sp>
        <p:nvSpPr>
          <p:cNvPr id="3" name="Content Placeholder 2">
            <a:extLst>
              <a:ext uri="{FF2B5EF4-FFF2-40B4-BE49-F238E27FC236}">
                <a16:creationId xmlns:a16="http://schemas.microsoft.com/office/drawing/2014/main" id="{B56EF16B-B74E-BBD8-9B39-94FAC2469E2E}"/>
              </a:ext>
            </a:extLst>
          </p:cNvPr>
          <p:cNvSpPr>
            <a:spLocks noGrp="1"/>
          </p:cNvSpPr>
          <p:nvPr>
            <p:ph idx="1"/>
          </p:nvPr>
        </p:nvSpPr>
        <p:spPr>
          <a:xfrm>
            <a:off x="457200" y="1280160"/>
            <a:ext cx="8382000" cy="2834640"/>
          </a:xfrm>
        </p:spPr>
        <p:txBody>
          <a:bodyPr>
            <a:normAutofit fontScale="70000" lnSpcReduction="20000"/>
          </a:bodyPr>
          <a:lstStyle/>
          <a:p>
            <a:r>
              <a:rPr lang="en-US" dirty="0"/>
              <a:t>Community mental health centers can be found across the nation. </a:t>
            </a:r>
          </a:p>
          <a:p>
            <a:pPr lvl="1"/>
            <a:r>
              <a:rPr lang="en-US" dirty="0"/>
              <a:t>Located in neighborhoods near the homes of clients</a:t>
            </a:r>
          </a:p>
          <a:p>
            <a:pPr lvl="1"/>
            <a:r>
              <a:rPr lang="en-US" dirty="0"/>
              <a:t>Provide large numbers of people with mental health services of various kinds</a:t>
            </a:r>
          </a:p>
          <a:p>
            <a:r>
              <a:rPr lang="en-US" dirty="0"/>
              <a:t>After deinstitutionalization, those released from institutions were supposed to go to newly created centers, but the system was not set up effectively.</a:t>
            </a:r>
          </a:p>
          <a:p>
            <a:r>
              <a:rPr lang="en-US" dirty="0"/>
              <a:t>Research shows that consistent risk factors for homelessness are mental illness and drug addiction (Tsai &amp; Rosenheck 2015; Thompson et al., 2013; Yamamoto et al., 2019). </a:t>
            </a:r>
          </a:p>
        </p:txBody>
      </p:sp>
      <p:pic>
        <p:nvPicPr>
          <p:cNvPr id="6" name="Content Placeholder 6" descr="A photograph of a homeless man pulling an overloaded cart down the road">
            <a:extLst>
              <a:ext uri="{FF2B5EF4-FFF2-40B4-BE49-F238E27FC236}">
                <a16:creationId xmlns:a16="http://schemas.microsoft.com/office/drawing/2014/main" id="{8EEA8B79-7506-27E6-7153-34C8B935B468}"/>
              </a:ext>
            </a:extLst>
          </p:cNvPr>
          <p:cNvPicPr>
            <a:picLocks noChangeAspect="1"/>
          </p:cNvPicPr>
          <p:nvPr/>
        </p:nvPicPr>
        <p:blipFill rotWithShape="1">
          <a:blip r:embed="rId2"/>
          <a:srcRect b="1235"/>
          <a:stretch/>
        </p:blipFill>
        <p:spPr>
          <a:xfrm>
            <a:off x="3657600" y="3771900"/>
            <a:ext cx="3429000" cy="1905000"/>
          </a:xfrm>
          <a:prstGeom prst="rect">
            <a:avLst/>
          </a:prstGeom>
          <a:noFill/>
        </p:spPr>
      </p:pic>
      <p:sp>
        <p:nvSpPr>
          <p:cNvPr id="5" name="TextBox 4">
            <a:extLst>
              <a:ext uri="{FF2B5EF4-FFF2-40B4-BE49-F238E27FC236}">
                <a16:creationId xmlns:a16="http://schemas.microsoft.com/office/drawing/2014/main" id="{86EA9E4E-2886-210D-0F36-57437D44D385}"/>
              </a:ext>
            </a:extLst>
          </p:cNvPr>
          <p:cNvSpPr txBox="1"/>
          <p:nvPr/>
        </p:nvSpPr>
        <p:spPr>
          <a:xfrm>
            <a:off x="5059354" y="5698671"/>
            <a:ext cx="625492" cy="253916"/>
          </a:xfrm>
          <a:prstGeom prst="rect">
            <a:avLst/>
          </a:prstGeom>
          <a:noFill/>
        </p:spPr>
        <p:txBody>
          <a:bodyPr wrap="none" rtlCol="0">
            <a:spAutoFit/>
          </a:bodyPr>
          <a:lstStyle/>
          <a:p>
            <a:r>
              <a:rPr lang="en-US" sz="1050" dirty="0">
                <a:solidFill>
                  <a:srgbClr val="182F58"/>
                </a:solidFill>
              </a:rPr>
              <a:t>Figure 8</a:t>
            </a:r>
          </a:p>
        </p:txBody>
      </p:sp>
    </p:spTree>
    <p:extLst>
      <p:ext uri="{BB962C8B-B14F-4D97-AF65-F5344CB8AC3E}">
        <p14:creationId xmlns:p14="http://schemas.microsoft.com/office/powerpoint/2010/main" val="366668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b="1" dirty="0"/>
              <a:t>Group Activity</a:t>
            </a:r>
            <a:r>
              <a:rPr lang="en-US" b="1" baseline="-25000" dirty="0"/>
              <a:t>2</a:t>
            </a:r>
            <a:endParaRPr lang="en-US" b="1" dirty="0"/>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1463040"/>
          </a:xfrm>
        </p:spPr>
        <p:txBody>
          <a:bodyPr/>
          <a:lstStyle/>
          <a:p>
            <a:r>
              <a:rPr lang="en-US" dirty="0"/>
              <a:t>Brainstorm some ways in which the current population of homeless individuals with mental illness could be reduced.</a:t>
            </a:r>
          </a:p>
        </p:txBody>
      </p:sp>
    </p:spTree>
    <p:extLst>
      <p:ext uri="{BB962C8B-B14F-4D97-AF65-F5344CB8AC3E}">
        <p14:creationId xmlns:p14="http://schemas.microsoft.com/office/powerpoint/2010/main" val="2069639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29630-76C4-5073-2E42-050F3DE774A8}"/>
              </a:ext>
            </a:extLst>
          </p:cNvPr>
          <p:cNvSpPr>
            <a:spLocks noGrp="1"/>
          </p:cNvSpPr>
          <p:nvPr>
            <p:ph type="title"/>
          </p:nvPr>
        </p:nvSpPr>
        <p:spPr/>
        <p:txBody>
          <a:bodyPr/>
          <a:lstStyle/>
          <a:p>
            <a:r>
              <a:rPr lang="en-US" dirty="0"/>
              <a:t>Mental Health Treatment Today</a:t>
            </a:r>
            <a:r>
              <a:rPr lang="en-US" baseline="-25000" dirty="0"/>
              <a:t>2</a:t>
            </a:r>
            <a:endParaRPr lang="en-US" dirty="0"/>
          </a:p>
        </p:txBody>
      </p:sp>
      <p:sp>
        <p:nvSpPr>
          <p:cNvPr id="3" name="Content Placeholder 2">
            <a:extLst>
              <a:ext uri="{FF2B5EF4-FFF2-40B4-BE49-F238E27FC236}">
                <a16:creationId xmlns:a16="http://schemas.microsoft.com/office/drawing/2014/main" id="{B56EF16B-B74E-BBD8-9B39-94FAC2469E2E}"/>
              </a:ext>
            </a:extLst>
          </p:cNvPr>
          <p:cNvSpPr>
            <a:spLocks noGrp="1"/>
          </p:cNvSpPr>
          <p:nvPr>
            <p:ph idx="1"/>
          </p:nvPr>
        </p:nvSpPr>
        <p:spPr/>
        <p:txBody>
          <a:bodyPr>
            <a:normAutofit fontScale="70000" lnSpcReduction="20000"/>
          </a:bodyPr>
          <a:lstStyle/>
          <a:p>
            <a:r>
              <a:rPr lang="en-US" dirty="0"/>
              <a:t>Another group of the mentally ill population is involved in the corrections system. </a:t>
            </a:r>
          </a:p>
          <a:p>
            <a:pPr lvl="1"/>
            <a:r>
              <a:rPr lang="en-US" dirty="0"/>
              <a:t>According to a 2006 special report by the Bureau of Justice Statistics (BJS), approximately 705,600 mentally ill adults were incarcerated in the state prison system, and another 78,800 were incarcerated in the federal prison system. </a:t>
            </a:r>
          </a:p>
          <a:p>
            <a:pPr lvl="1"/>
            <a:r>
              <a:rPr lang="en-US" dirty="0"/>
              <a:t>479,000 were in local jails. </a:t>
            </a:r>
          </a:p>
          <a:p>
            <a:r>
              <a:rPr lang="en-US" dirty="0"/>
              <a:t>The incarceration experience itself exacerbates existing issues, triggers disturbances, or leads to long-term effects such as PTSD, depression, or other disorders. </a:t>
            </a:r>
          </a:p>
          <a:p>
            <a:r>
              <a:rPr lang="en-US" dirty="0"/>
              <a:t>Instead of asylums there are psychiatric hospitals run by state governments and local community hospitals focused on short-term care. </a:t>
            </a:r>
          </a:p>
          <a:p>
            <a:pPr lvl="1"/>
            <a:r>
              <a:rPr lang="en-US" dirty="0"/>
              <a:t>Emphasis is on short-term stays</a:t>
            </a:r>
          </a:p>
          <a:p>
            <a:r>
              <a:rPr lang="en-US" dirty="0"/>
              <a:t>Insurance coverage often limits the length of time a person can be hospitalized for treatment.</a:t>
            </a:r>
          </a:p>
          <a:p>
            <a:pPr lvl="1"/>
            <a:r>
              <a:rPr lang="en-US" dirty="0"/>
              <a:t>Only if they are an imminent threat to themselves or others</a:t>
            </a:r>
          </a:p>
        </p:txBody>
      </p:sp>
    </p:spTree>
    <p:extLst>
      <p:ext uri="{BB962C8B-B14F-4D97-AF65-F5344CB8AC3E}">
        <p14:creationId xmlns:p14="http://schemas.microsoft.com/office/powerpoint/2010/main" val="3022252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29630-76C4-5073-2E42-050F3DE774A8}"/>
              </a:ext>
            </a:extLst>
          </p:cNvPr>
          <p:cNvSpPr>
            <a:spLocks noGrp="1"/>
          </p:cNvSpPr>
          <p:nvPr>
            <p:ph type="title"/>
          </p:nvPr>
        </p:nvSpPr>
        <p:spPr/>
        <p:txBody>
          <a:bodyPr/>
          <a:lstStyle/>
          <a:p>
            <a:r>
              <a:rPr lang="en-US" dirty="0"/>
              <a:t>Mental Health Treatment Today</a:t>
            </a:r>
            <a:r>
              <a:rPr lang="en-US" baseline="-25000" dirty="0"/>
              <a:t>3</a:t>
            </a:r>
            <a:endParaRPr lang="en-US" dirty="0"/>
          </a:p>
        </p:txBody>
      </p:sp>
      <p:pic>
        <p:nvPicPr>
          <p:cNvPr id="6" name="Content Placeholder 6" descr="A photograph of a child playing with toys">
            <a:extLst>
              <a:ext uri="{FF2B5EF4-FFF2-40B4-BE49-F238E27FC236}">
                <a16:creationId xmlns:a16="http://schemas.microsoft.com/office/drawing/2014/main" id="{BC92548B-AA01-A801-ECDF-23D996CB345F}"/>
              </a:ext>
            </a:extLst>
          </p:cNvPr>
          <p:cNvPicPr>
            <a:picLocks noChangeAspect="1"/>
          </p:cNvPicPr>
          <p:nvPr/>
        </p:nvPicPr>
        <p:blipFill rotWithShape="1">
          <a:blip r:embed="rId2"/>
          <a:srcRect l="10745" r="10552" b="1235"/>
          <a:stretch/>
        </p:blipFill>
        <p:spPr>
          <a:xfrm>
            <a:off x="34332" y="2423160"/>
            <a:ext cx="2828290" cy="1996440"/>
          </a:xfrm>
          <a:prstGeom prst="rect">
            <a:avLst/>
          </a:prstGeom>
          <a:noFill/>
        </p:spPr>
      </p:pic>
      <p:sp>
        <p:nvSpPr>
          <p:cNvPr id="5" name="TextBox 4">
            <a:extLst>
              <a:ext uri="{FF2B5EF4-FFF2-40B4-BE49-F238E27FC236}">
                <a16:creationId xmlns:a16="http://schemas.microsoft.com/office/drawing/2014/main" id="{DCA671D8-C52B-FBE3-F27B-107CF5D0BAB6}"/>
              </a:ext>
            </a:extLst>
          </p:cNvPr>
          <p:cNvSpPr txBox="1"/>
          <p:nvPr/>
        </p:nvSpPr>
        <p:spPr>
          <a:xfrm>
            <a:off x="1135731" y="4419600"/>
            <a:ext cx="625492" cy="253916"/>
          </a:xfrm>
          <a:prstGeom prst="rect">
            <a:avLst/>
          </a:prstGeom>
          <a:noFill/>
        </p:spPr>
        <p:txBody>
          <a:bodyPr wrap="none" rtlCol="0">
            <a:spAutoFit/>
          </a:bodyPr>
          <a:lstStyle/>
          <a:p>
            <a:r>
              <a:rPr lang="en-US" sz="1050" dirty="0">
                <a:solidFill>
                  <a:srgbClr val="182F58"/>
                </a:solidFill>
              </a:rPr>
              <a:t>Figure 9</a:t>
            </a:r>
          </a:p>
        </p:txBody>
      </p:sp>
      <p:sp>
        <p:nvSpPr>
          <p:cNvPr id="3" name="Content Placeholder 2">
            <a:extLst>
              <a:ext uri="{FF2B5EF4-FFF2-40B4-BE49-F238E27FC236}">
                <a16:creationId xmlns:a16="http://schemas.microsoft.com/office/drawing/2014/main" id="{B56EF16B-B74E-BBD8-9B39-94FAC2469E2E}"/>
              </a:ext>
            </a:extLst>
          </p:cNvPr>
          <p:cNvSpPr>
            <a:spLocks noGrp="1"/>
          </p:cNvSpPr>
          <p:nvPr>
            <p:ph idx="1"/>
          </p:nvPr>
        </p:nvSpPr>
        <p:spPr>
          <a:xfrm>
            <a:off x="2971800" y="1280160"/>
            <a:ext cx="5715000" cy="4572000"/>
          </a:xfrm>
        </p:spPr>
        <p:txBody>
          <a:bodyPr>
            <a:normAutofit fontScale="92500" lnSpcReduction="20000"/>
          </a:bodyPr>
          <a:lstStyle/>
          <a:p>
            <a:r>
              <a:rPr lang="en-US" dirty="0"/>
              <a:t>Most people suffering from mental illnesses are not hospitalized. </a:t>
            </a:r>
          </a:p>
          <a:p>
            <a:r>
              <a:rPr lang="en-US" dirty="0"/>
              <a:t>If someone is feeling depressed, complains of hearing voices, or feels anxious all the time, they might seek psychological treatment.</a:t>
            </a:r>
          </a:p>
          <a:p>
            <a:r>
              <a:rPr lang="en-US" dirty="0"/>
              <a:t>Some people seek treatment because they are involved wit the state's child protective services.</a:t>
            </a:r>
          </a:p>
          <a:p>
            <a:pPr lvl="1"/>
            <a:r>
              <a:rPr lang="en-US" u="sng" dirty="0"/>
              <a:t>Example</a:t>
            </a:r>
            <a:r>
              <a:rPr lang="en-US" dirty="0"/>
              <a:t>: children have been removed from their care due to abuse or neglect</a:t>
            </a:r>
          </a:p>
        </p:txBody>
      </p:sp>
    </p:spTree>
    <p:extLst>
      <p:ext uri="{BB962C8B-B14F-4D97-AF65-F5344CB8AC3E}">
        <p14:creationId xmlns:p14="http://schemas.microsoft.com/office/powerpoint/2010/main" val="2465047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29630-76C4-5073-2E42-050F3DE774A8}"/>
              </a:ext>
            </a:extLst>
          </p:cNvPr>
          <p:cNvSpPr>
            <a:spLocks noGrp="1"/>
          </p:cNvSpPr>
          <p:nvPr>
            <p:ph type="title"/>
          </p:nvPr>
        </p:nvSpPr>
        <p:spPr/>
        <p:txBody>
          <a:bodyPr/>
          <a:lstStyle/>
          <a:p>
            <a:r>
              <a:rPr lang="en-US" dirty="0"/>
              <a:t>Involuntary Treatment</a:t>
            </a:r>
          </a:p>
        </p:txBody>
      </p:sp>
      <p:sp>
        <p:nvSpPr>
          <p:cNvPr id="3" name="Content Placeholder 2">
            <a:extLst>
              <a:ext uri="{FF2B5EF4-FFF2-40B4-BE49-F238E27FC236}">
                <a16:creationId xmlns:a16="http://schemas.microsoft.com/office/drawing/2014/main" id="{B56EF16B-B74E-BBD8-9B39-94FAC2469E2E}"/>
              </a:ext>
            </a:extLst>
          </p:cNvPr>
          <p:cNvSpPr>
            <a:spLocks noGrp="1"/>
          </p:cNvSpPr>
          <p:nvPr>
            <p:ph idx="1"/>
          </p:nvPr>
        </p:nvSpPr>
        <p:spPr/>
        <p:txBody>
          <a:bodyPr/>
          <a:lstStyle/>
          <a:p>
            <a:r>
              <a:rPr lang="en-US" dirty="0"/>
              <a:t>If an individual is mandated to attend therapy, they are seeking services involuntarily. </a:t>
            </a:r>
          </a:p>
          <a:p>
            <a:r>
              <a:rPr lang="en-US" b="1" dirty="0"/>
              <a:t>Involuntary treatment </a:t>
            </a:r>
            <a:r>
              <a:rPr lang="en-US" dirty="0"/>
              <a:t>refers to therapy that is not the individual's choice.</a:t>
            </a:r>
          </a:p>
        </p:txBody>
      </p:sp>
    </p:spTree>
    <p:extLst>
      <p:ext uri="{BB962C8B-B14F-4D97-AF65-F5344CB8AC3E}">
        <p14:creationId xmlns:p14="http://schemas.microsoft.com/office/powerpoint/2010/main" val="210701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Mental Health Treatment: Past And Present</a:t>
            </a:r>
            <a:r>
              <a:rPr lang="en-US" b="1" baseline="-25000" dirty="0"/>
              <a:t>1</a:t>
            </a:r>
          </a:p>
        </p:txBody>
      </p:sp>
      <p:pic>
        <p:nvPicPr>
          <p:cNvPr id="6" name="Content Placeholder 6" descr="A photograph of a person, holding a bottle of medication, talking to a doctor via video chat">
            <a:extLst>
              <a:ext uri="{FF2B5EF4-FFF2-40B4-BE49-F238E27FC236}">
                <a16:creationId xmlns:a16="http://schemas.microsoft.com/office/drawing/2014/main" id="{5FE9D2B6-56C7-85B0-BFF8-0968F1E0E79C}"/>
              </a:ext>
            </a:extLst>
          </p:cNvPr>
          <p:cNvPicPr>
            <a:picLocks noChangeAspect="1"/>
          </p:cNvPicPr>
          <p:nvPr/>
        </p:nvPicPr>
        <p:blipFill rotWithShape="1">
          <a:blip r:embed="rId2"/>
          <a:srcRect l="9259" t="1235" r="10185"/>
          <a:stretch/>
        </p:blipFill>
        <p:spPr>
          <a:xfrm>
            <a:off x="170959" y="2286000"/>
            <a:ext cx="2585466" cy="1783080"/>
          </a:xfrm>
          <a:prstGeom prst="rect">
            <a:avLst/>
          </a:prstGeom>
          <a:noFill/>
        </p:spPr>
      </p:pic>
      <p:sp>
        <p:nvSpPr>
          <p:cNvPr id="5" name="TextBox 4">
            <a:extLst>
              <a:ext uri="{FF2B5EF4-FFF2-40B4-BE49-F238E27FC236}">
                <a16:creationId xmlns:a16="http://schemas.microsoft.com/office/drawing/2014/main" id="{B0F0FEB3-6078-AB29-587B-E5A8F3E7E0F6}"/>
              </a:ext>
            </a:extLst>
          </p:cNvPr>
          <p:cNvSpPr txBox="1"/>
          <p:nvPr/>
        </p:nvSpPr>
        <p:spPr>
          <a:xfrm>
            <a:off x="1150946" y="4069080"/>
            <a:ext cx="625492" cy="253916"/>
          </a:xfrm>
          <a:prstGeom prst="rect">
            <a:avLst/>
          </a:prstGeom>
          <a:noFill/>
        </p:spPr>
        <p:txBody>
          <a:bodyPr wrap="none" rtlCol="0">
            <a:spAutoFit/>
          </a:bodyPr>
          <a:lstStyle/>
          <a:p>
            <a:r>
              <a:rPr lang="en-US" sz="1050" dirty="0">
                <a:solidFill>
                  <a:srgbClr val="182F58"/>
                </a:solidFill>
              </a:rPr>
              <a:t>Figure 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2811026" y="1219200"/>
            <a:ext cx="5875774" cy="4648200"/>
          </a:xfrm>
        </p:spPr>
        <p:txBody>
          <a:bodyPr>
            <a:normAutofit fontScale="70000" lnSpcReduction="20000"/>
          </a:bodyPr>
          <a:lstStyle/>
          <a:p>
            <a:r>
              <a:rPr lang="en-US" dirty="0"/>
              <a:t>According to the Substance Abuse and Mental Health Services Administration (SAMHSA), in 2021, among the 57.8 million adults with any mental illness, 47.2% received treatment (NIMH, 2021).</a:t>
            </a:r>
          </a:p>
          <a:p>
            <a:pPr lvl="1"/>
            <a:r>
              <a:rPr lang="en-US" dirty="0"/>
              <a:t>Adults who received care in inpatient and outpatient settings and/or used prescription medication for psychological disorders</a:t>
            </a:r>
          </a:p>
          <a:p>
            <a:r>
              <a:rPr lang="en-US" dirty="0"/>
              <a:t>Children and adolescents also receive mental health services. </a:t>
            </a:r>
          </a:p>
          <a:p>
            <a:r>
              <a:rPr lang="en-US" dirty="0"/>
              <a:t>The Centers for Disease Control and Prevention's National Health and Nutrition Examination Survey (NHANES) found that approximately half (50.6%) of children with mental disorders had received treatment for their disorder within the past year (NIMH, n.d.-c). </a:t>
            </a:r>
          </a:p>
        </p:txBody>
      </p:sp>
    </p:spTree>
    <p:extLst>
      <p:ext uri="{BB962C8B-B14F-4D97-AF65-F5344CB8AC3E}">
        <p14:creationId xmlns:p14="http://schemas.microsoft.com/office/powerpoint/2010/main" val="211473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217BE-28A8-449E-56B1-C1BE40FCE399}"/>
              </a:ext>
            </a:extLst>
          </p:cNvPr>
          <p:cNvSpPr>
            <a:spLocks noGrp="1"/>
          </p:cNvSpPr>
          <p:nvPr>
            <p:ph type="title"/>
          </p:nvPr>
        </p:nvSpPr>
        <p:spPr/>
        <p:txBody>
          <a:bodyPr/>
          <a:lstStyle/>
          <a:p>
            <a:r>
              <a:rPr lang="en-US" dirty="0"/>
              <a:t>Voluntary Treatment</a:t>
            </a:r>
          </a:p>
        </p:txBody>
      </p:sp>
      <p:sp>
        <p:nvSpPr>
          <p:cNvPr id="3" name="Content Placeholder 2">
            <a:extLst>
              <a:ext uri="{FF2B5EF4-FFF2-40B4-BE49-F238E27FC236}">
                <a16:creationId xmlns:a16="http://schemas.microsoft.com/office/drawing/2014/main" id="{6D721683-446E-5EDA-69FA-968945C59D1A}"/>
              </a:ext>
            </a:extLst>
          </p:cNvPr>
          <p:cNvSpPr>
            <a:spLocks noGrp="1"/>
          </p:cNvSpPr>
          <p:nvPr>
            <p:ph idx="1"/>
          </p:nvPr>
        </p:nvSpPr>
        <p:spPr/>
        <p:txBody>
          <a:bodyPr/>
          <a:lstStyle/>
          <a:p>
            <a:r>
              <a:rPr lang="en-US" dirty="0"/>
              <a:t>Other individuals might voluntarily seek treatment. </a:t>
            </a:r>
          </a:p>
          <a:p>
            <a:r>
              <a:rPr lang="en-US" dirty="0"/>
              <a:t>Voluntary treatment means the person chooses to attend therapy to obtain relief from symptoms.</a:t>
            </a:r>
          </a:p>
        </p:txBody>
      </p:sp>
    </p:spTree>
    <p:extLst>
      <p:ext uri="{BB962C8B-B14F-4D97-AF65-F5344CB8AC3E}">
        <p14:creationId xmlns:p14="http://schemas.microsoft.com/office/powerpoint/2010/main" val="494205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3</a:t>
            </a:r>
            <a:endParaRPr lang="en-US" b="1" dirty="0"/>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2606041"/>
          </a:xfrm>
        </p:spPr>
        <p:txBody>
          <a:bodyPr>
            <a:normAutofit lnSpcReduction="10000"/>
          </a:bodyPr>
          <a:lstStyle/>
          <a:p>
            <a:r>
              <a:rPr lang="en-US" dirty="0"/>
              <a:t>Do you imagine that treatment success is influenced by whether the individual is there voluntarily or involuntarily? </a:t>
            </a:r>
          </a:p>
          <a:p>
            <a:endParaRPr lang="en-US" dirty="0"/>
          </a:p>
          <a:p>
            <a:r>
              <a:rPr lang="en-US" dirty="0"/>
              <a:t>How might success rates be increased for involuntary treatment?</a:t>
            </a:r>
          </a:p>
        </p:txBody>
      </p:sp>
    </p:spTree>
    <p:extLst>
      <p:ext uri="{BB962C8B-B14F-4D97-AF65-F5344CB8AC3E}">
        <p14:creationId xmlns:p14="http://schemas.microsoft.com/office/powerpoint/2010/main" val="3150487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0FC20-981C-4D21-2DE2-8E56747414B1}"/>
              </a:ext>
            </a:extLst>
          </p:cNvPr>
          <p:cNvSpPr>
            <a:spLocks noGrp="1"/>
          </p:cNvSpPr>
          <p:nvPr>
            <p:ph type="title"/>
          </p:nvPr>
        </p:nvSpPr>
        <p:spPr/>
        <p:txBody>
          <a:bodyPr/>
          <a:lstStyle/>
          <a:p>
            <a:r>
              <a:rPr lang="en-US" dirty="0"/>
              <a:t>Types Of Treatment</a:t>
            </a:r>
          </a:p>
        </p:txBody>
      </p:sp>
      <p:sp>
        <p:nvSpPr>
          <p:cNvPr id="3" name="Content Placeholder 2">
            <a:extLst>
              <a:ext uri="{FF2B5EF4-FFF2-40B4-BE49-F238E27FC236}">
                <a16:creationId xmlns:a16="http://schemas.microsoft.com/office/drawing/2014/main" id="{83819A29-55EA-54F6-35B2-0D02A36C1742}"/>
              </a:ext>
            </a:extLst>
          </p:cNvPr>
          <p:cNvSpPr>
            <a:spLocks noGrp="1"/>
          </p:cNvSpPr>
          <p:nvPr>
            <p:ph idx="1"/>
          </p:nvPr>
        </p:nvSpPr>
        <p:spPr/>
        <p:txBody>
          <a:bodyPr>
            <a:normAutofit fontScale="92500" lnSpcReduction="10000"/>
          </a:bodyPr>
          <a:lstStyle/>
          <a:p>
            <a:r>
              <a:rPr lang="en-US" dirty="0"/>
              <a:t>Psychological treatment can occur in a variety of places.</a:t>
            </a:r>
          </a:p>
          <a:p>
            <a:pPr lvl="1"/>
            <a:r>
              <a:rPr lang="en-US" dirty="0"/>
              <a:t>Community mental health center </a:t>
            </a:r>
          </a:p>
          <a:p>
            <a:pPr lvl="1"/>
            <a:r>
              <a:rPr lang="en-US" dirty="0"/>
              <a:t>Practitioner in a private or community practice</a:t>
            </a:r>
          </a:p>
          <a:p>
            <a:pPr lvl="1"/>
            <a:r>
              <a:rPr lang="en-US" dirty="0"/>
              <a:t>A child might see a school counselor, school psychologist, or school social worker. </a:t>
            </a:r>
          </a:p>
          <a:p>
            <a:pPr lvl="1"/>
            <a:r>
              <a:rPr lang="en-US" dirty="0"/>
              <a:t>An incarcerated person might receive group therapy in prison.</a:t>
            </a:r>
          </a:p>
          <a:p>
            <a:r>
              <a:rPr lang="en-US" dirty="0"/>
              <a:t>The following are individuals who can perform counseling and therapy services: psychologists, psychiatrists, clinical social workers, marriage and family therapists, and trained religious personnel</a:t>
            </a:r>
          </a:p>
        </p:txBody>
      </p:sp>
    </p:spTree>
    <p:extLst>
      <p:ext uri="{BB962C8B-B14F-4D97-AF65-F5344CB8AC3E}">
        <p14:creationId xmlns:p14="http://schemas.microsoft.com/office/powerpoint/2010/main" val="3789110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9EDB2-1420-5DE7-32C6-ADDB88BB46F2}"/>
              </a:ext>
            </a:extLst>
          </p:cNvPr>
          <p:cNvSpPr>
            <a:spLocks noGrp="1"/>
          </p:cNvSpPr>
          <p:nvPr>
            <p:ph type="title"/>
          </p:nvPr>
        </p:nvSpPr>
        <p:spPr/>
        <p:txBody>
          <a:bodyPr/>
          <a:lstStyle/>
          <a:p>
            <a:r>
              <a:rPr lang="en-US" dirty="0"/>
              <a:t>Lesson 16.1 Figure 10</a:t>
            </a:r>
          </a:p>
        </p:txBody>
      </p:sp>
      <p:sp>
        <p:nvSpPr>
          <p:cNvPr id="3" name="Content Placeholder 2">
            <a:extLst>
              <a:ext uri="{FF2B5EF4-FFF2-40B4-BE49-F238E27FC236}">
                <a16:creationId xmlns:a16="http://schemas.microsoft.com/office/drawing/2014/main" id="{FAE03E93-E9BF-182E-E8EA-B267BAE676A4}"/>
              </a:ext>
            </a:extLst>
          </p:cNvPr>
          <p:cNvSpPr>
            <a:spLocks noGrp="1"/>
          </p:cNvSpPr>
          <p:nvPr>
            <p:ph idx="1"/>
          </p:nvPr>
        </p:nvSpPr>
        <p:spPr>
          <a:xfrm>
            <a:off x="491532" y="5516880"/>
            <a:ext cx="8229600" cy="487680"/>
          </a:xfrm>
        </p:spPr>
        <p:txBody>
          <a:bodyPr>
            <a:normAutofit fontScale="55000" lnSpcReduction="20000"/>
          </a:bodyPr>
          <a:lstStyle/>
          <a:p>
            <a:pPr marL="0" indent="0">
              <a:buNone/>
            </a:pPr>
            <a:r>
              <a:rPr lang="en-US" dirty="0"/>
              <a:t>Caption: There are several different places people can go and several different kinds of professionals people can see to seek mental health treatment.</a:t>
            </a:r>
          </a:p>
        </p:txBody>
      </p:sp>
      <p:pic>
        <p:nvPicPr>
          <p:cNvPr id="4" name="Content Placeholder 6" descr="A graphic showing the different places to receive treatment and the different people that can administer treatment">
            <a:extLst>
              <a:ext uri="{FF2B5EF4-FFF2-40B4-BE49-F238E27FC236}">
                <a16:creationId xmlns:a16="http://schemas.microsoft.com/office/drawing/2014/main" id="{627E085F-07C6-7180-25B5-4DD76EC9F6F4}"/>
              </a:ext>
            </a:extLst>
          </p:cNvPr>
          <p:cNvPicPr>
            <a:picLocks noChangeAspect="1"/>
          </p:cNvPicPr>
          <p:nvPr/>
        </p:nvPicPr>
        <p:blipFill rotWithShape="1">
          <a:blip r:embed="rId2"/>
          <a:srcRect l="29374" r="28438"/>
          <a:stretch/>
        </p:blipFill>
        <p:spPr>
          <a:xfrm>
            <a:off x="2971800" y="1097280"/>
            <a:ext cx="3200400" cy="4267200"/>
          </a:xfrm>
          <a:prstGeom prst="rect">
            <a:avLst/>
          </a:prstGeom>
          <a:noFill/>
        </p:spPr>
      </p:pic>
    </p:spTree>
    <p:extLst>
      <p:ext uri="{BB962C8B-B14F-4D97-AF65-F5344CB8AC3E}">
        <p14:creationId xmlns:p14="http://schemas.microsoft.com/office/powerpoint/2010/main" val="980487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9EDB2-1420-5DE7-32C6-ADDB88BB46F2}"/>
              </a:ext>
            </a:extLst>
          </p:cNvPr>
          <p:cNvSpPr>
            <a:spLocks noGrp="1"/>
          </p:cNvSpPr>
          <p:nvPr>
            <p:ph type="title"/>
          </p:nvPr>
        </p:nvSpPr>
        <p:spPr/>
        <p:txBody>
          <a:bodyPr/>
          <a:lstStyle/>
          <a:p>
            <a:r>
              <a:rPr lang="en-US" dirty="0"/>
              <a:t>Funding Mental Health Treatment</a:t>
            </a:r>
          </a:p>
        </p:txBody>
      </p:sp>
      <p:sp>
        <p:nvSpPr>
          <p:cNvPr id="3" name="Content Placeholder 2">
            <a:extLst>
              <a:ext uri="{FF2B5EF4-FFF2-40B4-BE49-F238E27FC236}">
                <a16:creationId xmlns:a16="http://schemas.microsoft.com/office/drawing/2014/main" id="{FAE03E93-E9BF-182E-E8EA-B267BAE676A4}"/>
              </a:ext>
            </a:extLst>
          </p:cNvPr>
          <p:cNvSpPr>
            <a:spLocks noGrp="1"/>
          </p:cNvSpPr>
          <p:nvPr>
            <p:ph idx="1"/>
          </p:nvPr>
        </p:nvSpPr>
        <p:spPr/>
        <p:txBody>
          <a:bodyPr>
            <a:normAutofit fontScale="92500" lnSpcReduction="20000"/>
          </a:bodyPr>
          <a:lstStyle/>
          <a:p>
            <a:r>
              <a:rPr lang="en-US" dirty="0"/>
              <a:t>A range of funding sources pays for mental health treatment: health insurance, government funds, and private pay. +</a:t>
            </a:r>
          </a:p>
          <a:p>
            <a:r>
              <a:rPr lang="en-US" dirty="0"/>
              <a:t>The Mental Health Parity and Addiction Equity Act of 2008 which requires group health plans and insurers to make sure there is parity of mental health services (U.S. Department of Labor, n.d.).  </a:t>
            </a:r>
          </a:p>
          <a:p>
            <a:r>
              <a:rPr lang="en-US" dirty="0"/>
              <a:t>In December of 2020, Congress enacted the Consolidated Appropriations Act (CAA).</a:t>
            </a:r>
          </a:p>
          <a:p>
            <a:pPr lvl="1"/>
            <a:r>
              <a:rPr lang="en-US" dirty="0"/>
              <a:t>Requires insurance companies to prove that they are complying with the Mental Health Parity and Addiction Equity Act of 2008 (APA, 2023)</a:t>
            </a:r>
          </a:p>
        </p:txBody>
      </p:sp>
    </p:spTree>
    <p:extLst>
      <p:ext uri="{BB962C8B-B14F-4D97-AF65-F5344CB8AC3E}">
        <p14:creationId xmlns:p14="http://schemas.microsoft.com/office/powerpoint/2010/main" val="1261747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0E779-B500-E5C8-ECBD-63E128523FE6}"/>
              </a:ext>
            </a:extLst>
          </p:cNvPr>
          <p:cNvSpPr>
            <a:spLocks noGrp="1"/>
          </p:cNvSpPr>
          <p:nvPr>
            <p:ph type="title"/>
          </p:nvPr>
        </p:nvSpPr>
        <p:spPr/>
        <p:txBody>
          <a:bodyPr/>
          <a:lstStyle/>
          <a:p>
            <a:r>
              <a:rPr lang="en-US" dirty="0"/>
              <a:t>Is It Easy To Find Treatment Sources?</a:t>
            </a:r>
          </a:p>
        </p:txBody>
      </p:sp>
      <p:sp>
        <p:nvSpPr>
          <p:cNvPr id="3" name="Content Placeholder 2">
            <a:extLst>
              <a:ext uri="{FF2B5EF4-FFF2-40B4-BE49-F238E27FC236}">
                <a16:creationId xmlns:a16="http://schemas.microsoft.com/office/drawing/2014/main" id="{55E2F0A5-B113-EED7-AA6A-21717753B938}"/>
              </a:ext>
            </a:extLst>
          </p:cNvPr>
          <p:cNvSpPr>
            <a:spLocks noGrp="1"/>
          </p:cNvSpPr>
          <p:nvPr>
            <p:ph idx="1"/>
          </p:nvPr>
        </p:nvSpPr>
        <p:spPr/>
        <p:txBody>
          <a:bodyPr>
            <a:normAutofit/>
          </a:bodyPr>
          <a:lstStyle/>
          <a:p>
            <a:r>
              <a:rPr lang="en-US" dirty="0"/>
              <a:t>Finding treatment sources is also not always easy for a variety of reasons, such as:</a:t>
            </a:r>
          </a:p>
          <a:p>
            <a:pPr lvl="1"/>
            <a:r>
              <a:rPr lang="en-US" dirty="0"/>
              <a:t>Limited options, especially in rural and low-income urban areas</a:t>
            </a:r>
          </a:p>
          <a:p>
            <a:pPr lvl="1"/>
            <a:r>
              <a:rPr lang="en-US" dirty="0"/>
              <a:t>Waiting lists</a:t>
            </a:r>
          </a:p>
          <a:p>
            <a:pPr lvl="1"/>
            <a:r>
              <a:rPr lang="en-US" dirty="0"/>
              <a:t>Poor quality of care available for indigent patients</a:t>
            </a:r>
          </a:p>
          <a:p>
            <a:pPr lvl="1"/>
            <a:r>
              <a:rPr lang="en-US" dirty="0"/>
              <a:t>Financial obstacles such as co-pays, deductibles, and time off work</a:t>
            </a:r>
          </a:p>
        </p:txBody>
      </p:sp>
    </p:spTree>
    <p:extLst>
      <p:ext uri="{BB962C8B-B14F-4D97-AF65-F5344CB8AC3E}">
        <p14:creationId xmlns:p14="http://schemas.microsoft.com/office/powerpoint/2010/main" val="1060816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E25B8-AB86-0250-8DEA-1C4204354DA3}"/>
              </a:ext>
            </a:extLst>
          </p:cNvPr>
          <p:cNvSpPr>
            <a:spLocks noGrp="1"/>
          </p:cNvSpPr>
          <p:nvPr>
            <p:ph type="title"/>
          </p:nvPr>
        </p:nvSpPr>
        <p:spPr/>
        <p:txBody>
          <a:bodyPr/>
          <a:lstStyle/>
          <a:p>
            <a:r>
              <a:rPr lang="en-US" dirty="0"/>
              <a:t>Summary</a:t>
            </a:r>
            <a:r>
              <a:rPr lang="en-US" baseline="-25000" dirty="0"/>
              <a:t>1</a:t>
            </a:r>
            <a:endParaRPr lang="en-US" dirty="0"/>
          </a:p>
        </p:txBody>
      </p:sp>
      <p:sp>
        <p:nvSpPr>
          <p:cNvPr id="3" name="Content Placeholder 2">
            <a:extLst>
              <a:ext uri="{FF2B5EF4-FFF2-40B4-BE49-F238E27FC236}">
                <a16:creationId xmlns:a16="http://schemas.microsoft.com/office/drawing/2014/main" id="{13485ABC-0E37-5922-4306-212670C23087}"/>
              </a:ext>
            </a:extLst>
          </p:cNvPr>
          <p:cNvSpPr>
            <a:spLocks noGrp="1"/>
          </p:cNvSpPr>
          <p:nvPr>
            <p:ph idx="1"/>
          </p:nvPr>
        </p:nvSpPr>
        <p:spPr>
          <a:xfrm>
            <a:off x="228600" y="1280160"/>
            <a:ext cx="8458200" cy="4968240"/>
          </a:xfrm>
        </p:spPr>
        <p:txBody>
          <a:bodyPr>
            <a:normAutofit/>
          </a:bodyPr>
          <a:lstStyle/>
          <a:p>
            <a:r>
              <a:rPr lang="en-US" dirty="0"/>
              <a:t>In the past, people with psychological disorders or exhibiting strange behavior were believed to be possessed by demons and were subjected to exorcisms, imprisonment, or execution.</a:t>
            </a:r>
          </a:p>
          <a:p>
            <a:r>
              <a:rPr lang="en-US" dirty="0"/>
              <a:t>Asylums were later built to house the mentally ill, but patients received little to no treatment and faced cruel methods.</a:t>
            </a:r>
          </a:p>
          <a:p>
            <a:r>
              <a:rPr lang="en-US" dirty="0"/>
              <a:t>Philippe Pinel and Dorothea Dix advocated for more humane treatment of people with psychological disorders.</a:t>
            </a:r>
          </a:p>
        </p:txBody>
      </p:sp>
    </p:spTree>
    <p:extLst>
      <p:ext uri="{BB962C8B-B14F-4D97-AF65-F5344CB8AC3E}">
        <p14:creationId xmlns:p14="http://schemas.microsoft.com/office/powerpoint/2010/main" val="1772564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E25B8-AB86-0250-8DEA-1C4204354DA3}"/>
              </a:ext>
            </a:extLst>
          </p:cNvPr>
          <p:cNvSpPr>
            <a:spLocks noGrp="1"/>
          </p:cNvSpPr>
          <p:nvPr>
            <p:ph type="title"/>
          </p:nvPr>
        </p:nvSpPr>
        <p:spPr/>
        <p:txBody>
          <a:bodyPr/>
          <a:lstStyle/>
          <a:p>
            <a:r>
              <a:rPr lang="en-US" dirty="0"/>
              <a:t>Summary</a:t>
            </a:r>
            <a:r>
              <a:rPr lang="en-US" baseline="-25000" dirty="0"/>
              <a:t>2</a:t>
            </a:r>
            <a:endParaRPr lang="en-US" dirty="0"/>
          </a:p>
        </p:txBody>
      </p:sp>
      <p:sp>
        <p:nvSpPr>
          <p:cNvPr id="3" name="Content Placeholder 2">
            <a:extLst>
              <a:ext uri="{FF2B5EF4-FFF2-40B4-BE49-F238E27FC236}">
                <a16:creationId xmlns:a16="http://schemas.microsoft.com/office/drawing/2014/main" id="{13485ABC-0E37-5922-4306-212670C23087}"/>
              </a:ext>
            </a:extLst>
          </p:cNvPr>
          <p:cNvSpPr>
            <a:spLocks noGrp="1"/>
          </p:cNvSpPr>
          <p:nvPr>
            <p:ph idx="1"/>
          </p:nvPr>
        </p:nvSpPr>
        <p:spPr>
          <a:xfrm>
            <a:off x="228600" y="1126588"/>
            <a:ext cx="8458200" cy="4968240"/>
          </a:xfrm>
        </p:spPr>
        <p:txBody>
          <a:bodyPr>
            <a:normAutofit fontScale="92500" lnSpcReduction="10000"/>
          </a:bodyPr>
          <a:lstStyle/>
          <a:p>
            <a:r>
              <a:rPr lang="en-US" dirty="0"/>
              <a:t>The deinstitutionalization movement in the mid-1960s led to the closure of asylums, enabling people with mental illnesses to return home or receive treatment in their communities, although many became homeless due to lack of resources.</a:t>
            </a:r>
          </a:p>
          <a:p>
            <a:r>
              <a:rPr lang="en-US" dirty="0"/>
              <a:t>Today, psychiatric hospitals run by state governments and local community hospitals emphasize short-term stays for mental illness treatment.</a:t>
            </a:r>
          </a:p>
          <a:p>
            <a:r>
              <a:rPr lang="en-US" dirty="0"/>
              <a:t>Most people suffering from mental illness are not hospitalized and can receive outpatient mental health services from various sources, including therapists, counselors, and social workers, covered through insurance, government funds, or private pay.</a:t>
            </a:r>
          </a:p>
        </p:txBody>
      </p:sp>
    </p:spTree>
    <p:extLst>
      <p:ext uri="{BB962C8B-B14F-4D97-AF65-F5344CB8AC3E}">
        <p14:creationId xmlns:p14="http://schemas.microsoft.com/office/powerpoint/2010/main" val="3428927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A363-008A-9460-24DB-6A18281A280F}"/>
              </a:ext>
            </a:extLst>
          </p:cNvPr>
          <p:cNvSpPr>
            <a:spLocks noGrp="1"/>
          </p:cNvSpPr>
          <p:nvPr>
            <p:ph type="title" idx="4294967295"/>
          </p:nvPr>
        </p:nvSpPr>
        <p:spPr>
          <a:xfrm>
            <a:off x="1614487" y="-1010082"/>
            <a:ext cx="5915025" cy="994172"/>
          </a:xfrm>
          <a:prstGeom prst="rect">
            <a:avLst/>
          </a:prstGeom>
        </p:spPr>
        <p:txBody>
          <a:bodyPr anchor="b">
            <a:normAutofit fontScale="90000"/>
          </a:bodyPr>
          <a:lstStyle/>
          <a:p>
            <a:r>
              <a:rPr lang="en-US" dirty="0"/>
              <a:t>End of Hawkes Learning PowerPoint</a:t>
            </a:r>
          </a:p>
        </p:txBody>
      </p:sp>
    </p:spTree>
    <p:extLst>
      <p:ext uri="{BB962C8B-B14F-4D97-AF65-F5344CB8AC3E}">
        <p14:creationId xmlns:p14="http://schemas.microsoft.com/office/powerpoint/2010/main" val="1295064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1</a:t>
            </a:r>
            <a:endParaRPr lang="en-US" b="1" dirty="0"/>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2987041"/>
          </a:xfrm>
        </p:spPr>
        <p:txBody>
          <a:bodyPr>
            <a:normAutofit/>
          </a:bodyPr>
          <a:lstStyle/>
          <a:p>
            <a:r>
              <a:rPr lang="en-US" dirty="0"/>
              <a:t>Can you think of some possible reasons for the differences in treatment rates between anxiety disorders and ADHD/conduct disorders? </a:t>
            </a:r>
          </a:p>
          <a:p>
            <a:endParaRPr lang="en-US" dirty="0"/>
          </a:p>
          <a:p>
            <a:r>
              <a:rPr lang="en-US" dirty="0"/>
              <a:t>What other disorders among children may have a higher rate of treatment?</a:t>
            </a:r>
          </a:p>
        </p:txBody>
      </p:sp>
    </p:spTree>
    <p:extLst>
      <p:ext uri="{BB962C8B-B14F-4D97-AF65-F5344CB8AC3E}">
        <p14:creationId xmlns:p14="http://schemas.microsoft.com/office/powerpoint/2010/main" val="3029162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16.1 Figure 3</a:t>
            </a:r>
            <a:endParaRPr lang="en-US" sz="3200" b="1" dirty="0">
              <a:solidFill>
                <a:schemeClr val="accent1"/>
              </a:solidFill>
            </a:endParaRPr>
          </a:p>
        </p:txBody>
      </p:sp>
      <p:sp>
        <p:nvSpPr>
          <p:cNvPr id="13315" name="Rectangle 3"/>
          <p:cNvSpPr>
            <a:spLocks noGrp="1"/>
          </p:cNvSpPr>
          <p:nvPr>
            <p:ph idx="1"/>
          </p:nvPr>
        </p:nvSpPr>
        <p:spPr>
          <a:xfrm>
            <a:off x="457200" y="5334000"/>
            <a:ext cx="8229600" cy="609600"/>
          </a:xfrm>
          <a:prstGeom prst="rect">
            <a:avLst/>
          </a:prstGeom>
        </p:spPr>
        <p:txBody>
          <a:bodyPr>
            <a:normAutofit fontScale="62500" lnSpcReduction="20000"/>
          </a:bodyPr>
          <a:lstStyle/>
          <a:p>
            <a:pPr marL="0" indent="0">
              <a:buNone/>
              <a:tabLst>
                <a:tab pos="461963" algn="l"/>
              </a:tabLst>
            </a:pPr>
            <a:r>
              <a:rPr lang="en-US" i="0" dirty="0"/>
              <a:t>Caption: About one third to one half of U.S. adolescents (ages 8 to 15) with mental disorders receive treatment, with behavior-related disorders more likely to be treated.</a:t>
            </a:r>
          </a:p>
        </p:txBody>
      </p:sp>
      <p:pic>
        <p:nvPicPr>
          <p:cNvPr id="2" name="Content Placeholder 6" descr="A bar graph showing the different mental disorders children have been treated for">
            <a:extLst>
              <a:ext uri="{FF2B5EF4-FFF2-40B4-BE49-F238E27FC236}">
                <a16:creationId xmlns:a16="http://schemas.microsoft.com/office/drawing/2014/main" id="{8A11684E-4266-F7B8-8A13-453F25F7B97A}"/>
              </a:ext>
            </a:extLst>
          </p:cNvPr>
          <p:cNvPicPr>
            <a:picLocks noChangeAspect="1"/>
          </p:cNvPicPr>
          <p:nvPr/>
        </p:nvPicPr>
        <p:blipFill>
          <a:blip r:embed="rId2"/>
          <a:stretch>
            <a:fillRect/>
          </a:stretch>
        </p:blipFill>
        <p:spPr>
          <a:xfrm>
            <a:off x="914400" y="1086803"/>
            <a:ext cx="7569200" cy="4257675"/>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Treatment In The Past</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19100" y="1081370"/>
            <a:ext cx="8305800" cy="5334000"/>
          </a:xfrm>
        </p:spPr>
        <p:txBody>
          <a:bodyPr>
            <a:normAutofit fontScale="85000" lnSpcReduction="10000"/>
          </a:bodyPr>
          <a:lstStyle/>
          <a:p>
            <a:r>
              <a:rPr lang="en-US" dirty="0"/>
              <a:t>Historically the mentally ill have been treated very poorly. </a:t>
            </a:r>
          </a:p>
          <a:p>
            <a:r>
              <a:rPr lang="en-US" dirty="0"/>
              <a:t>It was believed that mental illness was caused by demonic possession, witchcraft, or an angry god (Szasz, 1960). </a:t>
            </a:r>
          </a:p>
          <a:p>
            <a:pPr lvl="1"/>
            <a:r>
              <a:rPr lang="en-US" u="sng" dirty="0"/>
              <a:t>Example:</a:t>
            </a:r>
            <a:r>
              <a:rPr lang="en-US" dirty="0"/>
              <a:t> In medieval times, abnormal behaviors were viewed as a sign that a person was possessed by demons. </a:t>
            </a:r>
          </a:p>
          <a:p>
            <a:r>
              <a:rPr lang="en-US" dirty="0"/>
              <a:t>The most common treatment was exorcism, often conducted by priests or other religious figures: incantations and prayers were said over the person's body, and they may have been given some medicinal drinks. </a:t>
            </a:r>
          </a:p>
          <a:p>
            <a:r>
              <a:rPr lang="en-US" dirty="0"/>
              <a:t>Another form of treatment for extreme cases of mental illness was trephining: a small hole was made in the afflicted individual's skull to release spirits from the body. </a:t>
            </a:r>
          </a:p>
          <a:p>
            <a:pPr lvl="1"/>
            <a:r>
              <a:rPr lang="en-US" dirty="0"/>
              <a:t>Most people treated in this manner died. </a:t>
            </a:r>
          </a:p>
        </p:txBody>
      </p:sp>
    </p:spTree>
    <p:extLst>
      <p:ext uri="{BB962C8B-B14F-4D97-AF65-F5344CB8AC3E}">
        <p14:creationId xmlns:p14="http://schemas.microsoft.com/office/powerpoint/2010/main" val="772872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Treatment In The Past</a:t>
            </a:r>
            <a:r>
              <a:rPr lang="en-US" baseline="-25000" dirty="0"/>
              <a:t>2</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304800" y="990600"/>
            <a:ext cx="8305800" cy="5334000"/>
          </a:xfrm>
        </p:spPr>
        <p:txBody>
          <a:bodyPr>
            <a:normAutofit/>
          </a:bodyPr>
          <a:lstStyle/>
          <a:p>
            <a:r>
              <a:rPr lang="en-US" dirty="0"/>
              <a:t>Other practices involved execution or imprisonment of people with psychological disorders.</a:t>
            </a:r>
          </a:p>
          <a:p>
            <a:r>
              <a:rPr lang="en-US" dirty="0"/>
              <a:t>From the late 1400s to the late 1600s, some religious organizations believed that people made pacts with the devil and committed horrible acts</a:t>
            </a:r>
          </a:p>
          <a:p>
            <a:r>
              <a:rPr lang="en-US" dirty="0"/>
              <a:t>Worldwide, it is estimated that tens of thousands of mentally ill people were killed after being accused of being witches or under the influence of witchcraft during this period.</a:t>
            </a:r>
          </a:p>
        </p:txBody>
      </p:sp>
    </p:spTree>
    <p:extLst>
      <p:ext uri="{BB962C8B-B14F-4D97-AF65-F5344CB8AC3E}">
        <p14:creationId xmlns:p14="http://schemas.microsoft.com/office/powerpoint/2010/main" val="1371297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1B3C9-2D6F-DD46-5CAD-1F9706967BBC}"/>
              </a:ext>
            </a:extLst>
          </p:cNvPr>
          <p:cNvSpPr>
            <a:spLocks noGrp="1"/>
          </p:cNvSpPr>
          <p:nvPr>
            <p:ph type="title"/>
          </p:nvPr>
        </p:nvSpPr>
        <p:spPr/>
        <p:txBody>
          <a:bodyPr/>
          <a:lstStyle/>
          <a:p>
            <a:r>
              <a:rPr lang="en-US" dirty="0"/>
              <a:t>Asylums</a:t>
            </a:r>
          </a:p>
        </p:txBody>
      </p:sp>
      <p:sp>
        <p:nvSpPr>
          <p:cNvPr id="3" name="Content Placeholder 2">
            <a:extLst>
              <a:ext uri="{FF2B5EF4-FFF2-40B4-BE49-F238E27FC236}">
                <a16:creationId xmlns:a16="http://schemas.microsoft.com/office/drawing/2014/main" id="{0D14C405-A5EE-A047-48A5-CE304049EAFB}"/>
              </a:ext>
            </a:extLst>
          </p:cNvPr>
          <p:cNvSpPr>
            <a:spLocks noGrp="1"/>
          </p:cNvSpPr>
          <p:nvPr>
            <p:ph idx="1"/>
          </p:nvPr>
        </p:nvSpPr>
        <p:spPr>
          <a:xfrm>
            <a:off x="150723" y="1295400"/>
            <a:ext cx="5943600" cy="4572000"/>
          </a:xfrm>
        </p:spPr>
        <p:txBody>
          <a:bodyPr>
            <a:normAutofit fontScale="85000" lnSpcReduction="20000"/>
          </a:bodyPr>
          <a:lstStyle/>
          <a:p>
            <a:r>
              <a:rPr lang="en-US" dirty="0"/>
              <a:t>By the 18th century, people who were considered odd and unusual were placed in asylums (Figure 4). </a:t>
            </a:r>
          </a:p>
          <a:p>
            <a:r>
              <a:rPr lang="en-US" b="1" dirty="0"/>
              <a:t>Asylums</a:t>
            </a:r>
            <a:r>
              <a:rPr lang="en-US" dirty="0"/>
              <a:t> were the first institutions created for the specific purpose of housing people with psychological disorders.</a:t>
            </a:r>
          </a:p>
          <a:p>
            <a:r>
              <a:rPr lang="en-US" dirty="0"/>
              <a:t>The focus was ostracizing them from society rather than treating their disorders. </a:t>
            </a:r>
          </a:p>
          <a:p>
            <a:pPr lvl="1"/>
            <a:r>
              <a:rPr lang="en-US" dirty="0"/>
              <a:t>People were kept in windowless dungeons, beaten, chained to their beds, and had little to no contact with caregivers</a:t>
            </a:r>
          </a:p>
        </p:txBody>
      </p:sp>
      <p:sp>
        <p:nvSpPr>
          <p:cNvPr id="5" name="TextBox 4">
            <a:extLst>
              <a:ext uri="{FF2B5EF4-FFF2-40B4-BE49-F238E27FC236}">
                <a16:creationId xmlns:a16="http://schemas.microsoft.com/office/drawing/2014/main" id="{0556C55D-4B46-CB78-A387-1DEFA93B3432}"/>
              </a:ext>
            </a:extLst>
          </p:cNvPr>
          <p:cNvSpPr txBox="1"/>
          <p:nvPr/>
        </p:nvSpPr>
        <p:spPr>
          <a:xfrm>
            <a:off x="7315200" y="4703466"/>
            <a:ext cx="625492" cy="253916"/>
          </a:xfrm>
          <a:prstGeom prst="rect">
            <a:avLst/>
          </a:prstGeom>
          <a:noFill/>
        </p:spPr>
        <p:txBody>
          <a:bodyPr wrap="none" rtlCol="0">
            <a:spAutoFit/>
          </a:bodyPr>
          <a:lstStyle/>
          <a:p>
            <a:r>
              <a:rPr lang="en-US" sz="1050" dirty="0">
                <a:solidFill>
                  <a:srgbClr val="182F58"/>
                </a:solidFill>
              </a:rPr>
              <a:t>Figure 4</a:t>
            </a:r>
          </a:p>
        </p:txBody>
      </p:sp>
      <p:pic>
        <p:nvPicPr>
          <p:cNvPr id="6" name="Content Placeholder 6" descr="A painting depicts the inside of a mental asylum in the early 1800s.">
            <a:extLst>
              <a:ext uri="{FF2B5EF4-FFF2-40B4-BE49-F238E27FC236}">
                <a16:creationId xmlns:a16="http://schemas.microsoft.com/office/drawing/2014/main" id="{997BE450-F930-E19D-9AC4-5C69DD53887F}"/>
              </a:ext>
            </a:extLst>
          </p:cNvPr>
          <p:cNvPicPr>
            <a:picLocks noChangeAspect="1"/>
          </p:cNvPicPr>
          <p:nvPr/>
        </p:nvPicPr>
        <p:blipFill rotWithShape="1">
          <a:blip r:embed="rId2"/>
          <a:srcRect l="6875" r="6875"/>
          <a:stretch/>
        </p:blipFill>
        <p:spPr>
          <a:xfrm>
            <a:off x="6092648" y="2783323"/>
            <a:ext cx="2976318" cy="1941077"/>
          </a:xfrm>
          <a:prstGeom prst="rect">
            <a:avLst/>
          </a:prstGeom>
          <a:noFill/>
        </p:spPr>
      </p:pic>
    </p:spTree>
    <p:extLst>
      <p:ext uri="{BB962C8B-B14F-4D97-AF65-F5344CB8AC3E}">
        <p14:creationId xmlns:p14="http://schemas.microsoft.com/office/powerpoint/2010/main" val="1863690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b="1" dirty="0"/>
              <a:t>Group Activity</a:t>
            </a:r>
            <a:r>
              <a:rPr lang="en-US" baseline="-25000" dirty="0"/>
              <a:t>1</a:t>
            </a:r>
            <a:endParaRPr lang="en-US" b="1" dirty="0"/>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1005840"/>
          </a:xfrm>
        </p:spPr>
        <p:txBody>
          <a:bodyPr/>
          <a:lstStyle/>
          <a:p>
            <a:r>
              <a:rPr lang="en-US" dirty="0"/>
              <a:t>Discuss the pros and cons of the introduction of asylums.</a:t>
            </a:r>
          </a:p>
        </p:txBody>
      </p:sp>
    </p:spTree>
    <p:extLst>
      <p:ext uri="{BB962C8B-B14F-4D97-AF65-F5344CB8AC3E}">
        <p14:creationId xmlns:p14="http://schemas.microsoft.com/office/powerpoint/2010/main" val="2110200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Treatment In The Past</a:t>
            </a:r>
            <a:r>
              <a:rPr lang="en-US" b="1" baseline="-25000" dirty="0"/>
              <a:t>3</a:t>
            </a:r>
          </a:p>
        </p:txBody>
      </p:sp>
      <p:pic>
        <p:nvPicPr>
          <p:cNvPr id="6" name="Content Placeholder 6" descr="A painting, set inside an asylum, depicts a person removing the chains from a patient.">
            <a:extLst>
              <a:ext uri="{FF2B5EF4-FFF2-40B4-BE49-F238E27FC236}">
                <a16:creationId xmlns:a16="http://schemas.microsoft.com/office/drawing/2014/main" id="{81F42F2B-497F-EA42-BF29-4E2C82FDD564}"/>
              </a:ext>
            </a:extLst>
          </p:cNvPr>
          <p:cNvPicPr>
            <a:picLocks noChangeAspect="1"/>
          </p:cNvPicPr>
          <p:nvPr/>
        </p:nvPicPr>
        <p:blipFill rotWithShape="1">
          <a:blip r:embed="rId2"/>
          <a:srcRect l="11111" r="12037" b="1235"/>
          <a:stretch/>
        </p:blipFill>
        <p:spPr>
          <a:xfrm>
            <a:off x="112973" y="1856600"/>
            <a:ext cx="2858827" cy="2066622"/>
          </a:xfrm>
          <a:prstGeom prst="rect">
            <a:avLst/>
          </a:prstGeom>
          <a:noFill/>
        </p:spPr>
      </p:pic>
      <p:sp>
        <p:nvSpPr>
          <p:cNvPr id="5" name="TextBox 4">
            <a:extLst>
              <a:ext uri="{FF2B5EF4-FFF2-40B4-BE49-F238E27FC236}">
                <a16:creationId xmlns:a16="http://schemas.microsoft.com/office/drawing/2014/main" id="{8DABD2D2-5C95-76A8-AB11-16F0ABA86E45}"/>
              </a:ext>
            </a:extLst>
          </p:cNvPr>
          <p:cNvSpPr txBox="1"/>
          <p:nvPr/>
        </p:nvSpPr>
        <p:spPr>
          <a:xfrm>
            <a:off x="1287454" y="3923222"/>
            <a:ext cx="625492" cy="253916"/>
          </a:xfrm>
          <a:prstGeom prst="rect">
            <a:avLst/>
          </a:prstGeom>
          <a:noFill/>
        </p:spPr>
        <p:txBody>
          <a:bodyPr wrap="none" rtlCol="0">
            <a:spAutoFit/>
          </a:bodyPr>
          <a:lstStyle/>
          <a:p>
            <a:r>
              <a:rPr lang="en-US" sz="1050" dirty="0">
                <a:solidFill>
                  <a:srgbClr val="182F58"/>
                </a:solidFill>
              </a:rPr>
              <a:t>Figure 5</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2743200" y="1097280"/>
            <a:ext cx="5867400" cy="5227320"/>
          </a:xfrm>
        </p:spPr>
        <p:txBody>
          <a:bodyPr>
            <a:normAutofit lnSpcReduction="10000"/>
          </a:bodyPr>
          <a:lstStyle/>
          <a:p>
            <a:r>
              <a:rPr lang="en-US" dirty="0"/>
              <a:t>In the late 1700s, a French physician, Philippe Pinel, argued for more humane treatment of the mentally ill. </a:t>
            </a:r>
          </a:p>
          <a:p>
            <a:pPr lvl="1"/>
            <a:r>
              <a:rPr lang="en-US" dirty="0"/>
              <a:t>Suggested that they be unchained and talked to</a:t>
            </a:r>
          </a:p>
          <a:p>
            <a:pPr lvl="1"/>
            <a:r>
              <a:rPr lang="en-US" dirty="0"/>
              <a:t>Applied this to patients at La Salpêtrière in Paris in 1795 (Figure 5)</a:t>
            </a:r>
          </a:p>
          <a:p>
            <a:r>
              <a:rPr lang="en-US" dirty="0"/>
              <a:t>Patients benefited from this more humane treatment, and many were able to leave the hospital.</a:t>
            </a:r>
          </a:p>
        </p:txBody>
      </p:sp>
    </p:spTree>
    <p:extLst>
      <p:ext uri="{BB962C8B-B14F-4D97-AF65-F5344CB8AC3E}">
        <p14:creationId xmlns:p14="http://schemas.microsoft.com/office/powerpoint/2010/main" val="1829110408"/>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1739</TotalTime>
  <Words>1799</Words>
  <Application>Microsoft Office PowerPoint</Application>
  <PresentationFormat>On-screen Show (4:3)</PresentationFormat>
  <Paragraphs>130</Paragraphs>
  <Slides>28</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28</vt:i4>
      </vt:variant>
    </vt:vector>
  </HeadingPairs>
  <TitlesOfParts>
    <vt:vector size="35" baseType="lpstr">
      <vt:lpstr>Arial</vt:lpstr>
      <vt:lpstr>Calibri</vt:lpstr>
      <vt:lpstr>Aptos</vt:lpstr>
      <vt:lpstr>Century Gothic</vt:lpstr>
      <vt:lpstr>Aptos Display</vt:lpstr>
      <vt:lpstr>Office Theme</vt:lpstr>
      <vt:lpstr>1_Office Theme</vt:lpstr>
      <vt:lpstr>Lesson 16.1</vt:lpstr>
      <vt:lpstr>Mental Health Treatment: Past And Present1</vt:lpstr>
      <vt:lpstr>Reflection Question1</vt:lpstr>
      <vt:lpstr>Lesson 16.1 Figure 3</vt:lpstr>
      <vt:lpstr>Treatment In The Past1</vt:lpstr>
      <vt:lpstr>Treatment In The Past2</vt:lpstr>
      <vt:lpstr>Asylums</vt:lpstr>
      <vt:lpstr>Group Activity1</vt:lpstr>
      <vt:lpstr>Treatment In The Past3</vt:lpstr>
      <vt:lpstr>Treatment In The Past4</vt:lpstr>
      <vt:lpstr>Example: Willard Psychiatric Center in upstate New York</vt:lpstr>
      <vt:lpstr>Reflection Question2</vt:lpstr>
      <vt:lpstr>Deinstitutionalization1</vt:lpstr>
      <vt:lpstr>Deinstitutionalization2</vt:lpstr>
      <vt:lpstr>Mental Health Treatment Today1</vt:lpstr>
      <vt:lpstr>Group Activity2</vt:lpstr>
      <vt:lpstr>Mental Health Treatment Today2</vt:lpstr>
      <vt:lpstr>Mental Health Treatment Today3</vt:lpstr>
      <vt:lpstr>Involuntary Treatment</vt:lpstr>
      <vt:lpstr>Voluntary Treatment</vt:lpstr>
      <vt:lpstr>Reflection Question3</vt:lpstr>
      <vt:lpstr>Types Of Treatment</vt:lpstr>
      <vt:lpstr>Lesson 16.1 Figure 10</vt:lpstr>
      <vt:lpstr>Funding Mental Health Treatment</vt:lpstr>
      <vt:lpstr>Is It Easy To Find Treatment Sources?</vt:lpstr>
      <vt:lpstr>Summary1</vt:lpstr>
      <vt:lpstr>Summary2</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16.1 Mental Health Treatment: Past and Present</dc:title>
  <dc:creator>Hawkes Learning</dc:creator>
  <cp:keywords>Psychology</cp:keywords>
  <cp:lastModifiedBy>Talissa Nahass</cp:lastModifiedBy>
  <cp:revision>185</cp:revision>
  <dcterms:created xsi:type="dcterms:W3CDTF">2013-04-26T14:43:13Z</dcterms:created>
  <dcterms:modified xsi:type="dcterms:W3CDTF">2024-07-23T21:46:55Z</dcterms:modified>
  <cp:category>Psychology</cp:category>
</cp:coreProperties>
</file>