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39"/>
  </p:notesMasterIdLst>
  <p:handoutMasterIdLst>
    <p:handoutMasterId r:id="rId40"/>
  </p:handoutMasterIdLst>
  <p:sldIdLst>
    <p:sldId id="272" r:id="rId3"/>
    <p:sldId id="273" r:id="rId4"/>
    <p:sldId id="274" r:id="rId5"/>
    <p:sldId id="267" r:id="rId6"/>
    <p:sldId id="285" r:id="rId7"/>
    <p:sldId id="275" r:id="rId8"/>
    <p:sldId id="276" r:id="rId9"/>
    <p:sldId id="286" r:id="rId10"/>
    <p:sldId id="287" r:id="rId11"/>
    <p:sldId id="270" r:id="rId12"/>
    <p:sldId id="288" r:id="rId13"/>
    <p:sldId id="289" r:id="rId14"/>
    <p:sldId id="290" r:id="rId15"/>
    <p:sldId id="303" r:id="rId16"/>
    <p:sldId id="292" r:id="rId17"/>
    <p:sldId id="291" r:id="rId18"/>
    <p:sldId id="293" r:id="rId19"/>
    <p:sldId id="277" r:id="rId20"/>
    <p:sldId id="294" r:id="rId21"/>
    <p:sldId id="278" r:id="rId22"/>
    <p:sldId id="295" r:id="rId23"/>
    <p:sldId id="296" r:id="rId24"/>
    <p:sldId id="297" r:id="rId25"/>
    <p:sldId id="271" r:id="rId26"/>
    <p:sldId id="279" r:id="rId27"/>
    <p:sldId id="298" r:id="rId28"/>
    <p:sldId id="280" r:id="rId29"/>
    <p:sldId id="299" r:id="rId30"/>
    <p:sldId id="281" r:id="rId31"/>
    <p:sldId id="282" r:id="rId32"/>
    <p:sldId id="301" r:id="rId33"/>
    <p:sldId id="300" r:id="rId34"/>
    <p:sldId id="283" r:id="rId35"/>
    <p:sldId id="284" r:id="rId36"/>
    <p:sldId id="302" r:id="rId37"/>
    <p:sldId id="318" r:id="rId38"/>
  </p:sldIdLst>
  <p:sldSz cx="9144000" cy="6858000" type="screen4x3"/>
  <p:notesSz cx="6858000" cy="9144000"/>
  <p:embeddedFontLst>
    <p:embeddedFont>
      <p:font typeface="Century Gothic" panose="020B050202020202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10" autoAdjust="0"/>
  </p:normalViewPr>
  <p:slideViewPr>
    <p:cSldViewPr>
      <p:cViewPr varScale="1">
        <p:scale>
          <a:sx n="52" d="100"/>
          <a:sy n="52" d="100"/>
        </p:scale>
        <p:origin x="104" y="52"/>
      </p:cViewPr>
      <p:guideLst>
        <p:guide orient="horz" pos="2160"/>
        <p:guide pos="2880"/>
      </p:guideLst>
    </p:cSldViewPr>
  </p:slideViewPr>
  <p:outlineViewPr>
    <p:cViewPr>
      <p:scale>
        <a:sx n="33" d="100"/>
        <a:sy n="33" d="100"/>
      </p:scale>
      <p:origin x="0" y="-27426"/>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25</a:t>
            </a:fld>
            <a:endParaRPr lang="en-US" dirty="0"/>
          </a:p>
        </p:txBody>
      </p:sp>
    </p:spTree>
    <p:extLst>
      <p:ext uri="{BB962C8B-B14F-4D97-AF65-F5344CB8AC3E}">
        <p14:creationId xmlns:p14="http://schemas.microsoft.com/office/powerpoint/2010/main" val="3519999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11771286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C75D15F3-A24E-1CDC-7A3B-2EE6AA2B37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662" y="297219"/>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825633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913831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738226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491476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208873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972609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952565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088992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769656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125778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293432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094126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288295427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16.2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Types of Treatment</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1</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301241"/>
          </a:xfrm>
        </p:spPr>
        <p:txBody>
          <a:bodyPr/>
          <a:lstStyle/>
          <a:p>
            <a:r>
              <a:rPr lang="en-US" dirty="0"/>
              <a:t>Do you, a friend, or a family member have an unhealthy habit that you would like to stop? How do you think aversive conditioning would work to eliminate the behavior in question? Do you think this strategy would be effective? Why or why not?</a:t>
            </a:r>
          </a:p>
        </p:txBody>
      </p:sp>
    </p:spTree>
    <p:extLst>
      <p:ext uri="{BB962C8B-B14F-4D97-AF65-F5344CB8AC3E}">
        <p14:creationId xmlns:p14="http://schemas.microsoft.com/office/powerpoint/2010/main" val="3029162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82EFF-4337-8A82-EBED-FADEDDD98BD8}"/>
              </a:ext>
            </a:extLst>
          </p:cNvPr>
          <p:cNvSpPr>
            <a:spLocks noGrp="1"/>
          </p:cNvSpPr>
          <p:nvPr>
            <p:ph type="title"/>
          </p:nvPr>
        </p:nvSpPr>
        <p:spPr/>
        <p:txBody>
          <a:bodyPr/>
          <a:lstStyle/>
          <a:p>
            <a:r>
              <a:rPr lang="en-US" dirty="0"/>
              <a:t>Psychotherapy: Behavior Therapy</a:t>
            </a:r>
            <a:r>
              <a:rPr lang="en-US" baseline="-25000" dirty="0"/>
              <a:t>4</a:t>
            </a:r>
            <a:endParaRPr lang="en-US" dirty="0"/>
          </a:p>
        </p:txBody>
      </p:sp>
      <p:sp>
        <p:nvSpPr>
          <p:cNvPr id="3" name="Content Placeholder 2">
            <a:extLst>
              <a:ext uri="{FF2B5EF4-FFF2-40B4-BE49-F238E27FC236}">
                <a16:creationId xmlns:a16="http://schemas.microsoft.com/office/drawing/2014/main" id="{AFDF5B5F-40D4-E7AC-DF94-44B1C532EA34}"/>
              </a:ext>
            </a:extLst>
          </p:cNvPr>
          <p:cNvSpPr>
            <a:spLocks noGrp="1"/>
          </p:cNvSpPr>
          <p:nvPr>
            <p:ph idx="1"/>
          </p:nvPr>
        </p:nvSpPr>
        <p:spPr>
          <a:xfrm>
            <a:off x="685800" y="1295400"/>
            <a:ext cx="8001000" cy="4572000"/>
          </a:xfrm>
        </p:spPr>
        <p:txBody>
          <a:bodyPr>
            <a:normAutofit fontScale="85000" lnSpcReduction="20000"/>
          </a:bodyPr>
          <a:lstStyle/>
          <a:p>
            <a:r>
              <a:rPr lang="en-US" dirty="0"/>
              <a:t>In </a:t>
            </a:r>
            <a:r>
              <a:rPr lang="en-US" b="1" dirty="0"/>
              <a:t>exposure therapy</a:t>
            </a:r>
            <a:r>
              <a:rPr lang="en-US" dirty="0"/>
              <a:t>, a therapist seeks to treat clients' fears or anxiety by presenting them with the object or situation that causes their problem, with the idea that they will eventually get used to it. </a:t>
            </a:r>
          </a:p>
          <a:p>
            <a:r>
              <a:rPr lang="en-US" dirty="0"/>
              <a:t>Exposure therapy was first reported in 1924 by Mary Cover Jones.</a:t>
            </a:r>
          </a:p>
          <a:p>
            <a:pPr lvl="1"/>
            <a:r>
              <a:rPr lang="en-US" dirty="0"/>
              <a:t>Considered the mother of behavior therapy </a:t>
            </a:r>
          </a:p>
          <a:p>
            <a:r>
              <a:rPr lang="en-US" dirty="0"/>
              <a:t>Jones worked with a boy named Peter who was afraid of rabbits, aiming to replace his fear with a conditioned response of relaxation.</a:t>
            </a:r>
          </a:p>
          <a:p>
            <a:r>
              <a:rPr lang="en-US" dirty="0"/>
              <a:t>Over 2 months, Jones gradually moved a caged rabbit closer to Peter while he ate snacks, until he could eventually hold and pet the rabbit while eating, overcoming his fear.</a:t>
            </a:r>
          </a:p>
        </p:txBody>
      </p:sp>
    </p:spTree>
    <p:extLst>
      <p:ext uri="{BB962C8B-B14F-4D97-AF65-F5344CB8AC3E}">
        <p14:creationId xmlns:p14="http://schemas.microsoft.com/office/powerpoint/2010/main" val="921988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F2E45-DCF5-099D-D5EA-900387E19BEE}"/>
              </a:ext>
            </a:extLst>
          </p:cNvPr>
          <p:cNvSpPr>
            <a:spLocks noGrp="1"/>
          </p:cNvSpPr>
          <p:nvPr>
            <p:ph type="title"/>
          </p:nvPr>
        </p:nvSpPr>
        <p:spPr/>
        <p:txBody>
          <a:bodyPr/>
          <a:lstStyle/>
          <a:p>
            <a:r>
              <a:rPr lang="en-US" dirty="0"/>
              <a:t>Lesson 16.2 Figure 5</a:t>
            </a:r>
          </a:p>
        </p:txBody>
      </p:sp>
      <p:sp>
        <p:nvSpPr>
          <p:cNvPr id="3" name="Content Placeholder 2">
            <a:extLst>
              <a:ext uri="{FF2B5EF4-FFF2-40B4-BE49-F238E27FC236}">
                <a16:creationId xmlns:a16="http://schemas.microsoft.com/office/drawing/2014/main" id="{8778674B-67A1-9D98-917A-FAFFBEBCD5F1}"/>
              </a:ext>
            </a:extLst>
          </p:cNvPr>
          <p:cNvSpPr>
            <a:spLocks noGrp="1"/>
          </p:cNvSpPr>
          <p:nvPr>
            <p:ph idx="1"/>
          </p:nvPr>
        </p:nvSpPr>
        <p:spPr>
          <a:xfrm>
            <a:off x="457200" y="5401739"/>
            <a:ext cx="8229600" cy="594360"/>
          </a:xfrm>
        </p:spPr>
        <p:txBody>
          <a:bodyPr>
            <a:normAutofit fontScale="47500" lnSpcReduction="20000"/>
          </a:bodyPr>
          <a:lstStyle/>
          <a:p>
            <a:pPr marL="0" indent="0">
              <a:buNone/>
            </a:pPr>
            <a:r>
              <a:rPr lang="en-US" dirty="0"/>
              <a:t>Caption: Exposure therapy seeks to change the response to a conditioned stimulus (CS). An unconditioned stimulus is presented over and over just after the presentation of the conditioned stimulus. This figure shows conditioning as conducted in Mary Cover Jones's 1924 study.</a:t>
            </a:r>
          </a:p>
        </p:txBody>
      </p:sp>
      <p:pic>
        <p:nvPicPr>
          <p:cNvPr id="4" name="Content Placeholder 6" descr="A graphic that demonstrates exposure therapy">
            <a:extLst>
              <a:ext uri="{FF2B5EF4-FFF2-40B4-BE49-F238E27FC236}">
                <a16:creationId xmlns:a16="http://schemas.microsoft.com/office/drawing/2014/main" id="{734E18A1-4B94-36D5-FEA2-FF9126E79D1C}"/>
              </a:ext>
            </a:extLst>
          </p:cNvPr>
          <p:cNvPicPr>
            <a:picLocks noChangeAspect="1"/>
          </p:cNvPicPr>
          <p:nvPr/>
        </p:nvPicPr>
        <p:blipFill>
          <a:blip r:embed="rId2"/>
          <a:stretch>
            <a:fillRect/>
          </a:stretch>
        </p:blipFill>
        <p:spPr>
          <a:xfrm>
            <a:off x="838200" y="1064623"/>
            <a:ext cx="7710428" cy="4337116"/>
          </a:xfrm>
          <a:prstGeom prst="rect">
            <a:avLst/>
          </a:prstGeom>
          <a:noFill/>
        </p:spPr>
      </p:pic>
    </p:spTree>
    <p:extLst>
      <p:ext uri="{BB962C8B-B14F-4D97-AF65-F5344CB8AC3E}">
        <p14:creationId xmlns:p14="http://schemas.microsoft.com/office/powerpoint/2010/main" val="1975493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2680-9E06-A179-F084-C12A35DD074F}"/>
              </a:ext>
            </a:extLst>
          </p:cNvPr>
          <p:cNvSpPr>
            <a:spLocks noGrp="1"/>
          </p:cNvSpPr>
          <p:nvPr>
            <p:ph type="title"/>
          </p:nvPr>
        </p:nvSpPr>
        <p:spPr/>
        <p:txBody>
          <a:bodyPr/>
          <a:lstStyle/>
          <a:p>
            <a:r>
              <a:rPr lang="en-US" dirty="0"/>
              <a:t>Psychotherapy: Behavior Therapy</a:t>
            </a:r>
            <a:r>
              <a:rPr lang="en-US" baseline="-25000" dirty="0"/>
              <a:t>5</a:t>
            </a:r>
            <a:endParaRPr lang="en-US" dirty="0"/>
          </a:p>
        </p:txBody>
      </p:sp>
      <p:sp>
        <p:nvSpPr>
          <p:cNvPr id="3" name="Content Placeholder 2">
            <a:extLst>
              <a:ext uri="{FF2B5EF4-FFF2-40B4-BE49-F238E27FC236}">
                <a16:creationId xmlns:a16="http://schemas.microsoft.com/office/drawing/2014/main" id="{D8D7DF7B-7DF7-B666-A5F4-A8E189F3ADDA}"/>
              </a:ext>
            </a:extLst>
          </p:cNvPr>
          <p:cNvSpPr>
            <a:spLocks noGrp="1"/>
          </p:cNvSpPr>
          <p:nvPr>
            <p:ph idx="1"/>
          </p:nvPr>
        </p:nvSpPr>
        <p:spPr>
          <a:xfrm>
            <a:off x="457200" y="1280160"/>
            <a:ext cx="8001000" cy="4572000"/>
          </a:xfrm>
        </p:spPr>
        <p:txBody>
          <a:bodyPr>
            <a:normAutofit fontScale="85000" lnSpcReduction="20000"/>
          </a:bodyPr>
          <a:lstStyle/>
          <a:p>
            <a:r>
              <a:rPr lang="en-US" dirty="0"/>
              <a:t>Thirty years later, Joseph Wolpe (1958) refined Jones's techniques, giving us </a:t>
            </a:r>
            <a:r>
              <a:rPr lang="en-US" b="1" dirty="0"/>
              <a:t>systematic desensitization</a:t>
            </a:r>
            <a:r>
              <a:rPr lang="en-US" dirty="0"/>
              <a:t>. </a:t>
            </a:r>
          </a:p>
          <a:p>
            <a:r>
              <a:rPr lang="en-US" dirty="0"/>
              <a:t>Using this method, a person creates a hierarchy of anxiety, ranging from the least-anxiety-producing stimulus to the feared object. </a:t>
            </a:r>
          </a:p>
          <a:p>
            <a:r>
              <a:rPr lang="en-US" dirty="0"/>
              <a:t>These activities are paired with relaxation techniques, which are taught to the client beforehand and used during the graduated exposures. </a:t>
            </a:r>
          </a:p>
          <a:p>
            <a:r>
              <a:rPr lang="en-US" dirty="0"/>
              <a:t>The idea is that a person cannot be nervous and relaxed at the same time. </a:t>
            </a:r>
          </a:p>
          <a:p>
            <a:r>
              <a:rPr lang="en-US" dirty="0"/>
              <a:t>If they can learn to relax when they are facing environmental stimuli that make them nervous or fearful, they can eventually eliminate the unwanted fear response.</a:t>
            </a:r>
          </a:p>
        </p:txBody>
      </p:sp>
    </p:spTree>
    <p:extLst>
      <p:ext uri="{BB962C8B-B14F-4D97-AF65-F5344CB8AC3E}">
        <p14:creationId xmlns:p14="http://schemas.microsoft.com/office/powerpoint/2010/main" val="2172729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1ABF-B0B7-DDDD-1F40-02CAF2C67DB5}"/>
              </a:ext>
            </a:extLst>
          </p:cNvPr>
          <p:cNvSpPr>
            <a:spLocks noGrp="1"/>
          </p:cNvSpPr>
          <p:nvPr>
            <p:ph type="title"/>
          </p:nvPr>
        </p:nvSpPr>
        <p:spPr/>
        <p:txBody>
          <a:bodyPr/>
          <a:lstStyle/>
          <a:p>
            <a:r>
              <a:rPr lang="en-US" dirty="0"/>
              <a:t>Lesson 16.2 Psychotherapy: Behavior Therapy</a:t>
            </a:r>
          </a:p>
        </p:txBody>
      </p:sp>
      <p:pic>
        <p:nvPicPr>
          <p:cNvPr id="4" name="Content Placeholder 6" descr="A graphic of a pyramid showing a hierarchy of fears related to elevators">
            <a:extLst>
              <a:ext uri="{FF2B5EF4-FFF2-40B4-BE49-F238E27FC236}">
                <a16:creationId xmlns:a16="http://schemas.microsoft.com/office/drawing/2014/main" id="{B0816E36-917C-A7CA-461D-68F845168135}"/>
              </a:ext>
            </a:extLst>
          </p:cNvPr>
          <p:cNvPicPr>
            <a:picLocks noChangeAspect="1"/>
          </p:cNvPicPr>
          <p:nvPr/>
        </p:nvPicPr>
        <p:blipFill rotWithShape="1">
          <a:blip r:embed="rId2"/>
          <a:srcRect l="18125" r="19062"/>
          <a:stretch/>
        </p:blipFill>
        <p:spPr>
          <a:xfrm>
            <a:off x="1828801" y="1062913"/>
            <a:ext cx="5056608" cy="4528305"/>
          </a:xfrm>
          <a:prstGeom prst="rect">
            <a:avLst/>
          </a:prstGeom>
          <a:noFill/>
        </p:spPr>
      </p:pic>
    </p:spTree>
    <p:extLst>
      <p:ext uri="{BB962C8B-B14F-4D97-AF65-F5344CB8AC3E}">
        <p14:creationId xmlns:p14="http://schemas.microsoft.com/office/powerpoint/2010/main" val="3124322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aseline="-25000" dirty="0"/>
              <a:t>2</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148841"/>
          </a:xfrm>
        </p:spPr>
        <p:txBody>
          <a:bodyPr/>
          <a:lstStyle/>
          <a:p>
            <a:r>
              <a:rPr lang="en-US" dirty="0"/>
              <a:t>Do you have any irrational fears that impact your daily life? How do you think the fears started? Do you think exposure therapy and systematic desensitization would work for you? Why or why not?</a:t>
            </a:r>
          </a:p>
        </p:txBody>
      </p:sp>
    </p:spTree>
    <p:extLst>
      <p:ext uri="{BB962C8B-B14F-4D97-AF65-F5344CB8AC3E}">
        <p14:creationId xmlns:p14="http://schemas.microsoft.com/office/powerpoint/2010/main" val="2838410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919EE-25AA-B929-9544-E86291EFA09E}"/>
              </a:ext>
            </a:extLst>
          </p:cNvPr>
          <p:cNvSpPr>
            <a:spLocks noGrp="1"/>
          </p:cNvSpPr>
          <p:nvPr>
            <p:ph type="title"/>
          </p:nvPr>
        </p:nvSpPr>
        <p:spPr/>
        <p:txBody>
          <a:bodyPr/>
          <a:lstStyle/>
          <a:p>
            <a:r>
              <a:rPr lang="en-US" dirty="0"/>
              <a:t>Psychotherapy: Behavior Therapy</a:t>
            </a:r>
            <a:r>
              <a:rPr lang="en-US" baseline="-25000" dirty="0"/>
              <a:t>6</a:t>
            </a:r>
            <a:endParaRPr lang="en-US" dirty="0"/>
          </a:p>
        </p:txBody>
      </p:sp>
      <p:pic>
        <p:nvPicPr>
          <p:cNvPr id="7" name="Content Placeholder 6" descr="A photograph of a main practing parachuting with a virtual reality display">
            <a:extLst>
              <a:ext uri="{FF2B5EF4-FFF2-40B4-BE49-F238E27FC236}">
                <a16:creationId xmlns:a16="http://schemas.microsoft.com/office/drawing/2014/main" id="{4D9E35A9-BECF-8011-3145-0649230944AA}"/>
              </a:ext>
            </a:extLst>
          </p:cNvPr>
          <p:cNvPicPr>
            <a:picLocks noChangeAspect="1"/>
          </p:cNvPicPr>
          <p:nvPr/>
        </p:nvPicPr>
        <p:blipFill rotWithShape="1">
          <a:blip r:embed="rId2"/>
          <a:srcRect l="11881" t="1235" r="12194"/>
          <a:stretch/>
        </p:blipFill>
        <p:spPr>
          <a:xfrm>
            <a:off x="185810" y="2247900"/>
            <a:ext cx="3436621" cy="2514600"/>
          </a:xfrm>
          <a:prstGeom prst="rect">
            <a:avLst/>
          </a:prstGeom>
          <a:noFill/>
        </p:spPr>
      </p:pic>
      <p:sp>
        <p:nvSpPr>
          <p:cNvPr id="5" name="TextBox 4">
            <a:extLst>
              <a:ext uri="{FF2B5EF4-FFF2-40B4-BE49-F238E27FC236}">
                <a16:creationId xmlns:a16="http://schemas.microsoft.com/office/drawing/2014/main" id="{1FF230C3-EC4D-3183-1089-DA807C90B121}"/>
              </a:ext>
            </a:extLst>
          </p:cNvPr>
          <p:cNvSpPr txBox="1"/>
          <p:nvPr/>
        </p:nvSpPr>
        <p:spPr>
          <a:xfrm>
            <a:off x="1591374" y="4762500"/>
            <a:ext cx="625492" cy="253916"/>
          </a:xfrm>
          <a:prstGeom prst="rect">
            <a:avLst/>
          </a:prstGeom>
          <a:noFill/>
        </p:spPr>
        <p:txBody>
          <a:bodyPr wrap="none" rtlCol="0">
            <a:spAutoFit/>
          </a:bodyPr>
          <a:lstStyle/>
          <a:p>
            <a:r>
              <a:rPr lang="en-US" sz="1050" dirty="0">
                <a:solidFill>
                  <a:srgbClr val="182F58"/>
                </a:solidFill>
              </a:rPr>
              <a:t>Figure 6</a:t>
            </a:r>
          </a:p>
        </p:txBody>
      </p:sp>
      <p:sp>
        <p:nvSpPr>
          <p:cNvPr id="3" name="Content Placeholder 2">
            <a:extLst>
              <a:ext uri="{FF2B5EF4-FFF2-40B4-BE49-F238E27FC236}">
                <a16:creationId xmlns:a16="http://schemas.microsoft.com/office/drawing/2014/main" id="{9EFD65DC-B466-43E3-442C-3C46D3C94115}"/>
              </a:ext>
            </a:extLst>
          </p:cNvPr>
          <p:cNvSpPr>
            <a:spLocks noGrp="1"/>
          </p:cNvSpPr>
          <p:nvPr>
            <p:ph idx="1"/>
          </p:nvPr>
        </p:nvSpPr>
        <p:spPr>
          <a:xfrm>
            <a:off x="3657600" y="1219200"/>
            <a:ext cx="5257800" cy="4572000"/>
          </a:xfrm>
        </p:spPr>
        <p:txBody>
          <a:bodyPr>
            <a:normAutofit fontScale="85000" lnSpcReduction="10000"/>
          </a:bodyPr>
          <a:lstStyle/>
          <a:p>
            <a:r>
              <a:rPr lang="en-US" dirty="0"/>
              <a:t>A therapist might employ </a:t>
            </a:r>
            <a:r>
              <a:rPr lang="en-US" b="1" dirty="0"/>
              <a:t>virtual reality exposure therapy </a:t>
            </a:r>
            <a:r>
              <a:rPr lang="en-US" dirty="0"/>
              <a:t>by using a simulation to help conquer fears. </a:t>
            </a:r>
          </a:p>
          <a:p>
            <a:r>
              <a:rPr lang="en-US" dirty="0"/>
              <a:t>Virtual reality exposure therapy has been used effectively to treat numerous anxiety disorders.</a:t>
            </a:r>
          </a:p>
          <a:p>
            <a:pPr lvl="1"/>
            <a:r>
              <a:rPr lang="en-US" dirty="0"/>
              <a:t>Fear of public speaking, claustrophobia (fear of enclosed spaces), aviophobia (fear of flying), and posttraumatic stress disorder (PTSD), a trauma-and-stressor-related disorder (Gerardi et al., 2010)</a:t>
            </a:r>
          </a:p>
        </p:txBody>
      </p:sp>
    </p:spTree>
    <p:extLst>
      <p:ext uri="{BB962C8B-B14F-4D97-AF65-F5344CB8AC3E}">
        <p14:creationId xmlns:p14="http://schemas.microsoft.com/office/powerpoint/2010/main" val="531814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27150-1A63-542C-80DB-E4F964D9A1CA}"/>
              </a:ext>
            </a:extLst>
          </p:cNvPr>
          <p:cNvSpPr>
            <a:spLocks noGrp="1"/>
          </p:cNvSpPr>
          <p:nvPr>
            <p:ph type="title"/>
          </p:nvPr>
        </p:nvSpPr>
        <p:spPr/>
        <p:txBody>
          <a:bodyPr/>
          <a:lstStyle/>
          <a:p>
            <a:r>
              <a:rPr lang="en-US" dirty="0"/>
              <a:t>Psychotherapy: Behavior Therapy</a:t>
            </a:r>
            <a:r>
              <a:rPr lang="en-US" baseline="-25000" dirty="0"/>
              <a:t>7</a:t>
            </a:r>
            <a:endParaRPr lang="en-US" dirty="0"/>
          </a:p>
        </p:txBody>
      </p:sp>
      <p:sp>
        <p:nvSpPr>
          <p:cNvPr id="3" name="Content Placeholder 2">
            <a:extLst>
              <a:ext uri="{FF2B5EF4-FFF2-40B4-BE49-F238E27FC236}">
                <a16:creationId xmlns:a16="http://schemas.microsoft.com/office/drawing/2014/main" id="{EF499C7F-9B87-3E1E-5A64-65286CBA6AB2}"/>
              </a:ext>
            </a:extLst>
          </p:cNvPr>
          <p:cNvSpPr>
            <a:spLocks noGrp="1"/>
          </p:cNvSpPr>
          <p:nvPr>
            <p:ph idx="1"/>
          </p:nvPr>
        </p:nvSpPr>
        <p:spPr>
          <a:xfrm>
            <a:off x="228600" y="1116539"/>
            <a:ext cx="6248400" cy="4815840"/>
          </a:xfrm>
        </p:spPr>
        <p:txBody>
          <a:bodyPr>
            <a:normAutofit fontScale="70000" lnSpcReduction="20000"/>
          </a:bodyPr>
          <a:lstStyle/>
          <a:p>
            <a:r>
              <a:rPr lang="en-US" dirty="0"/>
              <a:t>Operant conditioning interventions reinforce desirable behavior and punish undesirable behavior. </a:t>
            </a:r>
          </a:p>
          <a:p>
            <a:pPr lvl="1"/>
            <a:r>
              <a:rPr lang="en-US" u="sng" dirty="0"/>
              <a:t>Example</a:t>
            </a:r>
            <a:r>
              <a:rPr lang="en-US" dirty="0"/>
              <a:t>: Applied Behavior Analysis (ABA) is a treatment that uses reinforcement (stickers, praise, candy, etc.) to reward and motivate individuals with autism spectrum disorder when they demonstrate desired behaviors</a:t>
            </a:r>
          </a:p>
          <a:p>
            <a:r>
              <a:rPr lang="en-US" b="1" dirty="0"/>
              <a:t>Token economy </a:t>
            </a:r>
            <a:r>
              <a:rPr lang="en-US" dirty="0"/>
              <a:t>is a popular operant conditioning intervention. </a:t>
            </a:r>
          </a:p>
          <a:p>
            <a:r>
              <a:rPr lang="en-US" dirty="0"/>
              <a:t>This involves a controlled setting where individuals are reinforced for desirable behaviors with tokens, such as poker chips, that can be exchanged for items or privileges. </a:t>
            </a:r>
          </a:p>
          <a:p>
            <a:r>
              <a:rPr lang="en-US" dirty="0"/>
              <a:t>Patients are rewarded with tokens when they engage in positive behaviors.</a:t>
            </a:r>
          </a:p>
          <a:p>
            <a:r>
              <a:rPr lang="en-US" dirty="0"/>
              <a:t>They can later exchange the tokens for extra TV time, private rooms, extended game time, and so on (Dickerson et al., 2005).</a:t>
            </a:r>
          </a:p>
        </p:txBody>
      </p:sp>
      <p:sp>
        <p:nvSpPr>
          <p:cNvPr id="5" name="TextBox 4">
            <a:extLst>
              <a:ext uri="{FF2B5EF4-FFF2-40B4-BE49-F238E27FC236}">
                <a16:creationId xmlns:a16="http://schemas.microsoft.com/office/drawing/2014/main" id="{7173B225-AA76-A325-E49F-D388F2E68801}"/>
              </a:ext>
            </a:extLst>
          </p:cNvPr>
          <p:cNvSpPr txBox="1"/>
          <p:nvPr/>
        </p:nvSpPr>
        <p:spPr>
          <a:xfrm>
            <a:off x="7387808" y="4512554"/>
            <a:ext cx="625492" cy="253916"/>
          </a:xfrm>
          <a:prstGeom prst="rect">
            <a:avLst/>
          </a:prstGeom>
          <a:noFill/>
        </p:spPr>
        <p:txBody>
          <a:bodyPr wrap="none" rtlCol="0">
            <a:spAutoFit/>
          </a:bodyPr>
          <a:lstStyle/>
          <a:p>
            <a:r>
              <a:rPr lang="en-US" sz="1050" dirty="0">
                <a:solidFill>
                  <a:srgbClr val="182F58"/>
                </a:solidFill>
              </a:rPr>
              <a:t>Figure 7</a:t>
            </a:r>
          </a:p>
        </p:txBody>
      </p:sp>
      <p:pic>
        <p:nvPicPr>
          <p:cNvPr id="6" name="Content Placeholder 6" descr="A photograph of a sticker chart adorned with metallic star stickers">
            <a:extLst>
              <a:ext uri="{FF2B5EF4-FFF2-40B4-BE49-F238E27FC236}">
                <a16:creationId xmlns:a16="http://schemas.microsoft.com/office/drawing/2014/main" id="{8CE4B9F0-E87C-77B6-D6BB-EC6E92FB620C}"/>
              </a:ext>
            </a:extLst>
          </p:cNvPr>
          <p:cNvPicPr>
            <a:picLocks noChangeAspect="1"/>
          </p:cNvPicPr>
          <p:nvPr/>
        </p:nvPicPr>
        <p:blipFill rotWithShape="1">
          <a:blip r:embed="rId2"/>
          <a:srcRect l="13438" r="13438"/>
          <a:stretch/>
        </p:blipFill>
        <p:spPr>
          <a:xfrm>
            <a:off x="6297785" y="2447216"/>
            <a:ext cx="2684940" cy="2065338"/>
          </a:xfrm>
          <a:prstGeom prst="rect">
            <a:avLst/>
          </a:prstGeom>
          <a:noFill/>
        </p:spPr>
      </p:pic>
    </p:spTree>
    <p:extLst>
      <p:ext uri="{BB962C8B-B14F-4D97-AF65-F5344CB8AC3E}">
        <p14:creationId xmlns:p14="http://schemas.microsoft.com/office/powerpoint/2010/main" val="1032517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467B-5E04-403A-08ED-06AB11C693C2}"/>
              </a:ext>
            </a:extLst>
          </p:cNvPr>
          <p:cNvSpPr>
            <a:spLocks noGrp="1"/>
          </p:cNvSpPr>
          <p:nvPr>
            <p:ph type="title"/>
          </p:nvPr>
        </p:nvSpPr>
        <p:spPr/>
        <p:txBody>
          <a:bodyPr/>
          <a:lstStyle/>
          <a:p>
            <a:r>
              <a:rPr lang="en-US" dirty="0"/>
              <a:t>Psychotherapy: Cognitive Therapy</a:t>
            </a:r>
          </a:p>
        </p:txBody>
      </p:sp>
      <p:sp>
        <p:nvSpPr>
          <p:cNvPr id="3" name="Content Placeholder 2">
            <a:extLst>
              <a:ext uri="{FF2B5EF4-FFF2-40B4-BE49-F238E27FC236}">
                <a16:creationId xmlns:a16="http://schemas.microsoft.com/office/drawing/2014/main" id="{250B9137-A1CB-9C34-6AAC-386BBADB9B1D}"/>
              </a:ext>
            </a:extLst>
          </p:cNvPr>
          <p:cNvSpPr>
            <a:spLocks noGrp="1"/>
          </p:cNvSpPr>
          <p:nvPr>
            <p:ph idx="1"/>
          </p:nvPr>
        </p:nvSpPr>
        <p:spPr/>
        <p:txBody>
          <a:bodyPr>
            <a:normAutofit fontScale="85000" lnSpcReduction="20000"/>
          </a:bodyPr>
          <a:lstStyle/>
          <a:p>
            <a:r>
              <a:rPr lang="en-US" b="1" dirty="0"/>
              <a:t>Cognitive therapy </a:t>
            </a:r>
            <a:r>
              <a:rPr lang="en-US" dirty="0"/>
              <a:t>is a form of psychotherapy that focuses on how a person's thoughts lead to feelings of distress. </a:t>
            </a:r>
          </a:p>
          <a:p>
            <a:r>
              <a:rPr lang="en-US" dirty="0"/>
              <a:t>Psychiatrist Aaron Beck developed cognitive therapy in the 1960s. </a:t>
            </a:r>
          </a:p>
          <a:p>
            <a:pPr lvl="1"/>
            <a:r>
              <a:rPr lang="en-US" dirty="0"/>
              <a:t>His initial focus was on depression and how a client's self-defeating attitude served to maintain a depression despite positive factors in their life (Beck et al., 1979) (Figure 8). </a:t>
            </a:r>
          </a:p>
          <a:p>
            <a:r>
              <a:rPr lang="en-US" dirty="0"/>
              <a:t>The idea behind cognitive therapy is that how you think determines how you feel and act. </a:t>
            </a:r>
          </a:p>
          <a:p>
            <a:r>
              <a:rPr lang="en-US" dirty="0"/>
              <a:t>Cognitive therapists help their clients change dysfunctional thoughts about themselves to help relieve stress and improve success toward their future goals. </a:t>
            </a:r>
          </a:p>
          <a:p>
            <a:r>
              <a:rPr lang="en-US" dirty="0"/>
              <a:t>They help a client see how they misinterpret a situation, which is called a cognitive distortion. </a:t>
            </a:r>
          </a:p>
        </p:txBody>
      </p:sp>
    </p:spTree>
    <p:extLst>
      <p:ext uri="{BB962C8B-B14F-4D97-AF65-F5344CB8AC3E}">
        <p14:creationId xmlns:p14="http://schemas.microsoft.com/office/powerpoint/2010/main" val="3688105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009BE-1071-433B-4FB7-F97E4577F26A}"/>
              </a:ext>
            </a:extLst>
          </p:cNvPr>
          <p:cNvSpPr>
            <a:spLocks noGrp="1"/>
          </p:cNvSpPr>
          <p:nvPr>
            <p:ph type="title"/>
          </p:nvPr>
        </p:nvSpPr>
        <p:spPr/>
        <p:txBody>
          <a:bodyPr/>
          <a:lstStyle/>
          <a:p>
            <a:r>
              <a:rPr lang="en-US" dirty="0"/>
              <a:t>Lesson 16.2 Figure 8</a:t>
            </a:r>
          </a:p>
        </p:txBody>
      </p:sp>
      <p:sp>
        <p:nvSpPr>
          <p:cNvPr id="3" name="Content Placeholder 2">
            <a:extLst>
              <a:ext uri="{FF2B5EF4-FFF2-40B4-BE49-F238E27FC236}">
                <a16:creationId xmlns:a16="http://schemas.microsoft.com/office/drawing/2014/main" id="{6FCB46E7-97FE-26E3-5594-2E45E7989F37}"/>
              </a:ext>
            </a:extLst>
          </p:cNvPr>
          <p:cNvSpPr>
            <a:spLocks noGrp="1"/>
          </p:cNvSpPr>
          <p:nvPr>
            <p:ph idx="1"/>
          </p:nvPr>
        </p:nvSpPr>
        <p:spPr>
          <a:xfrm>
            <a:off x="457200" y="5105400"/>
            <a:ext cx="8229600" cy="746760"/>
          </a:xfrm>
        </p:spPr>
        <p:txBody>
          <a:bodyPr>
            <a:normAutofit fontScale="47500" lnSpcReduction="20000"/>
          </a:bodyPr>
          <a:lstStyle/>
          <a:p>
            <a:pPr marL="0" indent="0">
              <a:buNone/>
            </a:pPr>
            <a:r>
              <a:rPr lang="en-US" dirty="0"/>
              <a:t>Caption: Your emotional reactions are the result of your thoughts about the situation rather than the situation itself. For instance, if you consistently interpret events and emotions around the themes of loss and defeat, then you are likely to be depressed. Through therapy, you can learn more logical ways to interpret situations.</a:t>
            </a:r>
          </a:p>
        </p:txBody>
      </p:sp>
      <p:pic>
        <p:nvPicPr>
          <p:cNvPr id="4" name="Content Placeholder 6" descr="A graphic depicts reactions to failing a test.">
            <a:extLst>
              <a:ext uri="{FF2B5EF4-FFF2-40B4-BE49-F238E27FC236}">
                <a16:creationId xmlns:a16="http://schemas.microsoft.com/office/drawing/2014/main" id="{318CE4CE-2D98-3092-61B4-5E08A12D907A}"/>
              </a:ext>
            </a:extLst>
          </p:cNvPr>
          <p:cNvPicPr>
            <a:picLocks noChangeAspect="1"/>
          </p:cNvPicPr>
          <p:nvPr/>
        </p:nvPicPr>
        <p:blipFill>
          <a:blip r:embed="rId2"/>
          <a:stretch>
            <a:fillRect/>
          </a:stretch>
        </p:blipFill>
        <p:spPr>
          <a:xfrm>
            <a:off x="838200" y="1105654"/>
            <a:ext cx="7264400" cy="4086225"/>
          </a:xfrm>
          <a:prstGeom prst="rect">
            <a:avLst/>
          </a:prstGeom>
          <a:noFill/>
        </p:spPr>
      </p:pic>
    </p:spTree>
    <p:extLst>
      <p:ext uri="{BB962C8B-B14F-4D97-AF65-F5344CB8AC3E}">
        <p14:creationId xmlns:p14="http://schemas.microsoft.com/office/powerpoint/2010/main" val="3639470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Types Of Therapy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The two types of therapy are psychotherapy and biomedical therapy. </a:t>
            </a:r>
          </a:p>
          <a:p>
            <a:r>
              <a:rPr lang="en-US" dirty="0"/>
              <a:t>Both types of treatment help people with psychological disorders, such as depression, anxiety, and schizophrenia. </a:t>
            </a:r>
          </a:p>
          <a:p>
            <a:r>
              <a:rPr lang="en-US" b="1" dirty="0"/>
              <a:t>Psychotherapy</a:t>
            </a:r>
            <a:r>
              <a:rPr lang="en-US" dirty="0"/>
              <a:t> is a psychological treatment that employs various methods to help someone overcome personal problems or attain personal growth. </a:t>
            </a:r>
          </a:p>
          <a:p>
            <a:r>
              <a:rPr lang="en-US" b="1" dirty="0"/>
              <a:t>Biomedical</a:t>
            </a:r>
            <a:r>
              <a:rPr lang="en-US" dirty="0"/>
              <a:t> therapy involves medication and/or medical procedures to treat psychological disorders. </a:t>
            </a:r>
            <a:endParaRPr lang="en-US" dirty="0">
              <a:solidFill>
                <a:srgbClr val="2B7799"/>
              </a:solidFill>
            </a:endParaRPr>
          </a:p>
        </p:txBody>
      </p:sp>
    </p:spTree>
    <p:extLst>
      <p:ext uri="{BB962C8B-B14F-4D97-AF65-F5344CB8AC3E}">
        <p14:creationId xmlns:p14="http://schemas.microsoft.com/office/powerpoint/2010/main" val="211473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B54E3-A053-500D-974D-568012CC50B6}"/>
              </a:ext>
            </a:extLst>
          </p:cNvPr>
          <p:cNvSpPr>
            <a:spLocks noGrp="1"/>
          </p:cNvSpPr>
          <p:nvPr>
            <p:ph type="title"/>
          </p:nvPr>
        </p:nvSpPr>
        <p:spPr/>
        <p:txBody>
          <a:bodyPr/>
          <a:lstStyle/>
          <a:p>
            <a:r>
              <a:rPr lang="en-US" dirty="0"/>
              <a:t>Psychotherapy: Cognitive-Behavioral Therapy</a:t>
            </a:r>
            <a:r>
              <a:rPr lang="en-US" baseline="-25000" dirty="0"/>
              <a:t>1</a:t>
            </a:r>
            <a:endParaRPr lang="en-US" dirty="0"/>
          </a:p>
        </p:txBody>
      </p:sp>
      <p:pic>
        <p:nvPicPr>
          <p:cNvPr id="6" name="Content Placeholder 6" descr="A graphic describing the components of cognitive-behavioral therapy">
            <a:extLst>
              <a:ext uri="{FF2B5EF4-FFF2-40B4-BE49-F238E27FC236}">
                <a16:creationId xmlns:a16="http://schemas.microsoft.com/office/drawing/2014/main" id="{752A3B62-646C-56F4-96BD-A920234A14EF}"/>
              </a:ext>
            </a:extLst>
          </p:cNvPr>
          <p:cNvPicPr>
            <a:picLocks noChangeAspect="1"/>
          </p:cNvPicPr>
          <p:nvPr/>
        </p:nvPicPr>
        <p:blipFill rotWithShape="1">
          <a:blip r:embed="rId2"/>
          <a:srcRect l="22812" r="23750"/>
          <a:stretch/>
        </p:blipFill>
        <p:spPr>
          <a:xfrm>
            <a:off x="152400" y="2075839"/>
            <a:ext cx="2571005" cy="2706321"/>
          </a:xfrm>
          <a:prstGeom prst="rect">
            <a:avLst/>
          </a:prstGeom>
          <a:noFill/>
        </p:spPr>
      </p:pic>
      <p:sp>
        <p:nvSpPr>
          <p:cNvPr id="5" name="TextBox 4">
            <a:extLst>
              <a:ext uri="{FF2B5EF4-FFF2-40B4-BE49-F238E27FC236}">
                <a16:creationId xmlns:a16="http://schemas.microsoft.com/office/drawing/2014/main" id="{BFA3DE3D-421A-4975-BE8D-2831637883D0}"/>
              </a:ext>
            </a:extLst>
          </p:cNvPr>
          <p:cNvSpPr txBox="1"/>
          <p:nvPr/>
        </p:nvSpPr>
        <p:spPr>
          <a:xfrm>
            <a:off x="1125156" y="4782160"/>
            <a:ext cx="625492" cy="253916"/>
          </a:xfrm>
          <a:prstGeom prst="rect">
            <a:avLst/>
          </a:prstGeom>
          <a:noFill/>
        </p:spPr>
        <p:txBody>
          <a:bodyPr wrap="none" rtlCol="0">
            <a:spAutoFit/>
          </a:bodyPr>
          <a:lstStyle/>
          <a:p>
            <a:r>
              <a:rPr lang="en-US" sz="1050" dirty="0">
                <a:solidFill>
                  <a:srgbClr val="182F58"/>
                </a:solidFill>
              </a:rPr>
              <a:t>Figure 9</a:t>
            </a:r>
          </a:p>
        </p:txBody>
      </p:sp>
      <p:sp>
        <p:nvSpPr>
          <p:cNvPr id="3" name="Content Placeholder 2">
            <a:extLst>
              <a:ext uri="{FF2B5EF4-FFF2-40B4-BE49-F238E27FC236}">
                <a16:creationId xmlns:a16="http://schemas.microsoft.com/office/drawing/2014/main" id="{1F08D53F-282B-4EBB-D75F-7E765887A543}"/>
              </a:ext>
            </a:extLst>
          </p:cNvPr>
          <p:cNvSpPr>
            <a:spLocks noGrp="1"/>
          </p:cNvSpPr>
          <p:nvPr>
            <p:ph idx="1"/>
          </p:nvPr>
        </p:nvSpPr>
        <p:spPr>
          <a:xfrm>
            <a:off x="3062620" y="1294395"/>
            <a:ext cx="5791200" cy="4572000"/>
          </a:xfrm>
        </p:spPr>
        <p:txBody>
          <a:bodyPr>
            <a:normAutofit fontScale="85000" lnSpcReduction="10000"/>
          </a:bodyPr>
          <a:lstStyle/>
          <a:p>
            <a:r>
              <a:rPr lang="en-US" dirty="0"/>
              <a:t>Cognitive-behavioral therapists focus much more on present issues than on a patient's childhood or past.</a:t>
            </a:r>
          </a:p>
          <a:p>
            <a:r>
              <a:rPr lang="en-US" dirty="0"/>
              <a:t>One of the first forms of cognitive-behavioral therapy was </a:t>
            </a:r>
            <a:r>
              <a:rPr lang="en-US" b="1" dirty="0"/>
              <a:t>rational emotive therapy (RET)</a:t>
            </a:r>
            <a:r>
              <a:rPr lang="en-US" dirty="0"/>
              <a:t>, which was founded by Albert Ellis and grew out of his dislike of Freudian psychoanalysis (Daniel, n.d.).</a:t>
            </a:r>
          </a:p>
          <a:p>
            <a:r>
              <a:rPr lang="en-US" dirty="0"/>
              <a:t>Behaviorists such as Joseph Wolpe also influenced Ellis's therapeutic approach (National Association of Cognitive-Behavioral Therapists, 2009).</a:t>
            </a:r>
          </a:p>
        </p:txBody>
      </p:sp>
    </p:spTree>
    <p:extLst>
      <p:ext uri="{BB962C8B-B14F-4D97-AF65-F5344CB8AC3E}">
        <p14:creationId xmlns:p14="http://schemas.microsoft.com/office/powerpoint/2010/main" val="3750361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B54E3-A053-500D-974D-568012CC50B6}"/>
              </a:ext>
            </a:extLst>
          </p:cNvPr>
          <p:cNvSpPr>
            <a:spLocks noGrp="1"/>
          </p:cNvSpPr>
          <p:nvPr>
            <p:ph type="title"/>
          </p:nvPr>
        </p:nvSpPr>
        <p:spPr/>
        <p:txBody>
          <a:bodyPr/>
          <a:lstStyle/>
          <a:p>
            <a:r>
              <a:rPr lang="en-US" dirty="0"/>
              <a:t>Psychotherapy: Cognitive-Behavioral Therapy</a:t>
            </a:r>
            <a:r>
              <a:rPr lang="en-US" baseline="-25000" dirty="0"/>
              <a:t>2</a:t>
            </a:r>
            <a:endParaRPr lang="en-US" dirty="0"/>
          </a:p>
        </p:txBody>
      </p:sp>
      <p:sp>
        <p:nvSpPr>
          <p:cNvPr id="3" name="Content Placeholder 2">
            <a:extLst>
              <a:ext uri="{FF2B5EF4-FFF2-40B4-BE49-F238E27FC236}">
                <a16:creationId xmlns:a16="http://schemas.microsoft.com/office/drawing/2014/main" id="{1F08D53F-282B-4EBB-D75F-7E765887A543}"/>
              </a:ext>
            </a:extLst>
          </p:cNvPr>
          <p:cNvSpPr>
            <a:spLocks noGrp="1"/>
          </p:cNvSpPr>
          <p:nvPr>
            <p:ph idx="1"/>
          </p:nvPr>
        </p:nvSpPr>
        <p:spPr/>
        <p:txBody>
          <a:bodyPr>
            <a:normAutofit fontScale="92500" lnSpcReduction="20000"/>
          </a:bodyPr>
          <a:lstStyle/>
          <a:p>
            <a:r>
              <a:rPr lang="en-US" dirty="0"/>
              <a:t>Cognitive-behavioral therapy (CBT) helps clients examine how their thoughts affect their behavior. </a:t>
            </a:r>
          </a:p>
          <a:p>
            <a:r>
              <a:rPr lang="en-US" dirty="0"/>
              <a:t>It aims to change cognitive distortions and self-defeating behaviors. </a:t>
            </a:r>
          </a:p>
          <a:p>
            <a:r>
              <a:rPr lang="en-US" dirty="0"/>
              <a:t>CBT attempts to make individuals aware of their irrational and negative thoughts and helps people replace them with new, more positive ways of thinking. </a:t>
            </a:r>
          </a:p>
          <a:p>
            <a:r>
              <a:rPr lang="en-US" dirty="0"/>
              <a:t>CBT teaches people how to practice and engage in more positive and healthy approaches to daily situations. </a:t>
            </a:r>
          </a:p>
          <a:p>
            <a:r>
              <a:rPr lang="en-US" dirty="0"/>
              <a:t>Research has shown the effectiveness of cognitive-behavioral therapy in the treatment of numerous psychological disorders.</a:t>
            </a:r>
          </a:p>
        </p:txBody>
      </p:sp>
    </p:spTree>
    <p:extLst>
      <p:ext uri="{BB962C8B-B14F-4D97-AF65-F5344CB8AC3E}">
        <p14:creationId xmlns:p14="http://schemas.microsoft.com/office/powerpoint/2010/main" val="391986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B54E3-A053-500D-974D-568012CC50B6}"/>
              </a:ext>
            </a:extLst>
          </p:cNvPr>
          <p:cNvSpPr>
            <a:spLocks noGrp="1"/>
          </p:cNvSpPr>
          <p:nvPr>
            <p:ph type="title"/>
          </p:nvPr>
        </p:nvSpPr>
        <p:spPr/>
        <p:txBody>
          <a:bodyPr/>
          <a:lstStyle/>
          <a:p>
            <a:r>
              <a:rPr lang="en-US" dirty="0"/>
              <a:t>Psychotherapy: Cognitive-Behavioral Therapy</a:t>
            </a:r>
            <a:r>
              <a:rPr lang="en-US" baseline="-25000" dirty="0"/>
              <a:t>3</a:t>
            </a:r>
            <a:endParaRPr lang="en-US" dirty="0"/>
          </a:p>
        </p:txBody>
      </p:sp>
      <p:sp>
        <p:nvSpPr>
          <p:cNvPr id="3" name="Content Placeholder 2">
            <a:extLst>
              <a:ext uri="{FF2B5EF4-FFF2-40B4-BE49-F238E27FC236}">
                <a16:creationId xmlns:a16="http://schemas.microsoft.com/office/drawing/2014/main" id="{1F08D53F-282B-4EBB-D75F-7E765887A543}"/>
              </a:ext>
            </a:extLst>
          </p:cNvPr>
          <p:cNvSpPr>
            <a:spLocks noGrp="1"/>
          </p:cNvSpPr>
          <p:nvPr>
            <p:ph idx="1"/>
          </p:nvPr>
        </p:nvSpPr>
        <p:spPr>
          <a:xfrm>
            <a:off x="152400" y="1143000"/>
            <a:ext cx="7010400" cy="4572000"/>
          </a:xfrm>
        </p:spPr>
        <p:txBody>
          <a:bodyPr>
            <a:normAutofit fontScale="92500"/>
          </a:bodyPr>
          <a:lstStyle/>
          <a:p>
            <a:r>
              <a:rPr lang="en-US" dirty="0"/>
              <a:t>Cognitive-behavioral therapy uses techniques like the ABC model.</a:t>
            </a:r>
          </a:p>
          <a:p>
            <a:pPr lvl="1"/>
            <a:r>
              <a:rPr lang="en-US" dirty="0"/>
              <a:t>Action (sometimes called an activating event)</a:t>
            </a:r>
          </a:p>
          <a:p>
            <a:pPr lvl="1"/>
            <a:r>
              <a:rPr lang="en-US" dirty="0"/>
              <a:t>Belief about the event</a:t>
            </a:r>
          </a:p>
          <a:p>
            <a:pPr lvl="1"/>
            <a:r>
              <a:rPr lang="en-US" dirty="0"/>
              <a:t>Consequences of this belief</a:t>
            </a:r>
          </a:p>
          <a:p>
            <a:r>
              <a:rPr lang="en-US" dirty="0"/>
              <a:t>All-or-nothing thinking, is a common type of cognitive distortion for people suffering from depression.</a:t>
            </a:r>
          </a:p>
          <a:p>
            <a:r>
              <a:rPr lang="en-US" dirty="0"/>
              <a:t>It reflects extremes. </a:t>
            </a:r>
          </a:p>
          <a:p>
            <a:pPr lvl="1"/>
            <a:r>
              <a:rPr lang="en-US" dirty="0"/>
              <a:t>Everything is black or white</a:t>
            </a:r>
          </a:p>
        </p:txBody>
      </p:sp>
      <p:sp>
        <p:nvSpPr>
          <p:cNvPr id="5" name="TextBox 4">
            <a:extLst>
              <a:ext uri="{FF2B5EF4-FFF2-40B4-BE49-F238E27FC236}">
                <a16:creationId xmlns:a16="http://schemas.microsoft.com/office/drawing/2014/main" id="{D0277DFC-F909-7DA4-8D4A-2C3CFB5F23A3}"/>
              </a:ext>
            </a:extLst>
          </p:cNvPr>
          <p:cNvSpPr txBox="1"/>
          <p:nvPr/>
        </p:nvSpPr>
        <p:spPr>
          <a:xfrm>
            <a:off x="7620000" y="4800600"/>
            <a:ext cx="694421" cy="253916"/>
          </a:xfrm>
          <a:prstGeom prst="rect">
            <a:avLst/>
          </a:prstGeom>
          <a:noFill/>
        </p:spPr>
        <p:txBody>
          <a:bodyPr wrap="none" rtlCol="0">
            <a:spAutoFit/>
          </a:bodyPr>
          <a:lstStyle/>
          <a:p>
            <a:r>
              <a:rPr lang="en-US" sz="1050" dirty="0">
                <a:solidFill>
                  <a:srgbClr val="182F58"/>
                </a:solidFill>
              </a:rPr>
              <a:t>Figure 10</a:t>
            </a:r>
          </a:p>
        </p:txBody>
      </p:sp>
      <p:pic>
        <p:nvPicPr>
          <p:cNvPr id="6" name="Content Placeholder 6" descr="A graphic of a human head with a speed gauge at maximum where the brain is">
            <a:extLst>
              <a:ext uri="{FF2B5EF4-FFF2-40B4-BE49-F238E27FC236}">
                <a16:creationId xmlns:a16="http://schemas.microsoft.com/office/drawing/2014/main" id="{B0F4DB48-8C79-1BBF-B8D2-99365A8A333D}"/>
              </a:ext>
            </a:extLst>
          </p:cNvPr>
          <p:cNvPicPr>
            <a:picLocks noChangeAspect="1"/>
          </p:cNvPicPr>
          <p:nvPr/>
        </p:nvPicPr>
        <p:blipFill rotWithShape="1">
          <a:blip r:embed="rId2"/>
          <a:srcRect l="22812" r="22812"/>
          <a:stretch/>
        </p:blipFill>
        <p:spPr>
          <a:xfrm>
            <a:off x="6858000" y="2694688"/>
            <a:ext cx="2035715" cy="2105912"/>
          </a:xfrm>
          <a:prstGeom prst="rect">
            <a:avLst/>
          </a:prstGeom>
          <a:noFill/>
        </p:spPr>
      </p:pic>
    </p:spTree>
    <p:extLst>
      <p:ext uri="{BB962C8B-B14F-4D97-AF65-F5344CB8AC3E}">
        <p14:creationId xmlns:p14="http://schemas.microsoft.com/office/powerpoint/2010/main" val="2842745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6F713-F644-CF9D-60CD-FF6A0D9091C7}"/>
              </a:ext>
            </a:extLst>
          </p:cNvPr>
          <p:cNvSpPr>
            <a:spLocks noGrp="1"/>
          </p:cNvSpPr>
          <p:nvPr>
            <p:ph type="title"/>
          </p:nvPr>
        </p:nvSpPr>
        <p:spPr/>
        <p:txBody>
          <a:bodyPr/>
          <a:lstStyle/>
          <a:p>
            <a:r>
              <a:rPr lang="en-US" dirty="0"/>
              <a:t>Psychotherapy: Cognitive-Behavioral Therapy</a:t>
            </a:r>
            <a:r>
              <a:rPr lang="en-US" baseline="-25000" dirty="0"/>
              <a:t>4</a:t>
            </a:r>
            <a:endParaRPr lang="en-US" dirty="0"/>
          </a:p>
        </p:txBody>
      </p:sp>
      <p:sp>
        <p:nvSpPr>
          <p:cNvPr id="3" name="Content Placeholder 2">
            <a:extLst>
              <a:ext uri="{FF2B5EF4-FFF2-40B4-BE49-F238E27FC236}">
                <a16:creationId xmlns:a16="http://schemas.microsoft.com/office/drawing/2014/main" id="{15AB3486-D856-E73C-5BCA-6586EEA5F0C7}"/>
              </a:ext>
            </a:extLst>
          </p:cNvPr>
          <p:cNvSpPr>
            <a:spLocks noGrp="1"/>
          </p:cNvSpPr>
          <p:nvPr>
            <p:ph idx="1"/>
          </p:nvPr>
        </p:nvSpPr>
        <p:spPr/>
        <p:txBody>
          <a:bodyPr>
            <a:normAutofit/>
          </a:bodyPr>
          <a:lstStyle/>
          <a:p>
            <a:r>
              <a:rPr lang="en-US" dirty="0"/>
              <a:t>The third kind of distortion involves jumping to conclusions.</a:t>
            </a:r>
          </a:p>
          <a:p>
            <a:pPr lvl="1"/>
            <a:r>
              <a:rPr lang="en-US" dirty="0"/>
              <a:t>Assuming that people are thinking negatively about you or reacting negatively to you even though there is no evidence</a:t>
            </a:r>
          </a:p>
        </p:txBody>
      </p:sp>
    </p:spTree>
    <p:extLst>
      <p:ext uri="{BB962C8B-B14F-4D97-AF65-F5344CB8AC3E}">
        <p14:creationId xmlns:p14="http://schemas.microsoft.com/office/powerpoint/2010/main" val="460283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b="1" dirty="0"/>
              <a:t>On Your Own</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996440"/>
          </a:xfrm>
        </p:spPr>
        <p:txBody>
          <a:bodyPr/>
          <a:lstStyle/>
          <a:p>
            <a:r>
              <a:rPr lang="en-US" dirty="0"/>
              <a:t>Think about an event where something negative happened to you, which led to a cognitive distortion. Explain this event, your belief, and the consequence of your belief on your behavior.</a:t>
            </a:r>
          </a:p>
        </p:txBody>
      </p:sp>
    </p:spTree>
    <p:extLst>
      <p:ext uri="{BB962C8B-B14F-4D97-AF65-F5344CB8AC3E}">
        <p14:creationId xmlns:p14="http://schemas.microsoft.com/office/powerpoint/2010/main" val="1933572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42D5E-1303-4287-F876-359F84A00794}"/>
              </a:ext>
            </a:extLst>
          </p:cNvPr>
          <p:cNvSpPr>
            <a:spLocks noGrp="1"/>
          </p:cNvSpPr>
          <p:nvPr>
            <p:ph type="title"/>
          </p:nvPr>
        </p:nvSpPr>
        <p:spPr/>
        <p:txBody>
          <a:bodyPr/>
          <a:lstStyle/>
          <a:p>
            <a:r>
              <a:rPr lang="en-US" dirty="0"/>
              <a:t>Psychotherapy: Humanistic Therapy</a:t>
            </a:r>
            <a:r>
              <a:rPr lang="en-US" baseline="-25000" dirty="0"/>
              <a:t>1</a:t>
            </a:r>
            <a:endParaRPr lang="en-US" dirty="0"/>
          </a:p>
        </p:txBody>
      </p:sp>
      <p:sp>
        <p:nvSpPr>
          <p:cNvPr id="3" name="Content Placeholder 2">
            <a:extLst>
              <a:ext uri="{FF2B5EF4-FFF2-40B4-BE49-F238E27FC236}">
                <a16:creationId xmlns:a16="http://schemas.microsoft.com/office/drawing/2014/main" id="{4471260C-4561-D2C3-FDA5-8BC46DC7EC33}"/>
              </a:ext>
            </a:extLst>
          </p:cNvPr>
          <p:cNvSpPr>
            <a:spLocks noGrp="1"/>
          </p:cNvSpPr>
          <p:nvPr>
            <p:ph idx="1"/>
          </p:nvPr>
        </p:nvSpPr>
        <p:spPr/>
        <p:txBody>
          <a:bodyPr/>
          <a:lstStyle/>
          <a:p>
            <a:r>
              <a:rPr lang="en-US" dirty="0"/>
              <a:t>Humanistic psychology focuses on helping people achieve their potential.</a:t>
            </a:r>
          </a:p>
          <a:p>
            <a:r>
              <a:rPr lang="en-US" dirty="0"/>
              <a:t>The goal of </a:t>
            </a:r>
            <a:r>
              <a:rPr lang="en-US" b="1" dirty="0"/>
              <a:t>humanistic therapy </a:t>
            </a:r>
            <a:r>
              <a:rPr lang="en-US" dirty="0"/>
              <a:t>is to help people become more self-aware and accepting of themselves. </a:t>
            </a:r>
          </a:p>
          <a:p>
            <a:r>
              <a:rPr lang="en-US" dirty="0"/>
              <a:t>Humanistic therapists focus on conscious rather than unconscious thoughts. </a:t>
            </a:r>
          </a:p>
          <a:p>
            <a:r>
              <a:rPr lang="en-US" dirty="0"/>
              <a:t>They emphasize the patient's present and future, as opposed to exploring the patient's past.</a:t>
            </a:r>
          </a:p>
        </p:txBody>
      </p:sp>
    </p:spTree>
    <p:extLst>
      <p:ext uri="{BB962C8B-B14F-4D97-AF65-F5344CB8AC3E}">
        <p14:creationId xmlns:p14="http://schemas.microsoft.com/office/powerpoint/2010/main" val="953210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42D5E-1303-4287-F876-359F84A00794}"/>
              </a:ext>
            </a:extLst>
          </p:cNvPr>
          <p:cNvSpPr>
            <a:spLocks noGrp="1"/>
          </p:cNvSpPr>
          <p:nvPr>
            <p:ph type="title"/>
          </p:nvPr>
        </p:nvSpPr>
        <p:spPr/>
        <p:txBody>
          <a:bodyPr/>
          <a:lstStyle/>
          <a:p>
            <a:r>
              <a:rPr lang="en-US" dirty="0"/>
              <a:t>Psychotherapy: Humanistic Therapy</a:t>
            </a:r>
            <a:r>
              <a:rPr lang="en-US" baseline="-25000" dirty="0"/>
              <a:t>2</a:t>
            </a:r>
            <a:endParaRPr lang="en-US" dirty="0"/>
          </a:p>
        </p:txBody>
      </p:sp>
      <p:sp>
        <p:nvSpPr>
          <p:cNvPr id="3" name="Content Placeholder 2">
            <a:extLst>
              <a:ext uri="{FF2B5EF4-FFF2-40B4-BE49-F238E27FC236}">
                <a16:creationId xmlns:a16="http://schemas.microsoft.com/office/drawing/2014/main" id="{4471260C-4561-D2C3-FDA5-8BC46DC7EC33}"/>
              </a:ext>
            </a:extLst>
          </p:cNvPr>
          <p:cNvSpPr>
            <a:spLocks noGrp="1"/>
          </p:cNvSpPr>
          <p:nvPr>
            <p:ph idx="1"/>
          </p:nvPr>
        </p:nvSpPr>
        <p:spPr>
          <a:xfrm>
            <a:off x="457200" y="1280160"/>
            <a:ext cx="6629400" cy="4572000"/>
          </a:xfrm>
        </p:spPr>
        <p:txBody>
          <a:bodyPr>
            <a:normAutofit fontScale="77500" lnSpcReduction="20000"/>
          </a:bodyPr>
          <a:lstStyle/>
          <a:p>
            <a:r>
              <a:rPr lang="en-US" dirty="0"/>
              <a:t>Psychologist Carl Rogers developed a therapeutic orientation known as </a:t>
            </a:r>
            <a:r>
              <a:rPr lang="en-US" b="1" dirty="0"/>
              <a:t>Rogerian</a:t>
            </a:r>
            <a:r>
              <a:rPr lang="en-US" dirty="0"/>
              <a:t>, or </a:t>
            </a:r>
            <a:r>
              <a:rPr lang="en-US" b="1" dirty="0"/>
              <a:t>client-centered therapy</a:t>
            </a:r>
            <a:r>
              <a:rPr lang="en-US" dirty="0"/>
              <a:t>. Note the change from patients to clients. </a:t>
            </a:r>
          </a:p>
          <a:p>
            <a:r>
              <a:rPr lang="en-US" dirty="0"/>
              <a:t>Rogers (1951) felt that the term patient suggested the person seeking help was sick and looking for a cure.</a:t>
            </a:r>
          </a:p>
          <a:p>
            <a:r>
              <a:rPr lang="en-US" dirty="0"/>
              <a:t>It is a form of nondirective therapy.</a:t>
            </a:r>
          </a:p>
          <a:p>
            <a:r>
              <a:rPr lang="en-US" dirty="0"/>
              <a:t>In client-centered therapy, the therapist uses the technique of active listening. </a:t>
            </a:r>
          </a:p>
          <a:p>
            <a:pPr lvl="1"/>
            <a:r>
              <a:rPr lang="en-US" dirty="0"/>
              <a:t>The therapist acknowledges, restates, and clarifies what the client expresses</a:t>
            </a:r>
          </a:p>
          <a:p>
            <a:r>
              <a:rPr lang="en-US" dirty="0"/>
              <a:t>Therapists also practice what Rogers called </a:t>
            </a:r>
            <a:r>
              <a:rPr lang="en-US" b="1" dirty="0"/>
              <a:t>unconditional positive regard</a:t>
            </a:r>
            <a:r>
              <a:rPr lang="en-US" dirty="0"/>
              <a:t>, which involves not judging clients and simply accepting them for who they are. </a:t>
            </a:r>
          </a:p>
          <a:p>
            <a:endParaRPr lang="en-US" dirty="0"/>
          </a:p>
        </p:txBody>
      </p:sp>
      <p:sp>
        <p:nvSpPr>
          <p:cNvPr id="5" name="TextBox 4">
            <a:extLst>
              <a:ext uri="{FF2B5EF4-FFF2-40B4-BE49-F238E27FC236}">
                <a16:creationId xmlns:a16="http://schemas.microsoft.com/office/drawing/2014/main" id="{1A8BCEAD-0A6B-2F86-458B-7D75CF01ED5C}"/>
              </a:ext>
            </a:extLst>
          </p:cNvPr>
          <p:cNvSpPr txBox="1"/>
          <p:nvPr/>
        </p:nvSpPr>
        <p:spPr>
          <a:xfrm>
            <a:off x="7731176" y="4419600"/>
            <a:ext cx="694421" cy="253916"/>
          </a:xfrm>
          <a:prstGeom prst="rect">
            <a:avLst/>
          </a:prstGeom>
          <a:noFill/>
        </p:spPr>
        <p:txBody>
          <a:bodyPr wrap="none" rtlCol="0">
            <a:spAutoFit/>
          </a:bodyPr>
          <a:lstStyle/>
          <a:p>
            <a:r>
              <a:rPr lang="en-US" sz="1050" dirty="0">
                <a:solidFill>
                  <a:srgbClr val="182F58"/>
                </a:solidFill>
              </a:rPr>
              <a:t>Figure 11</a:t>
            </a:r>
          </a:p>
        </p:txBody>
      </p:sp>
      <p:pic>
        <p:nvPicPr>
          <p:cNvPr id="6" name="Content Placeholder 6" descr="An image of a mother sitting next to her baby's crib, head in her lap. Meanwhile, the baby sleeps.">
            <a:extLst>
              <a:ext uri="{FF2B5EF4-FFF2-40B4-BE49-F238E27FC236}">
                <a16:creationId xmlns:a16="http://schemas.microsoft.com/office/drawing/2014/main" id="{FCC60C53-7DA1-40B5-F33C-F5CF17058150}"/>
              </a:ext>
            </a:extLst>
          </p:cNvPr>
          <p:cNvPicPr>
            <a:picLocks noChangeAspect="1"/>
          </p:cNvPicPr>
          <p:nvPr/>
        </p:nvPicPr>
        <p:blipFill rotWithShape="1">
          <a:blip r:embed="rId3"/>
          <a:srcRect l="28438" r="28438"/>
          <a:stretch/>
        </p:blipFill>
        <p:spPr>
          <a:xfrm>
            <a:off x="7069853" y="1889125"/>
            <a:ext cx="1940031" cy="2530475"/>
          </a:xfrm>
          <a:prstGeom prst="rect">
            <a:avLst/>
          </a:prstGeom>
          <a:noFill/>
        </p:spPr>
      </p:pic>
    </p:spTree>
    <p:extLst>
      <p:ext uri="{BB962C8B-B14F-4D97-AF65-F5344CB8AC3E}">
        <p14:creationId xmlns:p14="http://schemas.microsoft.com/office/powerpoint/2010/main" val="3756681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1146-B920-1E4B-6EE4-828A22A89B4A}"/>
              </a:ext>
            </a:extLst>
          </p:cNvPr>
          <p:cNvSpPr>
            <a:spLocks noGrp="1"/>
          </p:cNvSpPr>
          <p:nvPr>
            <p:ph type="title"/>
          </p:nvPr>
        </p:nvSpPr>
        <p:spPr/>
        <p:txBody>
          <a:bodyPr/>
          <a:lstStyle/>
          <a:p>
            <a:r>
              <a:rPr lang="en-US" dirty="0"/>
              <a:t>Evaluating Various Forms of Psychotherapy</a:t>
            </a:r>
          </a:p>
        </p:txBody>
      </p:sp>
      <p:pic>
        <p:nvPicPr>
          <p:cNvPr id="6" name="Content Placeholder 6" descr="An image of a mother sitting next to her baby's crib, head in her lap. Meanwhile, the baby sleeps.">
            <a:extLst>
              <a:ext uri="{FF2B5EF4-FFF2-40B4-BE49-F238E27FC236}">
                <a16:creationId xmlns:a16="http://schemas.microsoft.com/office/drawing/2014/main" id="{79BB7A6C-C702-141F-6A0E-0ECA2BF5973B}"/>
              </a:ext>
            </a:extLst>
          </p:cNvPr>
          <p:cNvPicPr>
            <a:picLocks noChangeAspect="1"/>
          </p:cNvPicPr>
          <p:nvPr/>
        </p:nvPicPr>
        <p:blipFill rotWithShape="1">
          <a:blip r:embed="rId2"/>
          <a:srcRect l="9687" r="8750"/>
          <a:stretch/>
        </p:blipFill>
        <p:spPr>
          <a:xfrm>
            <a:off x="123092" y="2149677"/>
            <a:ext cx="2541270" cy="1752600"/>
          </a:xfrm>
          <a:prstGeom prst="rect">
            <a:avLst/>
          </a:prstGeom>
          <a:noFill/>
        </p:spPr>
      </p:pic>
      <p:sp>
        <p:nvSpPr>
          <p:cNvPr id="5" name="TextBox 4">
            <a:extLst>
              <a:ext uri="{FF2B5EF4-FFF2-40B4-BE49-F238E27FC236}">
                <a16:creationId xmlns:a16="http://schemas.microsoft.com/office/drawing/2014/main" id="{AA6E1629-3F37-B4FA-8F42-258347C29A39}"/>
              </a:ext>
            </a:extLst>
          </p:cNvPr>
          <p:cNvSpPr txBox="1"/>
          <p:nvPr/>
        </p:nvSpPr>
        <p:spPr>
          <a:xfrm>
            <a:off x="1046516" y="4038600"/>
            <a:ext cx="694421" cy="253916"/>
          </a:xfrm>
          <a:prstGeom prst="rect">
            <a:avLst/>
          </a:prstGeom>
          <a:noFill/>
        </p:spPr>
        <p:txBody>
          <a:bodyPr wrap="none" rtlCol="0">
            <a:spAutoFit/>
          </a:bodyPr>
          <a:lstStyle/>
          <a:p>
            <a:r>
              <a:rPr lang="en-US" sz="1050" dirty="0">
                <a:solidFill>
                  <a:srgbClr val="182F58"/>
                </a:solidFill>
              </a:rPr>
              <a:t>Figure 12</a:t>
            </a:r>
          </a:p>
        </p:txBody>
      </p:sp>
      <p:sp>
        <p:nvSpPr>
          <p:cNvPr id="3" name="Content Placeholder 2">
            <a:extLst>
              <a:ext uri="{FF2B5EF4-FFF2-40B4-BE49-F238E27FC236}">
                <a16:creationId xmlns:a16="http://schemas.microsoft.com/office/drawing/2014/main" id="{BAD08E78-E85C-D44D-E776-B13D6AA3C737}"/>
              </a:ext>
            </a:extLst>
          </p:cNvPr>
          <p:cNvSpPr>
            <a:spLocks noGrp="1"/>
          </p:cNvSpPr>
          <p:nvPr>
            <p:ph idx="1"/>
          </p:nvPr>
        </p:nvSpPr>
        <p:spPr>
          <a:xfrm>
            <a:off x="2362200" y="1280160"/>
            <a:ext cx="6629400" cy="4815840"/>
          </a:xfrm>
        </p:spPr>
        <p:txBody>
          <a:bodyPr>
            <a:normAutofit fontScale="77500" lnSpcReduction="20000"/>
          </a:bodyPr>
          <a:lstStyle/>
          <a:p>
            <a:r>
              <a:rPr lang="en-US" dirty="0"/>
              <a:t>According to the American Psychological Association, three factors work together to produce successful treatment. </a:t>
            </a:r>
          </a:p>
          <a:p>
            <a:pPr lvl="1"/>
            <a:r>
              <a:rPr lang="en-US" dirty="0"/>
              <a:t>(1) The use of evidence-based treatment that is deemed appropriate for the client's problem</a:t>
            </a:r>
          </a:p>
          <a:p>
            <a:pPr lvl="1"/>
            <a:r>
              <a:rPr lang="en-US" dirty="0"/>
              <a:t>(2) The clinical expertise of the psychologist or therapist</a:t>
            </a:r>
          </a:p>
          <a:p>
            <a:pPr lvl="1"/>
            <a:r>
              <a:rPr lang="en-US" dirty="0"/>
              <a:t>(3) Your own characteristics, values, preferences, and culture</a:t>
            </a:r>
          </a:p>
          <a:p>
            <a:r>
              <a:rPr lang="en-US" dirty="0"/>
              <a:t>No studies have found one psychotherapeutic approach more effective than another (Abbass et al., 2009; Chorpita et al., 2011).</a:t>
            </a:r>
          </a:p>
          <a:p>
            <a:r>
              <a:rPr lang="en-US" dirty="0"/>
              <a:t>Regardless of the type of psychotherapy the success of treatment is determined by the person's relationship with the psychologist or therapist.</a:t>
            </a:r>
          </a:p>
        </p:txBody>
      </p:sp>
    </p:spTree>
    <p:extLst>
      <p:ext uri="{BB962C8B-B14F-4D97-AF65-F5344CB8AC3E}">
        <p14:creationId xmlns:p14="http://schemas.microsoft.com/office/powerpoint/2010/main" val="4075050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3</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005841"/>
          </a:xfrm>
        </p:spPr>
        <p:txBody>
          <a:bodyPr/>
          <a:lstStyle/>
          <a:p>
            <a:r>
              <a:rPr lang="en-US" dirty="0"/>
              <a:t>Which type of therapy discussed in this lesson most appeals to you, and why?</a:t>
            </a:r>
          </a:p>
        </p:txBody>
      </p:sp>
    </p:spTree>
    <p:extLst>
      <p:ext uri="{BB962C8B-B14F-4D97-AF65-F5344CB8AC3E}">
        <p14:creationId xmlns:p14="http://schemas.microsoft.com/office/powerpoint/2010/main" val="3846092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20E5-E324-9061-CDC6-6AC6396B33A4}"/>
              </a:ext>
            </a:extLst>
          </p:cNvPr>
          <p:cNvSpPr>
            <a:spLocks noGrp="1"/>
          </p:cNvSpPr>
          <p:nvPr>
            <p:ph type="title"/>
          </p:nvPr>
        </p:nvSpPr>
        <p:spPr/>
        <p:txBody>
          <a:bodyPr/>
          <a:lstStyle/>
          <a:p>
            <a:r>
              <a:rPr lang="en-US" dirty="0"/>
              <a:t>Biomedical Therapies</a:t>
            </a:r>
            <a:r>
              <a:rPr lang="en-US" baseline="-25000" dirty="0"/>
              <a:t>1</a:t>
            </a:r>
          </a:p>
        </p:txBody>
      </p:sp>
      <p:sp>
        <p:nvSpPr>
          <p:cNvPr id="3" name="Content Placeholder 2">
            <a:extLst>
              <a:ext uri="{FF2B5EF4-FFF2-40B4-BE49-F238E27FC236}">
                <a16:creationId xmlns:a16="http://schemas.microsoft.com/office/drawing/2014/main" id="{6E146545-5251-3C80-9B13-DFFAE10C8B51}"/>
              </a:ext>
            </a:extLst>
          </p:cNvPr>
          <p:cNvSpPr>
            <a:spLocks noGrp="1"/>
          </p:cNvSpPr>
          <p:nvPr>
            <p:ph idx="1"/>
          </p:nvPr>
        </p:nvSpPr>
        <p:spPr>
          <a:xfrm>
            <a:off x="304800" y="1219200"/>
            <a:ext cx="6172200" cy="5029200"/>
          </a:xfrm>
        </p:spPr>
        <p:txBody>
          <a:bodyPr>
            <a:normAutofit fontScale="62500" lnSpcReduction="20000"/>
          </a:bodyPr>
          <a:lstStyle/>
          <a:p>
            <a:r>
              <a:rPr lang="en-US" dirty="0"/>
              <a:t>Individuals can be prescribed biologically based treatments or psychotropic medications.</a:t>
            </a:r>
          </a:p>
          <a:p>
            <a:pPr lvl="1"/>
            <a:r>
              <a:rPr lang="en-US" dirty="0"/>
              <a:t>Can be taken in combination with psychotherapy or by individuals who are not in therapy</a:t>
            </a:r>
          </a:p>
          <a:p>
            <a:r>
              <a:rPr lang="en-US" dirty="0"/>
              <a:t>This is known as </a:t>
            </a:r>
            <a:r>
              <a:rPr lang="en-US" b="1" dirty="0"/>
              <a:t>biomedical therapy. </a:t>
            </a:r>
          </a:p>
          <a:p>
            <a:r>
              <a:rPr lang="en-US" dirty="0"/>
              <a:t>Medications used to treat psychological disorders are called psychotropic medications.</a:t>
            </a:r>
          </a:p>
          <a:p>
            <a:pPr lvl="1"/>
            <a:r>
              <a:rPr lang="en-US" dirty="0"/>
              <a:t>Prescribed by medical doctors, including psychiatrists</a:t>
            </a:r>
          </a:p>
          <a:p>
            <a:r>
              <a:rPr lang="en-US" dirty="0"/>
              <a:t>Different types and classes of medications are prescribed for different disorders. </a:t>
            </a:r>
          </a:p>
          <a:p>
            <a:pPr lvl="1"/>
            <a:r>
              <a:rPr lang="en-US" u="sng" dirty="0"/>
              <a:t>Example:</a:t>
            </a:r>
            <a:r>
              <a:rPr lang="en-US" dirty="0"/>
              <a:t> A depressed person might be given an antidepressant, a bipolar individual might be given a mood stabilizer, and a schizophrenic individual might be given an antipsychotic. </a:t>
            </a:r>
          </a:p>
          <a:p>
            <a:r>
              <a:rPr lang="en-US" dirty="0"/>
              <a:t>These medications treat the symptoms of a psychological disorder.</a:t>
            </a:r>
          </a:p>
          <a:p>
            <a:r>
              <a:rPr lang="en-US" dirty="0"/>
              <a:t>Some people may only need to take a psychotropic medication for a short period of time, while others may take medication for a long time.</a:t>
            </a:r>
          </a:p>
        </p:txBody>
      </p:sp>
      <p:sp>
        <p:nvSpPr>
          <p:cNvPr id="5" name="TextBox 4">
            <a:extLst>
              <a:ext uri="{FF2B5EF4-FFF2-40B4-BE49-F238E27FC236}">
                <a16:creationId xmlns:a16="http://schemas.microsoft.com/office/drawing/2014/main" id="{C425A3AA-4683-E513-965F-CF47FBE070B8}"/>
              </a:ext>
            </a:extLst>
          </p:cNvPr>
          <p:cNvSpPr txBox="1"/>
          <p:nvPr/>
        </p:nvSpPr>
        <p:spPr>
          <a:xfrm>
            <a:off x="7365552" y="4130675"/>
            <a:ext cx="694421" cy="253916"/>
          </a:xfrm>
          <a:prstGeom prst="rect">
            <a:avLst/>
          </a:prstGeom>
          <a:noFill/>
        </p:spPr>
        <p:txBody>
          <a:bodyPr wrap="none" rtlCol="0">
            <a:spAutoFit/>
          </a:bodyPr>
          <a:lstStyle/>
          <a:p>
            <a:r>
              <a:rPr lang="en-US" sz="1050" dirty="0">
                <a:solidFill>
                  <a:srgbClr val="182F58"/>
                </a:solidFill>
              </a:rPr>
              <a:t>Figure 13</a:t>
            </a:r>
          </a:p>
        </p:txBody>
      </p:sp>
      <p:pic>
        <p:nvPicPr>
          <p:cNvPr id="6" name="Content Placeholder 6" descr="A photograph of four weekly, different colored pill boxes side by side">
            <a:extLst>
              <a:ext uri="{FF2B5EF4-FFF2-40B4-BE49-F238E27FC236}">
                <a16:creationId xmlns:a16="http://schemas.microsoft.com/office/drawing/2014/main" id="{C6A0A186-D814-CF48-5E23-1B27470B37C4}"/>
              </a:ext>
            </a:extLst>
          </p:cNvPr>
          <p:cNvPicPr>
            <a:picLocks noChangeAspect="1"/>
          </p:cNvPicPr>
          <p:nvPr/>
        </p:nvPicPr>
        <p:blipFill rotWithShape="1">
          <a:blip r:embed="rId2"/>
          <a:srcRect l="9687" r="9687"/>
          <a:stretch/>
        </p:blipFill>
        <p:spPr>
          <a:xfrm>
            <a:off x="6281526" y="2133600"/>
            <a:ext cx="2862474" cy="1997075"/>
          </a:xfrm>
          <a:prstGeom prst="rect">
            <a:avLst/>
          </a:prstGeom>
          <a:noFill/>
        </p:spPr>
      </p:pic>
    </p:spTree>
    <p:extLst>
      <p:ext uri="{BB962C8B-B14F-4D97-AF65-F5344CB8AC3E}">
        <p14:creationId xmlns:p14="http://schemas.microsoft.com/office/powerpoint/2010/main" val="2060635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26DB9-B458-8974-BCFC-B9324526E201}"/>
              </a:ext>
            </a:extLst>
          </p:cNvPr>
          <p:cNvSpPr>
            <a:spLocks noGrp="1"/>
          </p:cNvSpPr>
          <p:nvPr>
            <p:ph type="title"/>
          </p:nvPr>
        </p:nvSpPr>
        <p:spPr/>
        <p:txBody>
          <a:bodyPr/>
          <a:lstStyle/>
          <a:p>
            <a:r>
              <a:rPr lang="en-US" dirty="0"/>
              <a:t>Various Psychotherapy Techniques</a:t>
            </a:r>
          </a:p>
        </p:txBody>
      </p:sp>
      <p:sp>
        <p:nvSpPr>
          <p:cNvPr id="3" name="Content Placeholder 2">
            <a:extLst>
              <a:ext uri="{FF2B5EF4-FFF2-40B4-BE49-F238E27FC236}">
                <a16:creationId xmlns:a16="http://schemas.microsoft.com/office/drawing/2014/main" id="{7D3794C8-CB03-D2CE-8098-BE297A61FC5E}"/>
              </a:ext>
            </a:extLst>
          </p:cNvPr>
          <p:cNvSpPr>
            <a:spLocks noGrp="1"/>
          </p:cNvSpPr>
          <p:nvPr>
            <p:ph idx="1"/>
          </p:nvPr>
        </p:nvSpPr>
        <p:spPr>
          <a:xfrm>
            <a:off x="457200" y="1280160"/>
            <a:ext cx="8382000" cy="4815840"/>
          </a:xfrm>
        </p:spPr>
        <p:txBody>
          <a:bodyPr>
            <a:normAutofit fontScale="70000" lnSpcReduction="20000"/>
          </a:bodyPr>
          <a:lstStyle/>
          <a:p>
            <a:r>
              <a:rPr lang="en-US" dirty="0"/>
              <a:t>Psychodynamic psychotherapy</a:t>
            </a:r>
          </a:p>
          <a:p>
            <a:pPr lvl="1"/>
            <a:r>
              <a:rPr lang="en-US" dirty="0"/>
              <a:t>Talk therapy based on belief that the unconscious and childhood conflicts impact behavior</a:t>
            </a:r>
          </a:p>
          <a:p>
            <a:r>
              <a:rPr lang="en-US" dirty="0"/>
              <a:t>Play therapy</a:t>
            </a:r>
          </a:p>
          <a:p>
            <a:pPr lvl="1"/>
            <a:r>
              <a:rPr lang="en-US" dirty="0"/>
              <a:t>Psychoanalytical therapy wherein interaction with toys is used instead of talk; used in child therapy</a:t>
            </a:r>
          </a:p>
          <a:p>
            <a:r>
              <a:rPr lang="en-US" dirty="0"/>
              <a:t>Behavior therapy</a:t>
            </a:r>
          </a:p>
          <a:p>
            <a:pPr lvl="1"/>
            <a:r>
              <a:rPr lang="en-US" dirty="0"/>
              <a:t>Principles of learning applied to change undesirable behaviors</a:t>
            </a:r>
          </a:p>
          <a:p>
            <a:r>
              <a:rPr lang="en-US" dirty="0"/>
              <a:t>Cognitive therapy</a:t>
            </a:r>
          </a:p>
          <a:p>
            <a:pPr lvl="1"/>
            <a:r>
              <a:rPr lang="en-US" dirty="0"/>
              <a:t>Awareness of cognitive processes helps patients eliminate thought patterns that lead to distress</a:t>
            </a:r>
          </a:p>
          <a:p>
            <a:r>
              <a:rPr lang="en-US" dirty="0"/>
              <a:t>Cognitive-behavioral therapy</a:t>
            </a:r>
          </a:p>
          <a:p>
            <a:pPr lvl="1"/>
            <a:r>
              <a:rPr lang="en-US" dirty="0"/>
              <a:t>Work to change cognitive distortions and self-defeating behaviors</a:t>
            </a:r>
          </a:p>
          <a:p>
            <a:r>
              <a:rPr lang="en-US" dirty="0"/>
              <a:t>Humanistic therapy</a:t>
            </a:r>
          </a:p>
          <a:p>
            <a:pPr lvl="1"/>
            <a:r>
              <a:rPr lang="en-US" dirty="0"/>
              <a:t>Increase self-awareness and acceptance through focus on conscious thoughts</a:t>
            </a:r>
          </a:p>
        </p:txBody>
      </p:sp>
    </p:spTree>
    <p:extLst>
      <p:ext uri="{BB962C8B-B14F-4D97-AF65-F5344CB8AC3E}">
        <p14:creationId xmlns:p14="http://schemas.microsoft.com/office/powerpoint/2010/main" val="1294884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61BB9-0A45-F1CA-792B-C54F08C05C1C}"/>
              </a:ext>
            </a:extLst>
          </p:cNvPr>
          <p:cNvSpPr>
            <a:spLocks noGrp="1"/>
          </p:cNvSpPr>
          <p:nvPr>
            <p:ph type="title"/>
          </p:nvPr>
        </p:nvSpPr>
        <p:spPr/>
        <p:txBody>
          <a:bodyPr/>
          <a:lstStyle/>
          <a:p>
            <a:r>
              <a:rPr lang="en-US" dirty="0"/>
              <a:t>Commonly Prescribed Psychotropic Medications</a:t>
            </a:r>
          </a:p>
        </p:txBody>
      </p:sp>
      <p:sp>
        <p:nvSpPr>
          <p:cNvPr id="3" name="Content Placeholder 2">
            <a:extLst>
              <a:ext uri="{FF2B5EF4-FFF2-40B4-BE49-F238E27FC236}">
                <a16:creationId xmlns:a16="http://schemas.microsoft.com/office/drawing/2014/main" id="{355B3415-1E23-CF3A-8A06-DC8C6B36B4A1}"/>
              </a:ext>
            </a:extLst>
          </p:cNvPr>
          <p:cNvSpPr>
            <a:spLocks noGrp="1"/>
          </p:cNvSpPr>
          <p:nvPr>
            <p:ph idx="1"/>
          </p:nvPr>
        </p:nvSpPr>
        <p:spPr/>
        <p:txBody>
          <a:bodyPr>
            <a:normAutofit fontScale="70000" lnSpcReduction="20000"/>
          </a:bodyPr>
          <a:lstStyle/>
          <a:p>
            <a:r>
              <a:rPr lang="en-US" dirty="0"/>
              <a:t>Antipsychotics (developed in the 1950s)</a:t>
            </a:r>
          </a:p>
          <a:p>
            <a:pPr lvl="1"/>
            <a:r>
              <a:rPr lang="en-US" dirty="0"/>
              <a:t>Used to treat schizophrenia and other types of severe thought disorders</a:t>
            </a:r>
          </a:p>
          <a:p>
            <a:r>
              <a:rPr lang="en-US" dirty="0"/>
              <a:t>Atypical antipsychotics (developed in the late 1980s)</a:t>
            </a:r>
          </a:p>
          <a:p>
            <a:pPr lvl="1"/>
            <a:r>
              <a:rPr lang="en-US" dirty="0"/>
              <a:t>Used to treat schizophrenia and other types of severe thought disorders</a:t>
            </a:r>
          </a:p>
          <a:p>
            <a:r>
              <a:rPr lang="en-US" dirty="0"/>
              <a:t>Antidepressants</a:t>
            </a:r>
          </a:p>
          <a:p>
            <a:pPr lvl="1"/>
            <a:r>
              <a:rPr lang="en-US" dirty="0"/>
              <a:t>Used to treat depression and increasingly for anxiety</a:t>
            </a:r>
          </a:p>
          <a:p>
            <a:r>
              <a:rPr lang="en-US" dirty="0"/>
              <a:t>Antianxiety agents</a:t>
            </a:r>
          </a:p>
          <a:p>
            <a:pPr lvl="1"/>
            <a:r>
              <a:rPr lang="en-US" dirty="0"/>
              <a:t>Used to treat anxiety and agitation that occur in OCD, PTSD, panic disorder, and social phobia</a:t>
            </a:r>
          </a:p>
          <a:p>
            <a:r>
              <a:rPr lang="en-US" dirty="0"/>
              <a:t>Mood stabilizers</a:t>
            </a:r>
          </a:p>
          <a:p>
            <a:pPr lvl="1"/>
            <a:r>
              <a:rPr lang="en-US" dirty="0"/>
              <a:t>Used to treat bipolar disorder</a:t>
            </a:r>
          </a:p>
          <a:p>
            <a:r>
              <a:rPr lang="en-US" dirty="0"/>
              <a:t>Stimulants</a:t>
            </a:r>
          </a:p>
          <a:p>
            <a:pPr lvl="1"/>
            <a:r>
              <a:rPr lang="en-US" dirty="0"/>
              <a:t>Used to treat ADHD</a:t>
            </a:r>
          </a:p>
        </p:txBody>
      </p:sp>
    </p:spTree>
    <p:extLst>
      <p:ext uri="{BB962C8B-B14F-4D97-AF65-F5344CB8AC3E}">
        <p14:creationId xmlns:p14="http://schemas.microsoft.com/office/powerpoint/2010/main" val="3454306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20E5-E324-9061-CDC6-6AC6396B33A4}"/>
              </a:ext>
            </a:extLst>
          </p:cNvPr>
          <p:cNvSpPr>
            <a:spLocks noGrp="1"/>
          </p:cNvSpPr>
          <p:nvPr>
            <p:ph type="title"/>
          </p:nvPr>
        </p:nvSpPr>
        <p:spPr/>
        <p:txBody>
          <a:bodyPr/>
          <a:lstStyle/>
          <a:p>
            <a:r>
              <a:rPr lang="en-US" dirty="0"/>
              <a:t>Biomedical Therapies</a:t>
            </a:r>
            <a:r>
              <a:rPr lang="en-US" baseline="-25000" dirty="0"/>
              <a:t>2</a:t>
            </a:r>
          </a:p>
        </p:txBody>
      </p:sp>
      <p:pic>
        <p:nvPicPr>
          <p:cNvPr id="6" name="Content Placeholder 6" descr="A photograph shows an old ECT machine from the 1960s.">
            <a:extLst>
              <a:ext uri="{FF2B5EF4-FFF2-40B4-BE49-F238E27FC236}">
                <a16:creationId xmlns:a16="http://schemas.microsoft.com/office/drawing/2014/main" id="{46483E1F-E3CF-66DA-80E6-3EFE94B5FCE8}"/>
              </a:ext>
            </a:extLst>
          </p:cNvPr>
          <p:cNvPicPr>
            <a:picLocks noChangeAspect="1"/>
          </p:cNvPicPr>
          <p:nvPr/>
        </p:nvPicPr>
        <p:blipFill rotWithShape="1">
          <a:blip r:embed="rId2"/>
          <a:srcRect l="15313" r="14375"/>
          <a:stretch/>
        </p:blipFill>
        <p:spPr>
          <a:xfrm>
            <a:off x="114975" y="2270760"/>
            <a:ext cx="2895600" cy="2316480"/>
          </a:xfrm>
          <a:prstGeom prst="rect">
            <a:avLst/>
          </a:prstGeom>
          <a:noFill/>
        </p:spPr>
      </p:pic>
      <p:sp>
        <p:nvSpPr>
          <p:cNvPr id="5" name="TextBox 4">
            <a:extLst>
              <a:ext uri="{FF2B5EF4-FFF2-40B4-BE49-F238E27FC236}">
                <a16:creationId xmlns:a16="http://schemas.microsoft.com/office/drawing/2014/main" id="{4F5CEC20-EE3C-D9BC-C627-A47F5678E93E}"/>
              </a:ext>
            </a:extLst>
          </p:cNvPr>
          <p:cNvSpPr txBox="1"/>
          <p:nvPr/>
        </p:nvSpPr>
        <p:spPr>
          <a:xfrm>
            <a:off x="1215564" y="4587240"/>
            <a:ext cx="694421" cy="253916"/>
          </a:xfrm>
          <a:prstGeom prst="rect">
            <a:avLst/>
          </a:prstGeom>
          <a:noFill/>
        </p:spPr>
        <p:txBody>
          <a:bodyPr wrap="none" rtlCol="0">
            <a:spAutoFit/>
          </a:bodyPr>
          <a:lstStyle/>
          <a:p>
            <a:r>
              <a:rPr lang="en-US" sz="1050" dirty="0">
                <a:solidFill>
                  <a:srgbClr val="182F58"/>
                </a:solidFill>
              </a:rPr>
              <a:t>Figure 14</a:t>
            </a:r>
          </a:p>
        </p:txBody>
      </p:sp>
      <p:sp>
        <p:nvSpPr>
          <p:cNvPr id="3" name="Content Placeholder 2">
            <a:extLst>
              <a:ext uri="{FF2B5EF4-FFF2-40B4-BE49-F238E27FC236}">
                <a16:creationId xmlns:a16="http://schemas.microsoft.com/office/drawing/2014/main" id="{6E146545-5251-3C80-9B13-DFFAE10C8B51}"/>
              </a:ext>
            </a:extLst>
          </p:cNvPr>
          <p:cNvSpPr>
            <a:spLocks noGrp="1"/>
          </p:cNvSpPr>
          <p:nvPr>
            <p:ph idx="1"/>
          </p:nvPr>
        </p:nvSpPr>
        <p:spPr>
          <a:xfrm>
            <a:off x="3048000" y="1279525"/>
            <a:ext cx="5885822" cy="4800600"/>
          </a:xfrm>
        </p:spPr>
        <p:txBody>
          <a:bodyPr>
            <a:normAutofit fontScale="77500" lnSpcReduction="20000"/>
          </a:bodyPr>
          <a:lstStyle/>
          <a:p>
            <a:r>
              <a:rPr lang="en-US" dirty="0"/>
              <a:t>Electroconvulsive therapy (ECT) was formerly known as electroshock therapy. </a:t>
            </a:r>
          </a:p>
          <a:p>
            <a:pPr lvl="1"/>
            <a:r>
              <a:rPr lang="en-US" dirty="0"/>
              <a:t>Still used today but not frequently</a:t>
            </a:r>
          </a:p>
          <a:p>
            <a:r>
              <a:rPr lang="en-US" dirty="0"/>
              <a:t>It involves using an electrical current to induce seizures to help alleviate the effects of severe depression. </a:t>
            </a:r>
          </a:p>
          <a:p>
            <a:r>
              <a:rPr lang="en-US" dirty="0"/>
              <a:t>About 85% of people treated with ECT improve (Reti, n.d.). </a:t>
            </a:r>
          </a:p>
          <a:p>
            <a:pPr lvl="1"/>
            <a:r>
              <a:rPr lang="en-US" dirty="0"/>
              <a:t>Some suffer memory loss after repeated administrations</a:t>
            </a:r>
          </a:p>
          <a:p>
            <a:r>
              <a:rPr lang="en-US" dirty="0"/>
              <a:t>A more recent alternative is transcranial magnetic stimulation (TMS).</a:t>
            </a:r>
          </a:p>
          <a:p>
            <a:r>
              <a:rPr lang="en-US" dirty="0"/>
              <a:t>TMS is a procedure that was approved by the FDA in 2008 that uses magnetic fields to stimulate nerve cells in the brain to improve depression symptoms (Mayo Clinic, 2023).</a:t>
            </a:r>
          </a:p>
        </p:txBody>
      </p:sp>
    </p:spTree>
    <p:extLst>
      <p:ext uri="{BB962C8B-B14F-4D97-AF65-F5344CB8AC3E}">
        <p14:creationId xmlns:p14="http://schemas.microsoft.com/office/powerpoint/2010/main" val="3354382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aseline="-25000" dirty="0"/>
              <a:t>4</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005841"/>
          </a:xfrm>
        </p:spPr>
        <p:txBody>
          <a:bodyPr/>
          <a:lstStyle/>
          <a:p>
            <a:r>
              <a:rPr lang="en-US" dirty="0"/>
              <a:t>Do you think biomedical therapies are preferable to psychotherapies? Why or why not?</a:t>
            </a:r>
          </a:p>
        </p:txBody>
      </p:sp>
    </p:spTree>
    <p:extLst>
      <p:ext uri="{BB962C8B-B14F-4D97-AF65-F5344CB8AC3E}">
        <p14:creationId xmlns:p14="http://schemas.microsoft.com/office/powerpoint/2010/main" val="1035822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A188-9F4B-7C0F-0C0C-2F54FCDAA957}"/>
              </a:ext>
            </a:extLst>
          </p:cNvPr>
          <p:cNvSpPr>
            <a:spLocks noGrp="1"/>
          </p:cNvSpPr>
          <p:nvPr>
            <p:ph type="title"/>
          </p:nvPr>
        </p:nvSpPr>
        <p:spPr/>
        <p:txBody>
          <a:bodyPr/>
          <a:lstStyle/>
          <a:p>
            <a:r>
              <a:rPr lang="en-US" dirty="0"/>
              <a:t>Dig Deeper: Evidence-Based Practice</a:t>
            </a:r>
          </a:p>
        </p:txBody>
      </p:sp>
      <p:sp>
        <p:nvSpPr>
          <p:cNvPr id="3" name="Content Placeholder 2">
            <a:extLst>
              <a:ext uri="{FF2B5EF4-FFF2-40B4-BE49-F238E27FC236}">
                <a16:creationId xmlns:a16="http://schemas.microsoft.com/office/drawing/2014/main" id="{08B5CC5E-2420-118E-7743-20299C4486A4}"/>
              </a:ext>
            </a:extLst>
          </p:cNvPr>
          <p:cNvSpPr>
            <a:spLocks noGrp="1"/>
          </p:cNvSpPr>
          <p:nvPr>
            <p:ph idx="1"/>
          </p:nvPr>
        </p:nvSpPr>
        <p:spPr>
          <a:xfrm>
            <a:off x="457200" y="1280160"/>
            <a:ext cx="8458200" cy="4739640"/>
          </a:xfrm>
        </p:spPr>
        <p:txBody>
          <a:bodyPr>
            <a:normAutofit fontScale="77500" lnSpcReduction="20000"/>
          </a:bodyPr>
          <a:lstStyle/>
          <a:p>
            <a:r>
              <a:rPr lang="en-US" dirty="0"/>
              <a:t>Evidence-based practice aims to reduce treatment selection errors by making clinical decisions based on research.</a:t>
            </a:r>
          </a:p>
          <a:p>
            <a:r>
              <a:rPr lang="en-US" dirty="0"/>
              <a:t>Professional organizations like APA recommend specific evidence-based psychological treatments for certain psychological disorders (Chambless &amp; Ollendick, 2001).</a:t>
            </a:r>
          </a:p>
          <a:p>
            <a:r>
              <a:rPr lang="en-US" dirty="0"/>
              <a:t>According to the APA (2021), "Evidence-based practice in psychology (EBPP) is the integration of best research evidence with clinical expertise and patient values" (p.1).</a:t>
            </a:r>
          </a:p>
          <a:p>
            <a:r>
              <a:rPr lang="en-US" dirty="0"/>
              <a:t>Evidence-based treatment compares various forms of treatment to determine best practices, which are then operationalized in treatment manuals followed by trained therapists.</a:t>
            </a:r>
          </a:p>
          <a:p>
            <a:r>
              <a:rPr lang="en-US" dirty="0"/>
              <a:t>Critics argue that results of randomized control trials cannot be applied to individuals and that treatment should be based on therapist's judgment.</a:t>
            </a:r>
          </a:p>
        </p:txBody>
      </p:sp>
    </p:spTree>
    <p:extLst>
      <p:ext uri="{BB962C8B-B14F-4D97-AF65-F5344CB8AC3E}">
        <p14:creationId xmlns:p14="http://schemas.microsoft.com/office/powerpoint/2010/main" val="1761398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0451-AB9F-C4E7-1892-244380B3B9C5}"/>
              </a:ext>
            </a:extLst>
          </p:cNvPr>
          <p:cNvSpPr>
            <a:spLocks noGrp="1"/>
          </p:cNvSpPr>
          <p:nvPr>
            <p:ph type="title"/>
          </p:nvPr>
        </p:nvSpPr>
        <p:spPr/>
        <p:txBody>
          <a:bodyPr/>
          <a:lstStyle/>
          <a:p>
            <a:r>
              <a:rPr lang="en-US" dirty="0"/>
              <a:t>Summary</a:t>
            </a:r>
            <a:r>
              <a:rPr lang="en-US" baseline="-25000" dirty="0"/>
              <a:t>1</a:t>
            </a:r>
            <a:endParaRPr lang="en-US" dirty="0"/>
          </a:p>
        </p:txBody>
      </p:sp>
      <p:sp>
        <p:nvSpPr>
          <p:cNvPr id="3" name="Content Placeholder 2">
            <a:extLst>
              <a:ext uri="{FF2B5EF4-FFF2-40B4-BE49-F238E27FC236}">
                <a16:creationId xmlns:a16="http://schemas.microsoft.com/office/drawing/2014/main" id="{1BDD9664-53BD-39B1-3566-192E078A8655}"/>
              </a:ext>
            </a:extLst>
          </p:cNvPr>
          <p:cNvSpPr>
            <a:spLocks noGrp="1"/>
          </p:cNvSpPr>
          <p:nvPr>
            <p:ph idx="1"/>
          </p:nvPr>
        </p:nvSpPr>
        <p:spPr/>
        <p:txBody>
          <a:bodyPr>
            <a:normAutofit fontScale="92500" lnSpcReduction="20000"/>
          </a:bodyPr>
          <a:lstStyle/>
          <a:p>
            <a:r>
              <a:rPr lang="en-US" dirty="0"/>
              <a:t>Psychoanalysis was developed by Sigmund Freud. </a:t>
            </a:r>
          </a:p>
          <a:p>
            <a:r>
              <a:rPr lang="en-US" dirty="0"/>
              <a:t>Freud's theory is that a person's psychological problems are the result of repressed impulses or childhood trauma. </a:t>
            </a:r>
          </a:p>
          <a:p>
            <a:r>
              <a:rPr lang="en-US" dirty="0"/>
              <a:t>Play therapy is a psychodynamic therapy technique often used with children. </a:t>
            </a:r>
          </a:p>
          <a:p>
            <a:r>
              <a:rPr lang="en-US" dirty="0"/>
              <a:t>In behavior therapy, a therapist employs principles of learning from classical and operant conditioning to help clients change undesirable behaviors. </a:t>
            </a:r>
          </a:p>
          <a:p>
            <a:r>
              <a:rPr lang="en-US" dirty="0"/>
              <a:t>Counterconditioning is a commonly used therapeutic technique in which a client learns a new response to a stimulus that has previously elicited an undesirable behavior via classical conditioning. </a:t>
            </a:r>
          </a:p>
        </p:txBody>
      </p:sp>
    </p:spTree>
    <p:extLst>
      <p:ext uri="{BB962C8B-B14F-4D97-AF65-F5344CB8AC3E}">
        <p14:creationId xmlns:p14="http://schemas.microsoft.com/office/powerpoint/2010/main" val="28563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0451-AB9F-C4E7-1892-244380B3B9C5}"/>
              </a:ext>
            </a:extLst>
          </p:cNvPr>
          <p:cNvSpPr>
            <a:spLocks noGrp="1"/>
          </p:cNvSpPr>
          <p:nvPr>
            <p:ph type="title"/>
          </p:nvPr>
        </p:nvSpPr>
        <p:spPr/>
        <p:txBody>
          <a:bodyPr/>
          <a:lstStyle/>
          <a:p>
            <a:r>
              <a:rPr lang="en-US" dirty="0"/>
              <a:t>Summary</a:t>
            </a:r>
            <a:r>
              <a:rPr lang="en-US" baseline="-25000" dirty="0"/>
              <a:t>2</a:t>
            </a:r>
            <a:endParaRPr lang="en-US" dirty="0"/>
          </a:p>
        </p:txBody>
      </p:sp>
      <p:sp>
        <p:nvSpPr>
          <p:cNvPr id="3" name="Content Placeholder 2">
            <a:extLst>
              <a:ext uri="{FF2B5EF4-FFF2-40B4-BE49-F238E27FC236}">
                <a16:creationId xmlns:a16="http://schemas.microsoft.com/office/drawing/2014/main" id="{1BDD9664-53BD-39B1-3566-192E078A8655}"/>
              </a:ext>
            </a:extLst>
          </p:cNvPr>
          <p:cNvSpPr>
            <a:spLocks noGrp="1"/>
          </p:cNvSpPr>
          <p:nvPr>
            <p:ph idx="1"/>
          </p:nvPr>
        </p:nvSpPr>
        <p:spPr/>
        <p:txBody>
          <a:bodyPr>
            <a:normAutofit fontScale="85000" lnSpcReduction="20000"/>
          </a:bodyPr>
          <a:lstStyle/>
          <a:p>
            <a:r>
              <a:rPr lang="en-US" dirty="0"/>
              <a:t>Principles of operant conditioning can be applied to help people deal with a wide range of psychological problems. </a:t>
            </a:r>
          </a:p>
          <a:p>
            <a:r>
              <a:rPr lang="en-US" dirty="0"/>
              <a:t>Cognitive therapy is a technique that focuses on how thoughts lead to feelings of distress. </a:t>
            </a:r>
          </a:p>
          <a:p>
            <a:r>
              <a:rPr lang="en-US" dirty="0"/>
              <a:t>Cognitive-behavioral therapy explores how our thoughts affect our behavior. It aims to change cognitive distortions and self-defeating behaviors.</a:t>
            </a:r>
          </a:p>
          <a:p>
            <a:r>
              <a:rPr lang="en-US" dirty="0"/>
              <a:t>Humanistic therapy focuses on helping people achieve their potential. </a:t>
            </a:r>
          </a:p>
          <a:p>
            <a:r>
              <a:rPr lang="en-US" dirty="0"/>
              <a:t>One form of humanistic therapy developed by Carl Rogers is known as client-centered or Rogerian therapy. </a:t>
            </a:r>
          </a:p>
          <a:p>
            <a:r>
              <a:rPr lang="en-US" dirty="0"/>
              <a:t>Often in combination with psychotherapy, people can be prescribed biologically based treatments, such as psychotropic medications, and/or other medical.</a:t>
            </a:r>
          </a:p>
        </p:txBody>
      </p:sp>
    </p:spTree>
    <p:extLst>
      <p:ext uri="{BB962C8B-B14F-4D97-AF65-F5344CB8AC3E}">
        <p14:creationId xmlns:p14="http://schemas.microsoft.com/office/powerpoint/2010/main" val="2721897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828800" y="-994172"/>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Psychotherap</a:t>
            </a:r>
            <a:r>
              <a:rPr lang="en-US" dirty="0"/>
              <a:t>y: </a:t>
            </a:r>
            <a:r>
              <a:rPr lang="en-US" b="1" dirty="0"/>
              <a:t>Psychoanalysis</a:t>
            </a:r>
            <a:r>
              <a:rPr lang="en-US" b="1" baseline="-25000" dirty="0"/>
              <a:t>1</a:t>
            </a:r>
            <a:endParaRPr lang="en-US" sz="3200" b="1" dirty="0">
              <a:solidFill>
                <a:schemeClr val="accent1"/>
              </a:solidFill>
            </a:endParaRPr>
          </a:p>
        </p:txBody>
      </p:sp>
      <p:pic>
        <p:nvPicPr>
          <p:cNvPr id="4" name="Content Placeholder 6" descr="A drawing of a person lying on a couch with a person taking notes in the chair next to them">
            <a:extLst>
              <a:ext uri="{FF2B5EF4-FFF2-40B4-BE49-F238E27FC236}">
                <a16:creationId xmlns:a16="http://schemas.microsoft.com/office/drawing/2014/main" id="{8A3EF326-4088-9097-2551-ED6D28E29E73}"/>
              </a:ext>
            </a:extLst>
          </p:cNvPr>
          <p:cNvPicPr>
            <a:picLocks noChangeAspect="1"/>
          </p:cNvPicPr>
          <p:nvPr/>
        </p:nvPicPr>
        <p:blipFill rotWithShape="1">
          <a:blip r:embed="rId2"/>
          <a:srcRect l="8751" r="8749"/>
          <a:stretch/>
        </p:blipFill>
        <p:spPr>
          <a:xfrm>
            <a:off x="256233" y="2514600"/>
            <a:ext cx="2920721" cy="1991401"/>
          </a:xfrm>
          <a:prstGeom prst="rect">
            <a:avLst/>
          </a:prstGeom>
          <a:noFill/>
        </p:spPr>
      </p:pic>
      <p:sp>
        <p:nvSpPr>
          <p:cNvPr id="3" name="TextBox 2">
            <a:extLst>
              <a:ext uri="{FF2B5EF4-FFF2-40B4-BE49-F238E27FC236}">
                <a16:creationId xmlns:a16="http://schemas.microsoft.com/office/drawing/2014/main" id="{CD1D25A0-49D1-A1E3-287F-CEC5574D0DF8}"/>
              </a:ext>
            </a:extLst>
          </p:cNvPr>
          <p:cNvSpPr txBox="1"/>
          <p:nvPr/>
        </p:nvSpPr>
        <p:spPr>
          <a:xfrm>
            <a:off x="1600200" y="4515212"/>
            <a:ext cx="625492" cy="253916"/>
          </a:xfrm>
          <a:prstGeom prst="rect">
            <a:avLst/>
          </a:prstGeom>
          <a:noFill/>
        </p:spPr>
        <p:txBody>
          <a:bodyPr wrap="none" rtlCol="0">
            <a:spAutoFit/>
          </a:bodyPr>
          <a:lstStyle/>
          <a:p>
            <a:r>
              <a:rPr lang="en-US" sz="1050" dirty="0">
                <a:solidFill>
                  <a:srgbClr val="182F58"/>
                </a:solidFill>
              </a:rPr>
              <a:t>Figure 1</a:t>
            </a:r>
          </a:p>
        </p:txBody>
      </p:sp>
      <p:sp>
        <p:nvSpPr>
          <p:cNvPr id="13315" name="Rectangle 3"/>
          <p:cNvSpPr>
            <a:spLocks noGrp="1"/>
          </p:cNvSpPr>
          <p:nvPr>
            <p:ph idx="1"/>
          </p:nvPr>
        </p:nvSpPr>
        <p:spPr>
          <a:xfrm>
            <a:off x="3200400" y="1106490"/>
            <a:ext cx="5867400" cy="5065710"/>
          </a:xfrm>
          <a:prstGeom prst="rect">
            <a:avLst/>
          </a:prstGeom>
        </p:spPr>
        <p:txBody>
          <a:bodyPr>
            <a:normAutofit fontScale="62500" lnSpcReduction="20000"/>
          </a:bodyPr>
          <a:lstStyle/>
          <a:p>
            <a:pPr>
              <a:tabLst>
                <a:tab pos="461963" algn="l"/>
              </a:tabLst>
            </a:pPr>
            <a:r>
              <a:rPr lang="en-US" i="0" dirty="0"/>
              <a:t>Psychoanalysis was developed by Sigmund Freud and was the first form of psychotherapy. </a:t>
            </a:r>
          </a:p>
          <a:p>
            <a:pPr lvl="1">
              <a:tabLst>
                <a:tab pos="461963" algn="l"/>
              </a:tabLst>
            </a:pPr>
            <a:r>
              <a:rPr lang="en-US" i="0" dirty="0"/>
              <a:t>Dominant therapeutic technique in the early 20th century, but it has since waned significantly in popularity</a:t>
            </a:r>
          </a:p>
          <a:p>
            <a:pPr>
              <a:tabLst>
                <a:tab pos="461963" algn="l"/>
              </a:tabLst>
            </a:pPr>
            <a:r>
              <a:rPr lang="en-US" i="0" dirty="0"/>
              <a:t>Freud believed most of our psychological problems are the result of repressed impulses and trauma experienced in childhood.</a:t>
            </a:r>
          </a:p>
          <a:p>
            <a:pPr>
              <a:tabLst>
                <a:tab pos="461963" algn="l"/>
              </a:tabLst>
            </a:pPr>
            <a:r>
              <a:rPr lang="en-US" dirty="0"/>
              <a:t>H</a:t>
            </a:r>
            <a:r>
              <a:rPr lang="en-US" i="0" dirty="0"/>
              <a:t>e believed psychoanalysis would help uncover long-buried feelings</a:t>
            </a:r>
          </a:p>
          <a:p>
            <a:pPr>
              <a:tabLst>
                <a:tab pos="461963" algn="l"/>
              </a:tabLst>
            </a:pPr>
            <a:r>
              <a:rPr lang="en-US" i="0" dirty="0"/>
              <a:t>Freudian used methods such as free association and dream analysis.</a:t>
            </a:r>
          </a:p>
          <a:p>
            <a:pPr lvl="1">
              <a:tabLst>
                <a:tab pos="461963" algn="l"/>
              </a:tabLst>
            </a:pPr>
            <a:r>
              <a:rPr lang="en-US" b="1" dirty="0"/>
              <a:t>Free association: </a:t>
            </a:r>
            <a:r>
              <a:rPr lang="en-US" dirty="0"/>
              <a:t>technique in psychoanalysis in which the patient says whatever comes to mind at the moment</a:t>
            </a:r>
          </a:p>
          <a:p>
            <a:pPr lvl="1">
              <a:tabLst>
                <a:tab pos="461963" algn="l"/>
              </a:tabLst>
            </a:pPr>
            <a:r>
              <a:rPr lang="en-US" b="1" i="0" dirty="0"/>
              <a:t>Dream analysis: </a:t>
            </a:r>
            <a:r>
              <a:rPr lang="en-US" i="0" dirty="0"/>
              <a:t>technique in psychoanalysis in which patients recall their dreams and the psychoanalyst interprets them to reveal unconscious desires or struggles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Psychotherap</a:t>
            </a:r>
            <a:r>
              <a:rPr lang="en-US" dirty="0"/>
              <a:t>y: </a:t>
            </a:r>
            <a:r>
              <a:rPr lang="en-US" b="1" dirty="0"/>
              <a:t>Psychoanalysis</a:t>
            </a:r>
            <a:r>
              <a:rPr lang="en-US" baseline="-25000" dirty="0"/>
              <a:t>2</a:t>
            </a:r>
            <a:endParaRPr lang="en-US" sz="3200" b="1" dirty="0">
              <a:solidFill>
                <a:schemeClr val="accent1"/>
              </a:solidFill>
            </a:endParaRPr>
          </a:p>
        </p:txBody>
      </p:sp>
      <p:sp>
        <p:nvSpPr>
          <p:cNvPr id="13315" name="Rectangle 3"/>
          <p:cNvSpPr>
            <a:spLocks noGrp="1"/>
          </p:cNvSpPr>
          <p:nvPr>
            <p:ph idx="1"/>
          </p:nvPr>
        </p:nvSpPr>
        <p:spPr>
          <a:xfrm>
            <a:off x="152400" y="1219200"/>
            <a:ext cx="6096000" cy="4572000"/>
          </a:xfrm>
          <a:prstGeom prst="rect">
            <a:avLst/>
          </a:prstGeom>
        </p:spPr>
        <p:txBody>
          <a:bodyPr>
            <a:normAutofit fontScale="92500" lnSpcReduction="10000"/>
          </a:bodyPr>
          <a:lstStyle/>
          <a:p>
            <a:pPr>
              <a:tabLst>
                <a:tab pos="461963" algn="l"/>
              </a:tabLst>
            </a:pPr>
            <a:r>
              <a:rPr lang="en-US" i="0" dirty="0"/>
              <a:t>Psychoanalysis is a therapy approach that typically takes years. </a:t>
            </a:r>
          </a:p>
          <a:p>
            <a:pPr>
              <a:tabLst>
                <a:tab pos="461963" algn="l"/>
              </a:tabLst>
            </a:pPr>
            <a:r>
              <a:rPr lang="en-US" i="0" dirty="0"/>
              <a:t>Freud suggested that during this patient-therapist relationship, the patient comes to develop strong feelings for the therapist.</a:t>
            </a:r>
          </a:p>
          <a:p>
            <a:pPr lvl="1">
              <a:tabLst>
                <a:tab pos="461963" algn="l"/>
              </a:tabLst>
            </a:pPr>
            <a:r>
              <a:rPr lang="en-US" b="1" i="0" dirty="0"/>
              <a:t>Transference: </a:t>
            </a:r>
            <a:r>
              <a:rPr lang="en-US" i="0" dirty="0"/>
              <a:t>process in psychanalysis in which the patient transfers all of the positive or negative emotions associated with the patient’s other relationships to the psychoanalyst</a:t>
            </a:r>
          </a:p>
          <a:p>
            <a:pPr>
              <a:tabLst>
                <a:tab pos="461963" algn="l"/>
              </a:tabLst>
            </a:pPr>
            <a:endParaRPr lang="en-US" i="0" dirty="0"/>
          </a:p>
          <a:p>
            <a:pPr>
              <a:tabLst>
                <a:tab pos="461963" algn="l"/>
              </a:tabLst>
            </a:pPr>
            <a:endParaRPr lang="en-US" i="0" dirty="0"/>
          </a:p>
        </p:txBody>
      </p:sp>
      <p:sp>
        <p:nvSpPr>
          <p:cNvPr id="3" name="TextBox 2">
            <a:extLst>
              <a:ext uri="{FF2B5EF4-FFF2-40B4-BE49-F238E27FC236}">
                <a16:creationId xmlns:a16="http://schemas.microsoft.com/office/drawing/2014/main" id="{F13EA1E7-46D2-7046-1964-F7ED340AFD90}"/>
              </a:ext>
            </a:extLst>
          </p:cNvPr>
          <p:cNvSpPr txBox="1"/>
          <p:nvPr/>
        </p:nvSpPr>
        <p:spPr>
          <a:xfrm>
            <a:off x="7239000" y="4191000"/>
            <a:ext cx="625492" cy="253916"/>
          </a:xfrm>
          <a:prstGeom prst="rect">
            <a:avLst/>
          </a:prstGeom>
          <a:noFill/>
        </p:spPr>
        <p:txBody>
          <a:bodyPr wrap="none" rtlCol="0">
            <a:spAutoFit/>
          </a:bodyPr>
          <a:lstStyle/>
          <a:p>
            <a:r>
              <a:rPr lang="en-US" sz="1050" dirty="0">
                <a:solidFill>
                  <a:srgbClr val="182F58"/>
                </a:solidFill>
              </a:rPr>
              <a:t>Figure 2</a:t>
            </a:r>
          </a:p>
        </p:txBody>
      </p:sp>
      <p:pic>
        <p:nvPicPr>
          <p:cNvPr id="4" name="Content Placeholder 6" descr="A graphic of two people talking to each other">
            <a:extLst>
              <a:ext uri="{FF2B5EF4-FFF2-40B4-BE49-F238E27FC236}">
                <a16:creationId xmlns:a16="http://schemas.microsoft.com/office/drawing/2014/main" id="{136E9B1B-5509-230D-7DF1-457708B6C12D}"/>
              </a:ext>
            </a:extLst>
          </p:cNvPr>
          <p:cNvPicPr>
            <a:picLocks noChangeAspect="1"/>
          </p:cNvPicPr>
          <p:nvPr/>
        </p:nvPicPr>
        <p:blipFill rotWithShape="1">
          <a:blip r:embed="rId2"/>
          <a:srcRect l="11709" r="11392"/>
          <a:stretch/>
        </p:blipFill>
        <p:spPr>
          <a:xfrm>
            <a:off x="6299359" y="2286000"/>
            <a:ext cx="2387441" cy="1768475"/>
          </a:xfrm>
          <a:prstGeom prst="rect">
            <a:avLst/>
          </a:prstGeom>
          <a:noFill/>
        </p:spPr>
      </p:pic>
    </p:spTree>
    <p:extLst>
      <p:ext uri="{BB962C8B-B14F-4D97-AF65-F5344CB8AC3E}">
        <p14:creationId xmlns:p14="http://schemas.microsoft.com/office/powerpoint/2010/main" val="2851579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6A4A2-951C-E5BD-B6C0-66788D07F673}"/>
              </a:ext>
            </a:extLst>
          </p:cNvPr>
          <p:cNvSpPr>
            <a:spLocks noGrp="1"/>
          </p:cNvSpPr>
          <p:nvPr>
            <p:ph type="title"/>
          </p:nvPr>
        </p:nvSpPr>
        <p:spPr/>
        <p:txBody>
          <a:bodyPr/>
          <a:lstStyle/>
          <a:p>
            <a:r>
              <a:rPr lang="en-US" dirty="0"/>
              <a:t>Psychotherapy: Play Therapy</a:t>
            </a:r>
          </a:p>
        </p:txBody>
      </p:sp>
      <p:sp>
        <p:nvSpPr>
          <p:cNvPr id="3" name="Content Placeholder 2">
            <a:extLst>
              <a:ext uri="{FF2B5EF4-FFF2-40B4-BE49-F238E27FC236}">
                <a16:creationId xmlns:a16="http://schemas.microsoft.com/office/drawing/2014/main" id="{E7D54121-8689-98BD-F964-1A9E506E44A5}"/>
              </a:ext>
            </a:extLst>
          </p:cNvPr>
          <p:cNvSpPr>
            <a:spLocks noGrp="1"/>
          </p:cNvSpPr>
          <p:nvPr>
            <p:ph idx="1"/>
          </p:nvPr>
        </p:nvSpPr>
        <p:spPr>
          <a:xfrm>
            <a:off x="609600" y="1280160"/>
            <a:ext cx="8077200" cy="2834640"/>
          </a:xfrm>
        </p:spPr>
        <p:txBody>
          <a:bodyPr>
            <a:normAutofit fontScale="70000" lnSpcReduction="20000"/>
          </a:bodyPr>
          <a:lstStyle/>
          <a:p>
            <a:r>
              <a:rPr lang="en-US" b="1" dirty="0"/>
              <a:t>Play therapy </a:t>
            </a:r>
            <a:r>
              <a:rPr lang="en-US" dirty="0"/>
              <a:t>is often used with children since they are not likely to sit on a couch and recall their dreams or engage in traditional talk therapy. </a:t>
            </a:r>
          </a:p>
          <a:p>
            <a:pPr lvl="1"/>
            <a:r>
              <a:rPr lang="en-US" dirty="0"/>
              <a:t>Uses a therapeutic process of play to "help clients prevent or resolve psychosocial difficulties and achieve optimal growth" (O'Connor, 2000, p. 7). </a:t>
            </a:r>
          </a:p>
          <a:p>
            <a:r>
              <a:rPr lang="en-US" dirty="0"/>
              <a:t>It can also be used to help a therapist make a diagnosis.</a:t>
            </a:r>
          </a:p>
          <a:p>
            <a:pPr lvl="1"/>
            <a:r>
              <a:rPr lang="en-US" u="sng" dirty="0"/>
              <a:t>Example</a:t>
            </a:r>
            <a:r>
              <a:rPr lang="en-US" dirty="0"/>
              <a:t>: A therapist can observe how the child interacts with toys (e.g., dolls, animals, and home settings) in an effort to understand the roots of the child's disturbed behavior. </a:t>
            </a:r>
          </a:p>
          <a:p>
            <a:r>
              <a:rPr lang="en-US" dirty="0"/>
              <a:t>Play therapy can be nondirective or directive. </a:t>
            </a:r>
          </a:p>
        </p:txBody>
      </p:sp>
      <p:pic>
        <p:nvPicPr>
          <p:cNvPr id="6" name="Content Placeholder 6" descr="A photograph of a child playing with toys in a sandbox">
            <a:extLst>
              <a:ext uri="{FF2B5EF4-FFF2-40B4-BE49-F238E27FC236}">
                <a16:creationId xmlns:a16="http://schemas.microsoft.com/office/drawing/2014/main" id="{59973078-1432-E17C-AAAE-ADF46701BE52}"/>
              </a:ext>
            </a:extLst>
          </p:cNvPr>
          <p:cNvPicPr>
            <a:picLocks noChangeAspect="1"/>
          </p:cNvPicPr>
          <p:nvPr/>
        </p:nvPicPr>
        <p:blipFill rotWithShape="1">
          <a:blip r:embed="rId2"/>
          <a:srcRect b="1235"/>
          <a:stretch/>
        </p:blipFill>
        <p:spPr>
          <a:xfrm>
            <a:off x="2921659" y="3962400"/>
            <a:ext cx="3300682" cy="1833712"/>
          </a:xfrm>
          <a:prstGeom prst="rect">
            <a:avLst/>
          </a:prstGeom>
          <a:noFill/>
        </p:spPr>
      </p:pic>
      <p:sp>
        <p:nvSpPr>
          <p:cNvPr id="5" name="TextBox 4">
            <a:extLst>
              <a:ext uri="{FF2B5EF4-FFF2-40B4-BE49-F238E27FC236}">
                <a16:creationId xmlns:a16="http://schemas.microsoft.com/office/drawing/2014/main" id="{ADF8BAC6-F0C9-6089-00EC-7E9B4DFE2A76}"/>
              </a:ext>
            </a:extLst>
          </p:cNvPr>
          <p:cNvSpPr txBox="1"/>
          <p:nvPr/>
        </p:nvSpPr>
        <p:spPr>
          <a:xfrm>
            <a:off x="4335454" y="5796112"/>
            <a:ext cx="625492" cy="253916"/>
          </a:xfrm>
          <a:prstGeom prst="rect">
            <a:avLst/>
          </a:prstGeom>
          <a:noFill/>
        </p:spPr>
        <p:txBody>
          <a:bodyPr wrap="none" rtlCol="0">
            <a:spAutoFit/>
          </a:bodyPr>
          <a:lstStyle/>
          <a:p>
            <a:r>
              <a:rPr lang="en-US" sz="1050" dirty="0">
                <a:solidFill>
                  <a:srgbClr val="182F58"/>
                </a:solidFill>
              </a:rPr>
              <a:t>Figure 3</a:t>
            </a:r>
          </a:p>
        </p:txBody>
      </p:sp>
    </p:spTree>
    <p:extLst>
      <p:ext uri="{BB962C8B-B14F-4D97-AF65-F5344CB8AC3E}">
        <p14:creationId xmlns:p14="http://schemas.microsoft.com/office/powerpoint/2010/main" val="4264542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82EFF-4337-8A82-EBED-FADEDDD98BD8}"/>
              </a:ext>
            </a:extLst>
          </p:cNvPr>
          <p:cNvSpPr>
            <a:spLocks noGrp="1"/>
          </p:cNvSpPr>
          <p:nvPr>
            <p:ph type="title"/>
          </p:nvPr>
        </p:nvSpPr>
        <p:spPr/>
        <p:txBody>
          <a:bodyPr/>
          <a:lstStyle/>
          <a:p>
            <a:r>
              <a:rPr lang="en-US" dirty="0"/>
              <a:t>Psychotherapy: Behavior Therapy</a:t>
            </a:r>
            <a:r>
              <a:rPr lang="en-US" baseline="-25000" dirty="0"/>
              <a:t>1</a:t>
            </a:r>
            <a:endParaRPr lang="en-US" dirty="0"/>
          </a:p>
        </p:txBody>
      </p:sp>
      <p:sp>
        <p:nvSpPr>
          <p:cNvPr id="3" name="Content Placeholder 2">
            <a:extLst>
              <a:ext uri="{FF2B5EF4-FFF2-40B4-BE49-F238E27FC236}">
                <a16:creationId xmlns:a16="http://schemas.microsoft.com/office/drawing/2014/main" id="{AFDF5B5F-40D4-E7AC-DF94-44B1C532EA34}"/>
              </a:ext>
            </a:extLst>
          </p:cNvPr>
          <p:cNvSpPr>
            <a:spLocks noGrp="1"/>
          </p:cNvSpPr>
          <p:nvPr>
            <p:ph idx="1"/>
          </p:nvPr>
        </p:nvSpPr>
        <p:spPr/>
        <p:txBody>
          <a:bodyPr>
            <a:normAutofit fontScale="92500" lnSpcReduction="10000"/>
          </a:bodyPr>
          <a:lstStyle/>
          <a:p>
            <a:r>
              <a:rPr lang="en-US" dirty="0"/>
              <a:t>In </a:t>
            </a:r>
            <a:r>
              <a:rPr lang="en-US" b="1" dirty="0"/>
              <a:t>psychoanalysis</a:t>
            </a:r>
            <a:r>
              <a:rPr lang="en-US" dirty="0"/>
              <a:t>, therapists help their patients look into their past to uncover repressed feelings. </a:t>
            </a:r>
          </a:p>
          <a:p>
            <a:r>
              <a:rPr lang="en-US" dirty="0"/>
              <a:t>In </a:t>
            </a:r>
            <a:r>
              <a:rPr lang="en-US" b="1" dirty="0"/>
              <a:t>behavior therapy</a:t>
            </a:r>
            <a:r>
              <a:rPr lang="en-US" dirty="0"/>
              <a:t>, a therapist employs principles of learning to help clients change undesirable behaviors—rather than digging deeply into one's unconscious.</a:t>
            </a:r>
          </a:p>
          <a:p>
            <a:r>
              <a:rPr lang="en-US" dirty="0"/>
              <a:t>Behavior therapy employs both classical and operant conditioning techniques to change behavior.</a:t>
            </a:r>
          </a:p>
          <a:p>
            <a:r>
              <a:rPr lang="en-US" dirty="0"/>
              <a:t>One type of behavior therapy utilizes classical conditioning techniques. </a:t>
            </a:r>
          </a:p>
          <a:p>
            <a:pPr lvl="1"/>
            <a:r>
              <a:rPr lang="en-US" dirty="0"/>
              <a:t>Therapists using these techniques believe that dysfunctional behaviors are conditioned responses. </a:t>
            </a:r>
          </a:p>
        </p:txBody>
      </p:sp>
    </p:spTree>
    <p:extLst>
      <p:ext uri="{BB962C8B-B14F-4D97-AF65-F5344CB8AC3E}">
        <p14:creationId xmlns:p14="http://schemas.microsoft.com/office/powerpoint/2010/main" val="684447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82EFF-4337-8A82-EBED-FADEDDD98BD8}"/>
              </a:ext>
            </a:extLst>
          </p:cNvPr>
          <p:cNvSpPr>
            <a:spLocks noGrp="1"/>
          </p:cNvSpPr>
          <p:nvPr>
            <p:ph type="title"/>
          </p:nvPr>
        </p:nvSpPr>
        <p:spPr/>
        <p:txBody>
          <a:bodyPr/>
          <a:lstStyle/>
          <a:p>
            <a:r>
              <a:rPr lang="en-US" dirty="0"/>
              <a:t>Psychotherapy: Behavior Therapy</a:t>
            </a:r>
            <a:r>
              <a:rPr lang="en-US" baseline="-25000" dirty="0"/>
              <a:t>2</a:t>
            </a:r>
            <a:endParaRPr lang="en-US" dirty="0"/>
          </a:p>
        </p:txBody>
      </p:sp>
      <p:sp>
        <p:nvSpPr>
          <p:cNvPr id="3" name="Content Placeholder 2">
            <a:extLst>
              <a:ext uri="{FF2B5EF4-FFF2-40B4-BE49-F238E27FC236}">
                <a16:creationId xmlns:a16="http://schemas.microsoft.com/office/drawing/2014/main" id="{AFDF5B5F-40D4-E7AC-DF94-44B1C532EA34}"/>
              </a:ext>
            </a:extLst>
          </p:cNvPr>
          <p:cNvSpPr>
            <a:spLocks noGrp="1"/>
          </p:cNvSpPr>
          <p:nvPr>
            <p:ph idx="1"/>
          </p:nvPr>
        </p:nvSpPr>
        <p:spPr>
          <a:xfrm>
            <a:off x="457200" y="1280160"/>
            <a:ext cx="6172200" cy="4572000"/>
          </a:xfrm>
        </p:spPr>
        <p:txBody>
          <a:bodyPr>
            <a:normAutofit fontScale="70000" lnSpcReduction="20000"/>
          </a:bodyPr>
          <a:lstStyle/>
          <a:p>
            <a:r>
              <a:rPr lang="en-US" dirty="0"/>
              <a:t>One commonly used classical conditioning therapeutic technique is counterconditioning.</a:t>
            </a:r>
          </a:p>
          <a:p>
            <a:pPr lvl="1"/>
            <a:r>
              <a:rPr lang="en-US" b="1" dirty="0"/>
              <a:t>Counterconditioning:</a:t>
            </a:r>
            <a:r>
              <a:rPr lang="en-US" dirty="0"/>
              <a:t> classical conditioning therapeutic technique in which a client learns a new response to a stimulus that has previously elicited an undesirable behavior</a:t>
            </a:r>
          </a:p>
          <a:p>
            <a:r>
              <a:rPr lang="en-US" b="1" dirty="0"/>
              <a:t>Aversive conditioning </a:t>
            </a:r>
            <a:r>
              <a:rPr lang="en-US" dirty="0"/>
              <a:t>uses an unpleasant stimulus to stop an undesirable behavior. </a:t>
            </a:r>
          </a:p>
          <a:p>
            <a:pPr lvl="1"/>
            <a:r>
              <a:rPr lang="en-US" dirty="0"/>
              <a:t>Therapists apply this technique to eliminate addictive behaviors.</a:t>
            </a:r>
          </a:p>
          <a:p>
            <a:pPr lvl="1"/>
            <a:r>
              <a:rPr lang="en-US" dirty="0"/>
              <a:t>Clients will typically engage in a specific behavior (such as nail biting) and at the same time are exposed to something unpleasant, such as a mild electric shock or a bad taste. </a:t>
            </a:r>
          </a:p>
          <a:p>
            <a:r>
              <a:rPr lang="en-US" dirty="0"/>
              <a:t>After repeated associations between the unpleasant stimulus and the behavior, the client can learn to stop the unwanted behavior.</a:t>
            </a:r>
          </a:p>
        </p:txBody>
      </p:sp>
      <p:sp>
        <p:nvSpPr>
          <p:cNvPr id="5" name="TextBox 4">
            <a:extLst>
              <a:ext uri="{FF2B5EF4-FFF2-40B4-BE49-F238E27FC236}">
                <a16:creationId xmlns:a16="http://schemas.microsoft.com/office/drawing/2014/main" id="{0ABF875E-1F46-7910-F4B2-6E0A371B771B}"/>
              </a:ext>
            </a:extLst>
          </p:cNvPr>
          <p:cNvSpPr txBox="1"/>
          <p:nvPr/>
        </p:nvSpPr>
        <p:spPr>
          <a:xfrm>
            <a:off x="7620000" y="4961339"/>
            <a:ext cx="625492" cy="253916"/>
          </a:xfrm>
          <a:prstGeom prst="rect">
            <a:avLst/>
          </a:prstGeom>
          <a:noFill/>
        </p:spPr>
        <p:txBody>
          <a:bodyPr wrap="none" rtlCol="0">
            <a:spAutoFit/>
          </a:bodyPr>
          <a:lstStyle/>
          <a:p>
            <a:r>
              <a:rPr lang="en-US" sz="1050" dirty="0">
                <a:solidFill>
                  <a:srgbClr val="182F58"/>
                </a:solidFill>
              </a:rPr>
              <a:t>Figure 4</a:t>
            </a:r>
          </a:p>
        </p:txBody>
      </p:sp>
      <p:pic>
        <p:nvPicPr>
          <p:cNvPr id="6" name="Content Placeholder 6" descr="A photograph of a person painting clear nail polish on their nails">
            <a:extLst>
              <a:ext uri="{FF2B5EF4-FFF2-40B4-BE49-F238E27FC236}">
                <a16:creationId xmlns:a16="http://schemas.microsoft.com/office/drawing/2014/main" id="{704E5227-312F-46ED-FAA8-531B06C8D84D}"/>
              </a:ext>
            </a:extLst>
          </p:cNvPr>
          <p:cNvPicPr>
            <a:picLocks noChangeAspect="1"/>
          </p:cNvPicPr>
          <p:nvPr/>
        </p:nvPicPr>
        <p:blipFill rotWithShape="1">
          <a:blip r:embed="rId2"/>
          <a:srcRect l="31250" r="32188"/>
          <a:stretch/>
        </p:blipFill>
        <p:spPr>
          <a:xfrm>
            <a:off x="6781800" y="1828800"/>
            <a:ext cx="2041049" cy="3140075"/>
          </a:xfrm>
          <a:prstGeom prst="rect">
            <a:avLst/>
          </a:prstGeom>
          <a:noFill/>
        </p:spPr>
      </p:pic>
    </p:spTree>
    <p:extLst>
      <p:ext uri="{BB962C8B-B14F-4D97-AF65-F5344CB8AC3E}">
        <p14:creationId xmlns:p14="http://schemas.microsoft.com/office/powerpoint/2010/main" val="1123900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82EFF-4337-8A82-EBED-FADEDDD98BD8}"/>
              </a:ext>
            </a:extLst>
          </p:cNvPr>
          <p:cNvSpPr>
            <a:spLocks noGrp="1"/>
          </p:cNvSpPr>
          <p:nvPr>
            <p:ph type="title"/>
          </p:nvPr>
        </p:nvSpPr>
        <p:spPr/>
        <p:txBody>
          <a:bodyPr/>
          <a:lstStyle/>
          <a:p>
            <a:r>
              <a:rPr lang="en-US" dirty="0"/>
              <a:t>Psychotherapy: Behavior Therapy</a:t>
            </a:r>
            <a:r>
              <a:rPr lang="en-US" baseline="-25000" dirty="0"/>
              <a:t>3</a:t>
            </a:r>
            <a:endParaRPr lang="en-US" dirty="0"/>
          </a:p>
        </p:txBody>
      </p:sp>
      <p:sp>
        <p:nvSpPr>
          <p:cNvPr id="3" name="Content Placeholder 2">
            <a:extLst>
              <a:ext uri="{FF2B5EF4-FFF2-40B4-BE49-F238E27FC236}">
                <a16:creationId xmlns:a16="http://schemas.microsoft.com/office/drawing/2014/main" id="{AFDF5B5F-40D4-E7AC-DF94-44B1C532EA34}"/>
              </a:ext>
            </a:extLst>
          </p:cNvPr>
          <p:cNvSpPr>
            <a:spLocks noGrp="1"/>
          </p:cNvSpPr>
          <p:nvPr>
            <p:ph idx="1"/>
          </p:nvPr>
        </p:nvSpPr>
        <p:spPr>
          <a:xfrm>
            <a:off x="685800" y="1295400"/>
            <a:ext cx="8001000" cy="4572000"/>
          </a:xfrm>
        </p:spPr>
        <p:txBody>
          <a:bodyPr>
            <a:normAutofit lnSpcReduction="10000"/>
          </a:bodyPr>
          <a:lstStyle/>
          <a:p>
            <a:r>
              <a:rPr lang="en-US" dirty="0"/>
              <a:t>Aversion therapy has been used effectively for years in the treatment of alcoholism (Davidson, 1974; Elkins, 1991; Streeton &amp; Whelan, 2001). </a:t>
            </a:r>
          </a:p>
          <a:p>
            <a:r>
              <a:rPr lang="en-US" dirty="0"/>
              <a:t>Antabuse is a chemically based substance.</a:t>
            </a:r>
          </a:p>
          <a:p>
            <a:pPr lvl="1"/>
            <a:r>
              <a:rPr lang="en-US" dirty="0"/>
              <a:t>Results in nausea, vomiting, increased heart rate, heart palpitations, severe headache, and shortness of breath</a:t>
            </a:r>
          </a:p>
          <a:p>
            <a:r>
              <a:rPr lang="en-US" dirty="0"/>
              <a:t>Antabuse is repeatedly paired with alcohol until the client associates alcohol with unpleasant feelings, which decreases the client's desire to consume alcohol</a:t>
            </a:r>
          </a:p>
        </p:txBody>
      </p:sp>
    </p:spTree>
    <p:extLst>
      <p:ext uri="{BB962C8B-B14F-4D97-AF65-F5344CB8AC3E}">
        <p14:creationId xmlns:p14="http://schemas.microsoft.com/office/powerpoint/2010/main" val="847416958"/>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2792</TotalTime>
  <Words>2757</Words>
  <Application>Microsoft Office PowerPoint</Application>
  <PresentationFormat>On-screen Show (4:3)</PresentationFormat>
  <Paragraphs>207</Paragraphs>
  <Slides>36</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Arial</vt:lpstr>
      <vt:lpstr>Calibri</vt:lpstr>
      <vt:lpstr>Aptos</vt:lpstr>
      <vt:lpstr>Century Gothic</vt:lpstr>
      <vt:lpstr>Aptos Display</vt:lpstr>
      <vt:lpstr>Office Theme</vt:lpstr>
      <vt:lpstr>1_Office Theme</vt:lpstr>
      <vt:lpstr>Lesson 16.2</vt:lpstr>
      <vt:lpstr>Types Of Therapy</vt:lpstr>
      <vt:lpstr>Various Psychotherapy Techniques</vt:lpstr>
      <vt:lpstr>Psychotherapy: Psychoanalysis1</vt:lpstr>
      <vt:lpstr>Psychotherapy: Psychoanalysis2</vt:lpstr>
      <vt:lpstr>Psychotherapy: Play Therapy</vt:lpstr>
      <vt:lpstr>Psychotherapy: Behavior Therapy1</vt:lpstr>
      <vt:lpstr>Psychotherapy: Behavior Therapy2</vt:lpstr>
      <vt:lpstr>Psychotherapy: Behavior Therapy3</vt:lpstr>
      <vt:lpstr>Reflection Question1</vt:lpstr>
      <vt:lpstr>Psychotherapy: Behavior Therapy4</vt:lpstr>
      <vt:lpstr>Lesson 16.2 Figure 5</vt:lpstr>
      <vt:lpstr>Psychotherapy: Behavior Therapy5</vt:lpstr>
      <vt:lpstr>Lesson 16.2 Psychotherapy: Behavior Therapy</vt:lpstr>
      <vt:lpstr>Reflection Question2</vt:lpstr>
      <vt:lpstr>Psychotherapy: Behavior Therapy6</vt:lpstr>
      <vt:lpstr>Psychotherapy: Behavior Therapy7</vt:lpstr>
      <vt:lpstr>Psychotherapy: Cognitive Therapy</vt:lpstr>
      <vt:lpstr>Lesson 16.2 Figure 8</vt:lpstr>
      <vt:lpstr>Psychotherapy: Cognitive-Behavioral Therapy1</vt:lpstr>
      <vt:lpstr>Psychotherapy: Cognitive-Behavioral Therapy2</vt:lpstr>
      <vt:lpstr>Psychotherapy: Cognitive-Behavioral Therapy3</vt:lpstr>
      <vt:lpstr>Psychotherapy: Cognitive-Behavioral Therapy4</vt:lpstr>
      <vt:lpstr>On Your Own</vt:lpstr>
      <vt:lpstr>Psychotherapy: Humanistic Therapy1</vt:lpstr>
      <vt:lpstr>Psychotherapy: Humanistic Therapy2</vt:lpstr>
      <vt:lpstr>Evaluating Various Forms of Psychotherapy</vt:lpstr>
      <vt:lpstr>Reflection Question3</vt:lpstr>
      <vt:lpstr>Biomedical Therapies1</vt:lpstr>
      <vt:lpstr>Commonly Prescribed Psychotropic Medications</vt:lpstr>
      <vt:lpstr>Biomedical Therapies2</vt:lpstr>
      <vt:lpstr>Reflection Question4</vt:lpstr>
      <vt:lpstr>Dig Deeper: Evidence-Based Practice</vt:lpstr>
      <vt:lpstr>Summary1</vt:lpstr>
      <vt:lpstr>Summary2</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16.2 Types of Treatment</dc:title>
  <dc:creator>Hawkes Learning</dc:creator>
  <cp:keywords>Psychology</cp:keywords>
  <cp:lastModifiedBy>Talissa Nahass</cp:lastModifiedBy>
  <cp:revision>186</cp:revision>
  <dcterms:created xsi:type="dcterms:W3CDTF">2013-04-26T14:43:13Z</dcterms:created>
  <dcterms:modified xsi:type="dcterms:W3CDTF">2024-07-23T21:47:28Z</dcterms:modified>
  <cp:category>Psychology</cp:category>
</cp:coreProperties>
</file>