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0"/>
  </p:notesMasterIdLst>
  <p:handoutMasterIdLst>
    <p:handoutMasterId r:id="rId21"/>
  </p:handoutMasterIdLst>
  <p:sldIdLst>
    <p:sldId id="272" r:id="rId3"/>
    <p:sldId id="273" r:id="rId4"/>
    <p:sldId id="267" r:id="rId5"/>
    <p:sldId id="282" r:id="rId6"/>
    <p:sldId id="274" r:id="rId7"/>
    <p:sldId id="270" r:id="rId8"/>
    <p:sldId id="275" r:id="rId9"/>
    <p:sldId id="283" r:id="rId10"/>
    <p:sldId id="284" r:id="rId11"/>
    <p:sldId id="285" r:id="rId12"/>
    <p:sldId id="281" r:id="rId13"/>
    <p:sldId id="276" r:id="rId14"/>
    <p:sldId id="277" r:id="rId15"/>
    <p:sldId id="278" r:id="rId16"/>
    <p:sldId id="279" r:id="rId17"/>
    <p:sldId id="280" r:id="rId18"/>
    <p:sldId id="318" r:id="rId19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B7799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410" autoAdjust="0"/>
  </p:normalViewPr>
  <p:slideViewPr>
    <p:cSldViewPr>
      <p:cViewPr varScale="1">
        <p:scale>
          <a:sx n="54" d="100"/>
          <a:sy n="54" d="100"/>
        </p:scale>
        <p:origin x="9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DE78E1C0-6EB7-A859-E32F-4B49E676C9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288" y="297219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30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40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67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93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52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69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39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4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27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47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04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16.3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Treatment Modalities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25BD-B886-DE1F-AD66-BBBF38B02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Therapy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F7E11-1C82-77B9-28B9-F2554E924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Groups can be organized in various ways:</a:t>
            </a:r>
          </a:p>
          <a:p>
            <a:pPr lvl="1"/>
            <a:r>
              <a:rPr lang="en-US" dirty="0"/>
              <a:t>Overarching theme or purpose</a:t>
            </a:r>
          </a:p>
          <a:p>
            <a:pPr lvl="1"/>
            <a:r>
              <a:rPr lang="en-US" dirty="0"/>
              <a:t>Time-limited</a:t>
            </a:r>
          </a:p>
          <a:p>
            <a:pPr lvl="1"/>
            <a:r>
              <a:rPr lang="en-US" dirty="0"/>
              <a:t>Open membership that allows people to come and go</a:t>
            </a:r>
          </a:p>
          <a:p>
            <a:pPr lvl="1"/>
            <a:r>
              <a:rPr lang="en-US" dirty="0"/>
              <a:t>Closed membership</a:t>
            </a:r>
          </a:p>
          <a:p>
            <a:pPr lvl="1"/>
            <a:r>
              <a:rPr lang="en-US" dirty="0"/>
              <a:t>Structured with planned activities and goals</a:t>
            </a:r>
          </a:p>
          <a:p>
            <a:pPr lvl="1"/>
            <a:r>
              <a:rPr lang="en-US" dirty="0"/>
              <a:t>Unstructured</a:t>
            </a:r>
          </a:p>
        </p:txBody>
      </p:sp>
    </p:spTree>
    <p:extLst>
      <p:ext uri="{BB962C8B-B14F-4D97-AF65-F5344CB8AC3E}">
        <p14:creationId xmlns:p14="http://schemas.microsoft.com/office/powerpoint/2010/main" val="1509581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aseline="-25000" dirty="0"/>
              <a:t>2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914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variation of group therapy would you personally find helpful?</a:t>
            </a:r>
          </a:p>
        </p:txBody>
      </p:sp>
    </p:spTree>
    <p:extLst>
      <p:ext uri="{BB962C8B-B14F-4D97-AF65-F5344CB8AC3E}">
        <p14:creationId xmlns:p14="http://schemas.microsoft.com/office/powerpoint/2010/main" val="1808588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139BF-3EC1-661D-1730-2CD0B66B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Therapy</a:t>
            </a:r>
            <a:r>
              <a:rPr lang="en-US" baseline="-25000" dirty="0"/>
              <a:t>2</a:t>
            </a:r>
            <a:endParaRPr lang="en-US" dirty="0"/>
          </a:p>
        </p:txBody>
      </p:sp>
      <p:pic>
        <p:nvPicPr>
          <p:cNvPr id="6" name="Content Placeholder 6" descr="A photograph of a couple talking to a psychologist">
            <a:extLst>
              <a:ext uri="{FF2B5EF4-FFF2-40B4-BE49-F238E27FC236}">
                <a16:creationId xmlns:a16="http://schemas.microsoft.com/office/drawing/2014/main" id="{3BF71692-1049-F1F6-1775-0D8905A91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59" r="10185" b="1235"/>
          <a:stretch/>
        </p:blipFill>
        <p:spPr>
          <a:xfrm>
            <a:off x="89477" y="2345606"/>
            <a:ext cx="2653723" cy="183015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2457F1-696A-F199-709C-5BA0951C098B}"/>
              </a:ext>
            </a:extLst>
          </p:cNvPr>
          <p:cNvSpPr txBox="1"/>
          <p:nvPr/>
        </p:nvSpPr>
        <p:spPr>
          <a:xfrm>
            <a:off x="1219200" y="417576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4E82A-0843-0CF0-8BCA-9F240D76C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1280160"/>
            <a:ext cx="5943600" cy="45720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Couples therapy </a:t>
            </a:r>
            <a:r>
              <a:rPr lang="en-US" dirty="0"/>
              <a:t>involves two people in an intimate relationship who are having difficulties and are trying to resolve them (Figure 4).</a:t>
            </a:r>
          </a:p>
          <a:p>
            <a:pPr lvl="1"/>
            <a:r>
              <a:rPr lang="en-US" dirty="0"/>
              <a:t>May be dating, partnered, engaged, or married. </a:t>
            </a:r>
          </a:p>
          <a:p>
            <a:r>
              <a:rPr lang="en-US" dirty="0"/>
              <a:t>The primary therapeutic orientation is cognitive-behavioral therapy (Rathus &amp; Sanderson, 1999).</a:t>
            </a:r>
          </a:p>
          <a:p>
            <a:r>
              <a:rPr lang="en-US" dirty="0"/>
              <a:t>Couples meet with a therapist to discuss conflicts and/or aspects of their relationship that they want to change.</a:t>
            </a:r>
          </a:p>
          <a:p>
            <a:r>
              <a:rPr lang="en-US" dirty="0"/>
              <a:t>The therapist helps them see how their individual backgrounds, beliefs, and actions are affecting their relationship. </a:t>
            </a:r>
          </a:p>
          <a:p>
            <a:r>
              <a:rPr lang="en-US" dirty="0"/>
              <a:t>Often, a therapist tries to help the couple resolve these problems, as well as implement strategies that will lead to a healthier and happier relationship, such as how to listen, how to argue, and how to express feelings</a:t>
            </a:r>
          </a:p>
        </p:txBody>
      </p:sp>
    </p:spTree>
    <p:extLst>
      <p:ext uri="{BB962C8B-B14F-4D97-AF65-F5344CB8AC3E}">
        <p14:creationId xmlns:p14="http://schemas.microsoft.com/office/powerpoint/2010/main" val="2765279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26AE7-96AE-AFDA-2E02-12B156434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EAC31-EBEE-9D18-26C4-54902FC96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376066"/>
            <a:ext cx="6172200" cy="45720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Family therapy </a:t>
            </a:r>
            <a:r>
              <a:rPr lang="en-US" dirty="0"/>
              <a:t>is a special form of group therapy, consisting of one or more families. </a:t>
            </a:r>
          </a:p>
          <a:p>
            <a:r>
              <a:rPr lang="en-US" dirty="0"/>
              <a:t>One of the most predominant orientations of this therapy is the systems approach. </a:t>
            </a:r>
          </a:p>
          <a:p>
            <a:r>
              <a:rPr lang="en-US" dirty="0"/>
              <a:t>The family is viewed as an organized system, and each individual within the family is a contributing member who creates and maintains processes within the system that shape behavior (Minuchin, 1985). </a:t>
            </a:r>
          </a:p>
          <a:p>
            <a:r>
              <a:rPr lang="en-US" dirty="0"/>
              <a:t>The goal of this approach is to enhance the growth of each family member as well as that of the family as a whole.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103906-0644-EC43-5426-53E42F0CB864}"/>
              </a:ext>
            </a:extLst>
          </p:cNvPr>
          <p:cNvSpPr txBox="1"/>
          <p:nvPr/>
        </p:nvSpPr>
        <p:spPr>
          <a:xfrm>
            <a:off x="7330700" y="4528479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5</a:t>
            </a:r>
          </a:p>
        </p:txBody>
      </p:sp>
      <p:pic>
        <p:nvPicPr>
          <p:cNvPr id="6" name="Content Placeholder 6" descr="A group of people sitting on a couch">
            <a:extLst>
              <a:ext uri="{FF2B5EF4-FFF2-40B4-BE49-F238E27FC236}">
                <a16:creationId xmlns:a16="http://schemas.microsoft.com/office/drawing/2014/main" id="{861AF493-25AB-A52E-0E89-F77944558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5" t="1235" r="10745"/>
          <a:stretch/>
        </p:blipFill>
        <p:spPr>
          <a:xfrm>
            <a:off x="6219092" y="2547536"/>
            <a:ext cx="2819400" cy="1980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1829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9341-409C-C241-0659-2C9CE56D5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Family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51B9A-FB33-9300-1784-8BE4A3054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</a:t>
            </a:r>
            <a:r>
              <a:rPr lang="en-US" b="1" dirty="0"/>
              <a:t>structural family therapy</a:t>
            </a:r>
            <a:r>
              <a:rPr lang="en-US" dirty="0"/>
              <a:t>, the therapist examines and discusses the boundaries and structure of the family.</a:t>
            </a:r>
          </a:p>
          <a:p>
            <a:pPr lvl="1"/>
            <a:r>
              <a:rPr lang="en-US" dirty="0"/>
              <a:t>Who makes the rules, who sleeps in the bed with whom, how decisions are made, and what are the boundaries within the family. </a:t>
            </a:r>
          </a:p>
          <a:p>
            <a:r>
              <a:rPr lang="en-US" dirty="0"/>
              <a:t>The therapist helps families resolve issues surrounding the structure of the family and help them learn to communicate more effectively.</a:t>
            </a:r>
          </a:p>
        </p:txBody>
      </p:sp>
    </p:spTree>
    <p:extLst>
      <p:ext uri="{BB962C8B-B14F-4D97-AF65-F5344CB8AC3E}">
        <p14:creationId xmlns:p14="http://schemas.microsoft.com/office/powerpoint/2010/main" val="3679083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31F10-8607-F9C1-4677-A9F1AE612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Family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21BA9-4382-5C4D-8A9C-B3C44CE26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b="1" dirty="0"/>
              <a:t>strategic family therapy</a:t>
            </a:r>
            <a:r>
              <a:rPr lang="en-US" dirty="0"/>
              <a:t>, the goal is to address specific problems within the family that can be dealt with in a relatively short amount of time. </a:t>
            </a:r>
          </a:p>
          <a:p>
            <a:r>
              <a:rPr lang="en-US" dirty="0"/>
              <a:t>Typically, the therapist would guide what happens in the therapy session and design a detailed approach to resolving each member's problem (Madanes, 1991; APA, 2020).</a:t>
            </a:r>
          </a:p>
        </p:txBody>
      </p:sp>
    </p:spTree>
    <p:extLst>
      <p:ext uri="{BB962C8B-B14F-4D97-AF65-F5344CB8AC3E}">
        <p14:creationId xmlns:p14="http://schemas.microsoft.com/office/powerpoint/2010/main" val="1272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3994-FD70-482B-783D-0B60FB143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9D1A5-8269-BE40-F8ED-0D75A65F1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There are several modalities of treatment: Individual therapy, group therapy, couples therapy, and family therapy are the most common. </a:t>
            </a:r>
          </a:p>
          <a:p>
            <a:r>
              <a:rPr lang="en-US" dirty="0"/>
              <a:t>In an individual therapy session, a client works one-on-one with a trained therapist. </a:t>
            </a:r>
          </a:p>
          <a:p>
            <a:r>
              <a:rPr lang="en-US" dirty="0"/>
              <a:t>In group therapy, usually five to 10 people meet with a trained group therapist to discuss a common issue (e.g., divorce, grief, eating disorders, substance abuse, or anger management). </a:t>
            </a:r>
          </a:p>
          <a:p>
            <a:r>
              <a:rPr lang="en-US" dirty="0"/>
              <a:t>Couples therapy involves two people in an intimate relationship who are having difficulties and are trying to resolve them. </a:t>
            </a:r>
          </a:p>
          <a:p>
            <a:r>
              <a:rPr lang="en-US" dirty="0"/>
              <a:t>Family therapy is a form of group therapy in which the group is made up of one or more families. </a:t>
            </a:r>
          </a:p>
        </p:txBody>
      </p:sp>
    </p:spTree>
    <p:extLst>
      <p:ext uri="{BB962C8B-B14F-4D97-AF65-F5344CB8AC3E}">
        <p14:creationId xmlns:p14="http://schemas.microsoft.com/office/powerpoint/2010/main" val="1622943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0" y="-1066800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Intake</a:t>
            </a:r>
            <a:r>
              <a:rPr lang="en-US" dirty="0"/>
              <a:t> refers to a therapist’s first meeting with the client in which the therapist gathers specific information to address the client’s immediate needs.</a:t>
            </a:r>
          </a:p>
          <a:p>
            <a:pPr lvl="1"/>
            <a:r>
              <a:rPr lang="en-US" dirty="0"/>
              <a:t>Immediate needs include the presenting problem, the support system, and insurance status of the client.</a:t>
            </a:r>
          </a:p>
          <a:p>
            <a:r>
              <a:rPr lang="en-US" dirty="0"/>
              <a:t>The therapist informs the client about confidentiality, fees, and what to expect in treatment.</a:t>
            </a: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Confidentiality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tabLst>
                <a:tab pos="461963" algn="l"/>
              </a:tabLst>
            </a:pPr>
            <a:r>
              <a:rPr lang="en-US" b="1" i="0" dirty="0"/>
              <a:t>Confidentiality</a:t>
            </a:r>
            <a:r>
              <a:rPr lang="en-US" i="0" dirty="0"/>
              <a:t> refers to the fact that a therapist cannot disclose confidential communications to any third party, unless mandated or permitted by law.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35B53-9D01-BA8F-7354-02E2EF4F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Modalities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383EA-BE99-FD4C-7F8A-210E9698F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29108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During the intake a treatment plan will be formulated.</a:t>
            </a:r>
          </a:p>
          <a:p>
            <a:r>
              <a:rPr lang="en-US" dirty="0"/>
              <a:t>Treatment plans include specific measurable objectives. </a:t>
            </a:r>
          </a:p>
          <a:p>
            <a:r>
              <a:rPr lang="en-US" dirty="0"/>
              <a:t>The therapist and client will discuss how treatment success will be measured and the estimated length of treatment. </a:t>
            </a:r>
          </a:p>
          <a:p>
            <a:r>
              <a:rPr lang="en-US" dirty="0"/>
              <a:t>There are several different modalities of treatment: Individual therapy, family therapy, couples therapy, and group therapy are the most common (Figure 1).</a:t>
            </a:r>
          </a:p>
        </p:txBody>
      </p:sp>
      <p:pic>
        <p:nvPicPr>
          <p:cNvPr id="6" name="Content Placeholder 6" descr="A photograph shows people sitting in a circle talking to one another.">
            <a:extLst>
              <a:ext uri="{FF2B5EF4-FFF2-40B4-BE49-F238E27FC236}">
                <a16:creationId xmlns:a16="http://schemas.microsoft.com/office/drawing/2014/main" id="{A6F19833-0D01-A45F-4219-920E69F28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" b="597"/>
          <a:stretch/>
        </p:blipFill>
        <p:spPr>
          <a:xfrm>
            <a:off x="3124200" y="3932766"/>
            <a:ext cx="3124200" cy="173566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C5A913-0B8E-1D4B-62B5-AAD8AA855CC8}"/>
              </a:ext>
            </a:extLst>
          </p:cNvPr>
          <p:cNvSpPr txBox="1"/>
          <p:nvPr/>
        </p:nvSpPr>
        <p:spPr>
          <a:xfrm>
            <a:off x="4373554" y="5668433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313784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B211A-023B-C4F4-74B7-014D68E8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5FAB8-4CBE-BCF5-BF6E-266B5577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80160"/>
            <a:ext cx="8153400" cy="26822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Individual therapy is also known as individual psychotherapy or individual counseling. </a:t>
            </a:r>
          </a:p>
          <a:p>
            <a:pPr lvl="1"/>
            <a:r>
              <a:rPr lang="en-US" b="1" dirty="0"/>
              <a:t>Individual therapy: </a:t>
            </a:r>
            <a:r>
              <a:rPr lang="en-US" dirty="0"/>
              <a:t>treatment modality in which the client and clinician meet one-on-one</a:t>
            </a:r>
          </a:p>
          <a:p>
            <a:pPr lvl="1"/>
            <a:r>
              <a:rPr lang="en-US" dirty="0"/>
              <a:t>Usually 45 minutes to 1 hour long</a:t>
            </a:r>
          </a:p>
          <a:p>
            <a:pPr lvl="1"/>
            <a:r>
              <a:rPr lang="en-US" dirty="0"/>
              <a:t>Occur weekly or biweekly</a:t>
            </a:r>
          </a:p>
          <a:p>
            <a:r>
              <a:rPr lang="en-US" dirty="0"/>
              <a:t>The amount of time spent in therapy depends on the needs of the client as well as their personal goals.</a:t>
            </a:r>
          </a:p>
        </p:txBody>
      </p:sp>
      <p:pic>
        <p:nvPicPr>
          <p:cNvPr id="6" name="Content Placeholder 6" descr="A photograph shows a psychologist speaking to a patient.">
            <a:extLst>
              <a:ext uri="{FF2B5EF4-FFF2-40B4-BE49-F238E27FC236}">
                <a16:creationId xmlns:a16="http://schemas.microsoft.com/office/drawing/2014/main" id="{1902B92E-3E00-55B4-AC23-622DA17FB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14" b="16319"/>
          <a:stretch/>
        </p:blipFill>
        <p:spPr>
          <a:xfrm>
            <a:off x="1892300" y="3752849"/>
            <a:ext cx="5435600" cy="203835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B41A5B-90A3-F378-56E3-3CA9809B5BAA}"/>
              </a:ext>
            </a:extLst>
          </p:cNvPr>
          <p:cNvSpPr txBox="1"/>
          <p:nvPr/>
        </p:nvSpPr>
        <p:spPr>
          <a:xfrm>
            <a:off x="4259254" y="579120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2</a:t>
            </a:r>
          </a:p>
        </p:txBody>
      </p:sp>
    </p:spTree>
    <p:extLst>
      <p:ext uri="{BB962C8B-B14F-4D97-AF65-F5344CB8AC3E}">
        <p14:creationId xmlns:p14="http://schemas.microsoft.com/office/powerpoint/2010/main" val="2650316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463041"/>
          </a:xfrm>
        </p:spPr>
        <p:txBody>
          <a:bodyPr/>
          <a:lstStyle/>
          <a:p>
            <a:r>
              <a:rPr lang="en-US" dirty="0"/>
              <a:t>If a client has issues with angry outbursts with his family and friends, what goals might he and his therapist set for his improvement?</a:t>
            </a:r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E17D6-C5CE-F894-0020-E2080EA05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Therapy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F4518-2DAA-F65F-3864-9F136FBCD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5638800" cy="4038600"/>
          </a:xfrm>
        </p:spPr>
        <p:txBody>
          <a:bodyPr>
            <a:normAutofit/>
          </a:bodyPr>
          <a:lstStyle/>
          <a:p>
            <a:r>
              <a:rPr lang="en-US" b="1" dirty="0"/>
              <a:t>Group therapy: </a:t>
            </a:r>
            <a:r>
              <a:rPr lang="en-US" dirty="0"/>
              <a:t>treatment modality in which five to 10 people with the same issue or concern meet together with a trained clinician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23EC1-5CBA-7570-11E7-262437336801}"/>
              </a:ext>
            </a:extLst>
          </p:cNvPr>
          <p:cNvSpPr txBox="1"/>
          <p:nvPr/>
        </p:nvSpPr>
        <p:spPr>
          <a:xfrm>
            <a:off x="6934200" y="438418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  <p:pic>
        <p:nvPicPr>
          <p:cNvPr id="6" name="Content Placeholder 6" descr="A photograph shows a group of people sitting in a circle with one woman standing and speaking to the group.">
            <a:extLst>
              <a:ext uri="{FF2B5EF4-FFF2-40B4-BE49-F238E27FC236}">
                <a16:creationId xmlns:a16="http://schemas.microsoft.com/office/drawing/2014/main" id="{DDA18AEA-DCA9-FA23-9EC8-9B0419FCD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5" t="1235" r="10745"/>
          <a:stretch/>
        </p:blipFill>
        <p:spPr>
          <a:xfrm>
            <a:off x="5282522" y="1790700"/>
            <a:ext cx="3709078" cy="2606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8061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39AE-7598-7924-B007-3A0B9DDDC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Group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3CD7B-D57A-34A1-2015-7E4ED6BE8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It can help decrease a client's shame and isolation about a problem while offering needed support (American Psychological Association, 2019; Malhotra &amp; Baker, 2022).</a:t>
            </a:r>
          </a:p>
          <a:p>
            <a:r>
              <a:rPr lang="en-US" dirty="0"/>
              <a:t>Members can confront each other about their patterns. </a:t>
            </a:r>
          </a:p>
          <a:p>
            <a:r>
              <a:rPr lang="en-US" dirty="0"/>
              <a:t>For those with certain types of problems, such as sexual abusers, group therapy is the recommended treatment. </a:t>
            </a:r>
          </a:p>
          <a:p>
            <a:r>
              <a:rPr lang="en-US" dirty="0"/>
              <a:t>Groups that have a strong educational component are called psycho-educational groups. </a:t>
            </a:r>
          </a:p>
          <a:p>
            <a:pPr lvl="1"/>
            <a:r>
              <a:rPr lang="en-US" u="sng" dirty="0"/>
              <a:t>Example:</a:t>
            </a:r>
            <a:r>
              <a:rPr lang="en-US" dirty="0"/>
              <a:t> A group for children whose parents have cancer might discuss what cancer is, types of treatment for cancer, and the side effects of treatments</a:t>
            </a:r>
          </a:p>
        </p:txBody>
      </p:sp>
    </p:spTree>
    <p:extLst>
      <p:ext uri="{BB962C8B-B14F-4D97-AF65-F5344CB8AC3E}">
        <p14:creationId xmlns:p14="http://schemas.microsoft.com/office/powerpoint/2010/main" val="38454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BB70-8502-67DD-CFC3-56690E76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Group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4673B-8DEC-699F-AB88-DED82458E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Group therapy also has some specific limitations. </a:t>
            </a:r>
          </a:p>
          <a:p>
            <a:pPr lvl="1"/>
            <a:r>
              <a:rPr lang="en-US" dirty="0"/>
              <a:t>Members of the group may be afraid to speak in front of other people.</a:t>
            </a:r>
          </a:p>
          <a:p>
            <a:pPr lvl="1"/>
            <a:r>
              <a:rPr lang="en-US" dirty="0"/>
              <a:t>There may be personality clashes and arguments among group members. </a:t>
            </a:r>
          </a:p>
          <a:p>
            <a:pPr lvl="1"/>
            <a:r>
              <a:rPr lang="en-US" dirty="0"/>
              <a:t>There could also be concerns about confidentiality.</a:t>
            </a:r>
          </a:p>
        </p:txBody>
      </p:sp>
    </p:spTree>
    <p:extLst>
      <p:ext uri="{BB962C8B-B14F-4D97-AF65-F5344CB8AC3E}">
        <p14:creationId xmlns:p14="http://schemas.microsoft.com/office/powerpoint/2010/main" val="1668797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954</Words>
  <Application>Microsoft Office PowerPoint</Application>
  <PresentationFormat>On-screen Show (4:3)</PresentationFormat>
  <Paragraphs>75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16.3</vt:lpstr>
      <vt:lpstr>Intake</vt:lpstr>
      <vt:lpstr>Confidentiality</vt:lpstr>
      <vt:lpstr>Treatment Modalities</vt:lpstr>
      <vt:lpstr>Individual Therapy</vt:lpstr>
      <vt:lpstr>Reflection Question1</vt:lpstr>
      <vt:lpstr>Group Therapy1</vt:lpstr>
      <vt:lpstr>Benefits Of Group Therapy</vt:lpstr>
      <vt:lpstr>Limitations Of Group Therapy</vt:lpstr>
      <vt:lpstr>Group Therapy Organization</vt:lpstr>
      <vt:lpstr>Reflection Question2</vt:lpstr>
      <vt:lpstr>Group Therapy2</vt:lpstr>
      <vt:lpstr>Family Therapy</vt:lpstr>
      <vt:lpstr>Structural Family Therapy</vt:lpstr>
      <vt:lpstr>Strategic Family Therapy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16.3 Treatment Modalities</dc:title>
  <dc:creator>Hawkes Learning</dc:creator>
  <cp:keywords>Psychology</cp:keywords>
  <cp:lastModifiedBy>Talissa Nahass</cp:lastModifiedBy>
  <cp:revision>180</cp:revision>
  <dcterms:created xsi:type="dcterms:W3CDTF">2013-04-26T14:43:13Z</dcterms:created>
  <dcterms:modified xsi:type="dcterms:W3CDTF">2024-07-23T21:47:47Z</dcterms:modified>
  <cp:category>Psychology</cp:category>
</cp:coreProperties>
</file>