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272" r:id="rId3"/>
    <p:sldId id="273" r:id="rId4"/>
    <p:sldId id="267" r:id="rId5"/>
    <p:sldId id="278" r:id="rId6"/>
    <p:sldId id="270" r:id="rId7"/>
    <p:sldId id="275" r:id="rId8"/>
    <p:sldId id="280" r:id="rId9"/>
    <p:sldId id="281" r:id="rId10"/>
    <p:sldId id="276" r:id="rId11"/>
    <p:sldId id="274" r:id="rId12"/>
    <p:sldId id="279" r:id="rId13"/>
    <p:sldId id="277" r:id="rId14"/>
    <p:sldId id="318" r:id="rId15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0" autoAdjust="0"/>
  </p:normalViewPr>
  <p:slideViewPr>
    <p:cSldViewPr>
      <p:cViewPr varScale="1">
        <p:scale>
          <a:sx n="54" d="100"/>
          <a:sy n="54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1B62B413-91C2-CEEE-5EA7-4ECA2004BA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9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6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8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8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  <a:lvl2pPr>
              <a:defRPr>
                <a:solidFill>
                  <a:srgbClr val="2B77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insert 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0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16.4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Substance-Related and Addictive Disorders: A Special Case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aseline="-25000" dirty="0"/>
              <a:t>2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539241"/>
          </a:xfrm>
        </p:spPr>
        <p:txBody>
          <a:bodyPr/>
          <a:lstStyle/>
          <a:p>
            <a:r>
              <a:rPr lang="en-US" dirty="0"/>
              <a:t>What additional challenges would be present in treating a person who has both a mental disorder and is addicted to heroin?</a:t>
            </a:r>
          </a:p>
        </p:txBody>
      </p:sp>
    </p:spTree>
    <p:extLst>
      <p:ext uri="{BB962C8B-B14F-4D97-AF65-F5344CB8AC3E}">
        <p14:creationId xmlns:p14="http://schemas.microsoft.com/office/powerpoint/2010/main" val="227888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E80F-BB42-22B1-7256-FBE20E01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 Disorders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8FF8-0EBC-7191-5183-D23CC301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cases of comorbidity, the best treatment addresses both (or multiple) disorders simultaneously (NIDA, 2012). </a:t>
            </a:r>
          </a:p>
          <a:p>
            <a:r>
              <a:rPr lang="en-US" dirty="0"/>
              <a:t>Behavior therapies are used to treat comorbid conditions.</a:t>
            </a:r>
          </a:p>
          <a:p>
            <a:r>
              <a:rPr lang="en-US" dirty="0"/>
              <a:t>Psychotropic medications are used along with psychotherapy. 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Evidence suggests that bupropion (trade names: Wellbutrin and Zyban), approved for treating depression and nicotine dependence, might also help reduce craving and use of the drug methamphetamine (NIDA, 2011). </a:t>
            </a:r>
          </a:p>
          <a:p>
            <a:r>
              <a:rPr lang="en-US" dirty="0"/>
              <a:t>More research is needed to better understand how these medications work—particularly when combined in patients with comorbidities.</a:t>
            </a:r>
          </a:p>
        </p:txBody>
      </p:sp>
    </p:spTree>
    <p:extLst>
      <p:ext uri="{BB962C8B-B14F-4D97-AF65-F5344CB8AC3E}">
        <p14:creationId xmlns:p14="http://schemas.microsoft.com/office/powerpoint/2010/main" val="216174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2CA1-78F0-13CE-43CD-689D06BD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E446-CABD-A7A7-1709-68299055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Addiction is often viewed as a chronic disease that rewires the brain. </a:t>
            </a:r>
          </a:p>
          <a:p>
            <a:r>
              <a:rPr lang="en-US" dirty="0"/>
              <a:t>The goal of treatment is to help an addict stop compulsive drug-seeking behaviors. </a:t>
            </a:r>
          </a:p>
          <a:p>
            <a:r>
              <a:rPr lang="en-US" dirty="0"/>
              <a:t>Treatment usually includes behavioral therapy, which can take place individually or in a group setting. </a:t>
            </a:r>
          </a:p>
          <a:p>
            <a:r>
              <a:rPr lang="en-US" dirty="0"/>
              <a:t>Treatment may also include medication. </a:t>
            </a:r>
          </a:p>
          <a:p>
            <a:r>
              <a:rPr lang="en-US" dirty="0"/>
              <a:t>Sometimes a person has comorbid disorders, which usually means that they have a substance-related disorder diagnosis and another psychiatric diagnosis, such as depression, bipolar disorder, or schizophrenia. </a:t>
            </a:r>
          </a:p>
          <a:p>
            <a:r>
              <a:rPr lang="en-US" dirty="0"/>
              <a:t>The best treatment would address both problems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256785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994172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Addiction is often viewed as a chronic disease. </a:t>
            </a:r>
          </a:p>
          <a:p>
            <a:r>
              <a:rPr lang="en-US" dirty="0"/>
              <a:t>The choice to use a substance is initially voluntary.</a:t>
            </a:r>
          </a:p>
          <a:p>
            <a:r>
              <a:rPr lang="en-US" dirty="0"/>
              <a:t>Chronic substance use can permanently alter the neural structure in the prefrontal cortex, a person becomes driven to use drugs and/or alcohol (Muñoz-Cuevas, et al., 2013; National Institute on Drug Abuse [NIDA], 2018). </a:t>
            </a:r>
          </a:p>
          <a:p>
            <a:r>
              <a:rPr lang="en-US" dirty="0"/>
              <a:t>This helps explain why relapse rates tend to be high. About 40% to 60% of individuals relapse.</a:t>
            </a:r>
          </a:p>
          <a:p>
            <a:pPr lvl="1"/>
            <a:r>
              <a:rPr lang="en-US" b="1" dirty="0"/>
              <a:t>Relapse: </a:t>
            </a:r>
            <a:r>
              <a:rPr lang="en-US" dirty="0"/>
              <a:t>repeated drug use and/or alcohol use after a period of improvement from 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16.4 Figure 1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685800" y="5760719"/>
            <a:ext cx="8229600" cy="28956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i="0" dirty="0"/>
              <a:t>Caption: The National Survey on Drug Use and Health shows trends in prevalence of various drugs for ages 12 and older (SAMHSA, 2020).</a:t>
            </a:r>
          </a:p>
        </p:txBody>
      </p:sp>
      <p:pic>
        <p:nvPicPr>
          <p:cNvPr id="2" name="Content Placeholder 6" descr="A chart showing the prevalence of illicit drug use among people aged 12 and up">
            <a:extLst>
              <a:ext uri="{FF2B5EF4-FFF2-40B4-BE49-F238E27FC236}">
                <a16:creationId xmlns:a16="http://schemas.microsoft.com/office/drawing/2014/main" id="{543FE12E-8017-9845-740A-C4F211C2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56" y="1302099"/>
            <a:ext cx="7938344" cy="4465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C0B9-6593-5B51-EBCB-ED6F5024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Substance-Related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D0F1F-A845-E63C-78E5-9ACB8D98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3" y="1324373"/>
            <a:ext cx="6019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goal of substance-related treatment is to help an addicted person stop compulsive drug-seeking behaviors (NIDA, 2012; Miller, 2022). </a:t>
            </a:r>
          </a:p>
          <a:p>
            <a:r>
              <a:rPr lang="en-US" dirty="0"/>
              <a:t>An addicted person will need long-term treatment.</a:t>
            </a:r>
          </a:p>
          <a:p>
            <a:r>
              <a:rPr lang="en-US" dirty="0"/>
              <a:t>Treatment usually includes behavioral therapy and/or medication, depending on the individual (NIDA, 2012; Snyder, 2023). </a:t>
            </a:r>
          </a:p>
          <a:p>
            <a:r>
              <a:rPr lang="en-US" dirty="0"/>
              <a:t>Substance-related treatment is considered much more cost-effective than incarceration or not treating those with addictions (NIDA, 2012).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E5BDF-20CC-A5C6-2805-7EA8D5172833}"/>
              </a:ext>
            </a:extLst>
          </p:cNvPr>
          <p:cNvSpPr txBox="1"/>
          <p:nvPr/>
        </p:nvSpPr>
        <p:spPr>
          <a:xfrm>
            <a:off x="7333702" y="450342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2</a:t>
            </a:r>
          </a:p>
        </p:txBody>
      </p:sp>
      <p:pic>
        <p:nvPicPr>
          <p:cNvPr id="6" name="Content Placeholder 6" descr="A photograph of a girl in a blue hoodie injecting herself with drugs">
            <a:extLst>
              <a:ext uri="{FF2B5EF4-FFF2-40B4-BE49-F238E27FC236}">
                <a16:creationId xmlns:a16="http://schemas.microsoft.com/office/drawing/2014/main" id="{E8FDB653-4712-B255-F808-B1DA72B94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8" t="1235" r="12037"/>
          <a:stretch/>
        </p:blipFill>
        <p:spPr>
          <a:xfrm>
            <a:off x="6156433" y="2354580"/>
            <a:ext cx="2980031" cy="214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73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463041"/>
          </a:xfrm>
        </p:spPr>
        <p:txBody>
          <a:bodyPr/>
          <a:lstStyle/>
          <a:p>
            <a:r>
              <a:rPr lang="en-US" dirty="0"/>
              <a:t>What is your reaction to the idea that treatment for substance abuse is actually more cost effective than incarceration for these individuals?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2AF5-AEFF-C6A7-3F6D-AD811FB6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Treatment Effective?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1B0B4-F05F-3482-5371-E5B20E38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factor is duration of treatment. </a:t>
            </a:r>
          </a:p>
          <a:p>
            <a:r>
              <a:rPr lang="en-US" dirty="0"/>
              <a:t>Generally, the addict needs to be in treatment for at least 3 months to achieve a positive outcome (Simpson, 1981; Simpson et al., 1982; NIDA, 2012; American Addiction Centers, 2023). </a:t>
            </a:r>
          </a:p>
          <a:p>
            <a:r>
              <a:rPr lang="en-US" dirty="0"/>
              <a:t>Addict might also receive behavior therapy.</a:t>
            </a:r>
          </a:p>
          <a:p>
            <a:pPr lvl="1"/>
            <a:r>
              <a:rPr lang="en-US" dirty="0"/>
              <a:t>Can help motivate the addict to participate in the treatment program </a:t>
            </a:r>
          </a:p>
          <a:p>
            <a:pPr lvl="1"/>
            <a:r>
              <a:rPr lang="en-US" dirty="0"/>
              <a:t>Can teach strategies for dealing with cravings and how to prevent relapse</a:t>
            </a:r>
          </a:p>
          <a:p>
            <a:r>
              <a:rPr lang="en-US" dirty="0"/>
              <a:t>Treatment needs to be holistic and address multiple needs, not just the drug addiction.</a:t>
            </a:r>
          </a:p>
        </p:txBody>
      </p:sp>
    </p:spTree>
    <p:extLst>
      <p:ext uri="{BB962C8B-B14F-4D97-AF65-F5344CB8AC3E}">
        <p14:creationId xmlns:p14="http://schemas.microsoft.com/office/powerpoint/2010/main" val="385198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AABA-40C5-4847-59CB-1623BB8F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Treatment Effective?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9D28-E92D-BFFF-1F07-CA14ABB2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Group therapy is the most widespread treatment modality (Weiss et al., 2004; Substance Abuse and Mental Health Services Administration [SAMHSA], 2021b). </a:t>
            </a:r>
          </a:p>
          <a:p>
            <a:r>
              <a:rPr lang="en-US" dirty="0"/>
              <a:t>The rationale behind using group therapy for addiction treatment is that addicts are much more likely to maintain sobriety in a group format. </a:t>
            </a:r>
          </a:p>
          <a:p>
            <a:r>
              <a:rPr lang="en-US" dirty="0"/>
              <a:t>For teenagers, the whole family often needs to participate in treatment to address issues such as family dynamics, communication, and relapse prevention.</a:t>
            </a:r>
          </a:p>
          <a:p>
            <a:r>
              <a:rPr lang="en-US" dirty="0"/>
              <a:t>However, neither individual nor group therapy has been found to be more effective than the other (Weiss et al., 2004). </a:t>
            </a:r>
          </a:p>
          <a:p>
            <a:r>
              <a:rPr lang="en-US" dirty="0"/>
              <a:t>Regardless of the type of treatment service, the primary focus is on abstinence or at the very least a significant reduction in use (McGovern &amp; Carroll, 2003; SAMHSA, 2021a).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0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D270-FEB1-58EF-9A5D-36604E82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For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2651-24BE-9C67-6A23-E9500BA10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also usually involves medications. </a:t>
            </a:r>
          </a:p>
          <a:p>
            <a:r>
              <a:rPr lang="en-US" dirty="0"/>
              <a:t>Medications may be used in the following ways:</a:t>
            </a:r>
          </a:p>
          <a:p>
            <a:pPr lvl="1"/>
            <a:r>
              <a:rPr lang="en-US" dirty="0"/>
              <a:t>To detox the addict safely after an overdose</a:t>
            </a:r>
          </a:p>
          <a:p>
            <a:pPr lvl="1"/>
            <a:r>
              <a:rPr lang="en-US" dirty="0"/>
              <a:t>To prevent seizures and agitation that often occur in detox</a:t>
            </a:r>
          </a:p>
          <a:p>
            <a:pPr lvl="1"/>
            <a:r>
              <a:rPr lang="en-US" dirty="0"/>
              <a:t>To prevent reuse of the drug</a:t>
            </a:r>
          </a:p>
          <a:p>
            <a:pPr lvl="1"/>
            <a:r>
              <a:rPr lang="en-US" dirty="0"/>
              <a:t>To manage withdrawal symptoms</a:t>
            </a:r>
          </a:p>
          <a:p>
            <a:r>
              <a:rPr lang="en-US" dirty="0"/>
              <a:t>Getting off drugs often involves the use of drugs; some of which can be just as addictive.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2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E48D-936F-A840-2CAA-9D9E32D4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 Disorders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B075-BC47-76E5-48AC-D3C5C54B6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Saying a person has </a:t>
            </a:r>
            <a:r>
              <a:rPr lang="en-US" b="1" dirty="0"/>
              <a:t>comorbid disorders </a:t>
            </a:r>
            <a:r>
              <a:rPr lang="en-US" dirty="0"/>
              <a:t>means the individual has two or more diagnoses (NIDA, 2020a).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A substance-related diagnosis and another psychiatric diagnosis, such as depression, bipolar disorder, or schizophrenia </a:t>
            </a:r>
          </a:p>
          <a:p>
            <a:r>
              <a:rPr lang="en-US" dirty="0"/>
              <a:t>Approximately 9.2 million adults with substance use disorder have a comorbid disorder (SAMHSA, 2021b). </a:t>
            </a:r>
          </a:p>
          <a:p>
            <a:pPr lvl="1"/>
            <a:r>
              <a:rPr lang="en-US" dirty="0"/>
              <a:t>These individuals fall into the category of mentally ill and chemically addicted (MICA). </a:t>
            </a:r>
          </a:p>
          <a:p>
            <a:r>
              <a:rPr lang="en-US" dirty="0"/>
              <a:t>Compared with the overall population, substance abusers are twice as likely to have a mood or anxiety disorder. </a:t>
            </a:r>
          </a:p>
          <a:p>
            <a:r>
              <a:rPr lang="en-US" dirty="0"/>
              <a:t>Drug abuse can cause symptoms of mood and anxiety disorders, and the reverse is also true; people with debilitating symptoms of a psychiatric disorder may self-medicate and abuse substances.</a:t>
            </a:r>
          </a:p>
        </p:txBody>
      </p:sp>
    </p:spTree>
    <p:extLst>
      <p:ext uri="{BB962C8B-B14F-4D97-AF65-F5344CB8AC3E}">
        <p14:creationId xmlns:p14="http://schemas.microsoft.com/office/powerpoint/2010/main" val="163166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896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16.4</vt:lpstr>
      <vt:lpstr>Addiction</vt:lpstr>
      <vt:lpstr>Lesson 16.4 Figure 1</vt:lpstr>
      <vt:lpstr>Substance-Related Treatment</vt:lpstr>
      <vt:lpstr>Reflection Question1</vt:lpstr>
      <vt:lpstr>What Makes Treatment Effective?1</vt:lpstr>
      <vt:lpstr>What Makes Treatment Effective?2</vt:lpstr>
      <vt:lpstr>Medications For Treatment</vt:lpstr>
      <vt:lpstr>Comorbid Disorders1</vt:lpstr>
      <vt:lpstr>Reflection Question2</vt:lpstr>
      <vt:lpstr>Comorbid Disorders2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16.4 Substance-Related and Addictive Disorders: A Special Case</dc:title>
  <dc:creator>Hawkes Learning</dc:creator>
  <cp:keywords>Psychology</cp:keywords>
  <cp:lastModifiedBy>Talissa Nahass</cp:lastModifiedBy>
  <cp:revision>180</cp:revision>
  <dcterms:created xsi:type="dcterms:W3CDTF">2013-04-26T14:43:13Z</dcterms:created>
  <dcterms:modified xsi:type="dcterms:W3CDTF">2024-07-23T21:48:14Z</dcterms:modified>
  <cp:category>Psychology</cp:category>
</cp:coreProperties>
</file>