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8"/>
  </p:notesMasterIdLst>
  <p:handoutMasterIdLst>
    <p:handoutMasterId r:id="rId19"/>
  </p:handoutMasterIdLst>
  <p:sldIdLst>
    <p:sldId id="272" r:id="rId3"/>
    <p:sldId id="280" r:id="rId4"/>
    <p:sldId id="281" r:id="rId5"/>
    <p:sldId id="273" r:id="rId6"/>
    <p:sldId id="270" r:id="rId7"/>
    <p:sldId id="267" r:id="rId8"/>
    <p:sldId id="274" r:id="rId9"/>
    <p:sldId id="268" r:id="rId10"/>
    <p:sldId id="275" r:id="rId11"/>
    <p:sldId id="276" r:id="rId12"/>
    <p:sldId id="277" r:id="rId13"/>
    <p:sldId id="278" r:id="rId14"/>
    <p:sldId id="282" r:id="rId15"/>
    <p:sldId id="279" r:id="rId16"/>
    <p:sldId id="318"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52" d="100"/>
          <a:sy n="52" d="100"/>
        </p:scale>
        <p:origin x="104"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542CBEE2-7B03-18F5-404B-7E99CDFA30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8602" y="381000"/>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13355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69716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73203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35599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56511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621331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89386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760960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384712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66384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81548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6709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37707613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a:ln>
                  <a:noFill/>
                </a:ln>
                <a:solidFill>
                  <a:srgbClr val="182F58"/>
                </a:solidFill>
                <a:effectLst/>
                <a:uLnTx/>
                <a:uFillTx/>
                <a:latin typeface="Arial" panose="020B0604020202020204" pitchFamily="34" charset="0"/>
                <a:ea typeface="+mn-ea"/>
                <a:cs typeface="Arial" panose="020B0604020202020204" pitchFamily="34" charset="0"/>
              </a:rPr>
              <a:t>Lesson 16.5</a:t>
            </a:r>
            <a:endPar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endParaRP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Sociocultural Model and Therapy Utilization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4389-8561-EE08-B493-6F8E2EB313AC}"/>
              </a:ext>
            </a:extLst>
          </p:cNvPr>
          <p:cNvSpPr>
            <a:spLocks noGrp="1"/>
          </p:cNvSpPr>
          <p:nvPr>
            <p:ph type="title"/>
          </p:nvPr>
        </p:nvSpPr>
        <p:spPr/>
        <p:txBody>
          <a:bodyPr/>
          <a:lstStyle/>
          <a:p>
            <a:r>
              <a:rPr lang="en-US" dirty="0"/>
              <a:t>Barriers To Treatment</a:t>
            </a:r>
            <a:r>
              <a:rPr lang="en-US" baseline="-25000" dirty="0"/>
              <a:t>3</a:t>
            </a:r>
          </a:p>
        </p:txBody>
      </p:sp>
      <p:sp>
        <p:nvSpPr>
          <p:cNvPr id="3" name="Content Placeholder 2">
            <a:extLst>
              <a:ext uri="{FF2B5EF4-FFF2-40B4-BE49-F238E27FC236}">
                <a16:creationId xmlns:a16="http://schemas.microsoft.com/office/drawing/2014/main" id="{DC5AEF30-35CA-7211-4F9B-7C7B2B702E81}"/>
              </a:ext>
            </a:extLst>
          </p:cNvPr>
          <p:cNvSpPr>
            <a:spLocks noGrp="1"/>
          </p:cNvSpPr>
          <p:nvPr>
            <p:ph idx="1"/>
          </p:nvPr>
        </p:nvSpPr>
        <p:spPr>
          <a:xfrm>
            <a:off x="457200" y="1280160"/>
            <a:ext cx="5867400" cy="4572000"/>
          </a:xfrm>
        </p:spPr>
        <p:txBody>
          <a:bodyPr>
            <a:normAutofit/>
          </a:bodyPr>
          <a:lstStyle/>
          <a:p>
            <a:r>
              <a:rPr lang="en-US" dirty="0"/>
              <a:t>People belonging to ethnic groups that already report concerns about prejudice and discrimination are less likely to seek services for a mental illness because they view it as an additional stigma (Gary, 2005; Townes et al., 2009; Scott et al., 2011; Wong et al., 2017). </a:t>
            </a:r>
          </a:p>
          <a:p>
            <a:r>
              <a:rPr lang="en-US" dirty="0"/>
              <a:t>Language differences are a further barrier to treatment.</a:t>
            </a:r>
          </a:p>
        </p:txBody>
      </p:sp>
      <p:sp>
        <p:nvSpPr>
          <p:cNvPr id="5" name="TextBox 4">
            <a:extLst>
              <a:ext uri="{FF2B5EF4-FFF2-40B4-BE49-F238E27FC236}">
                <a16:creationId xmlns:a16="http://schemas.microsoft.com/office/drawing/2014/main" id="{96EFB925-A67E-1D3A-8C27-A09DBB5FA31D}"/>
              </a:ext>
            </a:extLst>
          </p:cNvPr>
          <p:cNvSpPr txBox="1"/>
          <p:nvPr/>
        </p:nvSpPr>
        <p:spPr>
          <a:xfrm>
            <a:off x="7366288" y="4691743"/>
            <a:ext cx="625492" cy="253916"/>
          </a:xfrm>
          <a:prstGeom prst="rect">
            <a:avLst/>
          </a:prstGeom>
          <a:noFill/>
        </p:spPr>
        <p:txBody>
          <a:bodyPr wrap="none" rtlCol="0">
            <a:spAutoFit/>
          </a:bodyPr>
          <a:lstStyle/>
          <a:p>
            <a:r>
              <a:rPr lang="en-US" sz="1050" dirty="0">
                <a:solidFill>
                  <a:srgbClr val="182F58"/>
                </a:solidFill>
              </a:rPr>
              <a:t>Figure 3</a:t>
            </a:r>
          </a:p>
        </p:txBody>
      </p:sp>
      <p:pic>
        <p:nvPicPr>
          <p:cNvPr id="6" name="Content Placeholder 6" descr="A graphic of a speech bubble made out of flags from all the countries of the world.">
            <a:extLst>
              <a:ext uri="{FF2B5EF4-FFF2-40B4-BE49-F238E27FC236}">
                <a16:creationId xmlns:a16="http://schemas.microsoft.com/office/drawing/2014/main" id="{BEF3D7EA-6E99-9015-29D1-3E508986FD00}"/>
              </a:ext>
            </a:extLst>
          </p:cNvPr>
          <p:cNvPicPr>
            <a:picLocks noChangeAspect="1"/>
          </p:cNvPicPr>
          <p:nvPr/>
        </p:nvPicPr>
        <p:blipFill rotWithShape="1">
          <a:blip r:embed="rId2"/>
          <a:srcRect l="24074" t="770" r="24074" b="464"/>
          <a:stretch/>
        </p:blipFill>
        <p:spPr>
          <a:xfrm>
            <a:off x="6290268" y="1752600"/>
            <a:ext cx="2743200" cy="2939143"/>
          </a:xfrm>
          <a:prstGeom prst="rect">
            <a:avLst/>
          </a:prstGeom>
          <a:noFill/>
        </p:spPr>
      </p:pic>
    </p:spTree>
    <p:extLst>
      <p:ext uri="{BB962C8B-B14F-4D97-AF65-F5344CB8AC3E}">
        <p14:creationId xmlns:p14="http://schemas.microsoft.com/office/powerpoint/2010/main" val="361537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endParaRPr lang="en-US" b="1" baseline="-250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82041"/>
          </a:xfrm>
        </p:spPr>
        <p:txBody>
          <a:bodyPr/>
          <a:lstStyle/>
          <a:p>
            <a:r>
              <a:rPr lang="en-US" dirty="0"/>
              <a:t>How can we change the belief that having a mental illness means the individual is weak?</a:t>
            </a:r>
          </a:p>
        </p:txBody>
      </p:sp>
    </p:spTree>
    <p:extLst>
      <p:ext uri="{BB962C8B-B14F-4D97-AF65-F5344CB8AC3E}">
        <p14:creationId xmlns:p14="http://schemas.microsoft.com/office/powerpoint/2010/main" val="266934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8F0E-BE32-8DB3-3BB9-CEE9EDC953FC}"/>
              </a:ext>
            </a:extLst>
          </p:cNvPr>
          <p:cNvSpPr>
            <a:spLocks noGrp="1"/>
          </p:cNvSpPr>
          <p:nvPr>
            <p:ph type="title"/>
          </p:nvPr>
        </p:nvSpPr>
        <p:spPr/>
        <p:txBody>
          <a:bodyPr/>
          <a:lstStyle/>
          <a:p>
            <a:r>
              <a:rPr lang="en-US" dirty="0"/>
              <a:t>Dig Deeper: Treatment Perceptions</a:t>
            </a:r>
            <a:r>
              <a:rPr lang="en-US" baseline="-25000" dirty="0"/>
              <a:t>1</a:t>
            </a:r>
          </a:p>
        </p:txBody>
      </p:sp>
      <p:sp>
        <p:nvSpPr>
          <p:cNvPr id="3" name="Content Placeholder 2">
            <a:extLst>
              <a:ext uri="{FF2B5EF4-FFF2-40B4-BE49-F238E27FC236}">
                <a16:creationId xmlns:a16="http://schemas.microsoft.com/office/drawing/2014/main" id="{32622C59-8096-92CD-8CF2-92160E44F770}"/>
              </a:ext>
            </a:extLst>
          </p:cNvPr>
          <p:cNvSpPr>
            <a:spLocks noGrp="1"/>
          </p:cNvSpPr>
          <p:nvPr>
            <p:ph idx="1"/>
          </p:nvPr>
        </p:nvSpPr>
        <p:spPr>
          <a:xfrm>
            <a:off x="228600" y="1097280"/>
            <a:ext cx="8686800" cy="4998720"/>
          </a:xfrm>
        </p:spPr>
        <p:txBody>
          <a:bodyPr>
            <a:normAutofit lnSpcReduction="10000"/>
          </a:bodyPr>
          <a:lstStyle/>
          <a:p>
            <a:r>
              <a:rPr lang="en-US" dirty="0"/>
              <a:t>One in seven children ages 10–19 will experience at least one mental health condition, and suicide is the fourth leading cause of death for adolescents (World Health Organization, 2021).</a:t>
            </a:r>
          </a:p>
          <a:p>
            <a:r>
              <a:rPr lang="en-US" dirty="0"/>
              <a:t>Less than 25% of classmates experiencing mental disorders recognized they needed help, and even fewer will receive professional help (U.S. Public Health Service, 2000; van den Toren et al., 2019).</a:t>
            </a:r>
          </a:p>
          <a:p>
            <a:r>
              <a:rPr lang="en-US" dirty="0"/>
              <a:t>The public has a negative perception of children and teens with mental health disorders, believing they are prone to violence and more likely to be rejected by peers at school.</a:t>
            </a:r>
          </a:p>
        </p:txBody>
      </p:sp>
    </p:spTree>
    <p:extLst>
      <p:ext uri="{BB962C8B-B14F-4D97-AF65-F5344CB8AC3E}">
        <p14:creationId xmlns:p14="http://schemas.microsoft.com/office/powerpoint/2010/main" val="381752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8F0E-BE32-8DB3-3BB9-CEE9EDC953FC}"/>
              </a:ext>
            </a:extLst>
          </p:cNvPr>
          <p:cNvSpPr>
            <a:spLocks noGrp="1"/>
          </p:cNvSpPr>
          <p:nvPr>
            <p:ph type="title"/>
          </p:nvPr>
        </p:nvSpPr>
        <p:spPr/>
        <p:txBody>
          <a:bodyPr/>
          <a:lstStyle/>
          <a:p>
            <a:r>
              <a:rPr lang="en-US" dirty="0"/>
              <a:t>Dig Deeper: Treatment Perceptions</a:t>
            </a:r>
            <a:r>
              <a:rPr lang="en-US" baseline="-25000" dirty="0"/>
              <a:t>2</a:t>
            </a:r>
          </a:p>
        </p:txBody>
      </p:sp>
      <p:sp>
        <p:nvSpPr>
          <p:cNvPr id="3" name="Content Placeholder 2">
            <a:extLst>
              <a:ext uri="{FF2B5EF4-FFF2-40B4-BE49-F238E27FC236}">
                <a16:creationId xmlns:a16="http://schemas.microsoft.com/office/drawing/2014/main" id="{32622C59-8096-92CD-8CF2-92160E44F770}"/>
              </a:ext>
            </a:extLst>
          </p:cNvPr>
          <p:cNvSpPr>
            <a:spLocks noGrp="1"/>
          </p:cNvSpPr>
          <p:nvPr>
            <p:ph idx="1"/>
          </p:nvPr>
        </p:nvSpPr>
        <p:spPr>
          <a:xfrm>
            <a:off x="228600" y="1097280"/>
            <a:ext cx="8686800" cy="4998720"/>
          </a:xfrm>
        </p:spPr>
        <p:txBody>
          <a:bodyPr>
            <a:normAutofit fontScale="92500"/>
          </a:bodyPr>
          <a:lstStyle/>
          <a:p>
            <a:r>
              <a:rPr lang="en-US" dirty="0"/>
              <a:t>Stigmatization of psychological disorders is one of the main reasons why young people do not get the help they need when they are having difficulties.</a:t>
            </a:r>
          </a:p>
          <a:p>
            <a:r>
              <a:rPr lang="en-US" dirty="0"/>
              <a:t>The tragic shootings at Sandy Hook Elementary in 2012 highlight the consequences of children not receiving needed mental health treatment, and the importance of looking at mental illness with compassion (DeYoung, 2013).</a:t>
            </a:r>
          </a:p>
          <a:p>
            <a:r>
              <a:rPr lang="en-US" dirty="0"/>
              <a:t>Campaigns related to the destigmatization of mental illness and an increase in public education and awareness are growing, with organizations like the National Alliance on Mental Illness (NAMI) leading the effort.</a:t>
            </a:r>
          </a:p>
        </p:txBody>
      </p:sp>
    </p:spTree>
    <p:extLst>
      <p:ext uri="{BB962C8B-B14F-4D97-AF65-F5344CB8AC3E}">
        <p14:creationId xmlns:p14="http://schemas.microsoft.com/office/powerpoint/2010/main" val="297460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E311-0A17-CE42-624D-B28DF437FAC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AF4541A-3790-213F-2A92-49746D981E9A}"/>
              </a:ext>
            </a:extLst>
          </p:cNvPr>
          <p:cNvSpPr>
            <a:spLocks noGrp="1"/>
          </p:cNvSpPr>
          <p:nvPr>
            <p:ph idx="1"/>
          </p:nvPr>
        </p:nvSpPr>
        <p:spPr/>
        <p:txBody>
          <a:bodyPr>
            <a:normAutofit/>
          </a:bodyPr>
          <a:lstStyle/>
          <a:p>
            <a:r>
              <a:rPr lang="en-US" dirty="0"/>
              <a:t>The sociocultural perspective examines you, your behaviors, and your symptoms in the context of your culture and background. </a:t>
            </a:r>
          </a:p>
          <a:p>
            <a:r>
              <a:rPr lang="en-US" dirty="0"/>
              <a:t>Clinicians using this approach integrate cultural and religious beliefs into the therapeutic process. </a:t>
            </a:r>
          </a:p>
          <a:p>
            <a:r>
              <a:rPr lang="en-US" dirty="0"/>
              <a:t>Barriers to treatment include lack of insurance, transportation, and time; cultural views that mental illness is a stigma; fears about treatment; and language barriers.</a:t>
            </a:r>
          </a:p>
        </p:txBody>
      </p:sp>
    </p:spTree>
    <p:extLst>
      <p:ext uri="{BB962C8B-B14F-4D97-AF65-F5344CB8AC3E}">
        <p14:creationId xmlns:p14="http://schemas.microsoft.com/office/powerpoint/2010/main" val="148748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828800" y="-1020130"/>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4F91-6762-742F-9A4D-4AD55C8CE025}"/>
              </a:ext>
            </a:extLst>
          </p:cNvPr>
          <p:cNvSpPr>
            <a:spLocks noGrp="1"/>
          </p:cNvSpPr>
          <p:nvPr>
            <p:ph type="title"/>
          </p:nvPr>
        </p:nvSpPr>
        <p:spPr/>
        <p:txBody>
          <a:bodyPr/>
          <a:lstStyle/>
          <a:p>
            <a:r>
              <a:rPr lang="en-US" dirty="0"/>
              <a:t>Sociocultural Perspective</a:t>
            </a:r>
          </a:p>
        </p:txBody>
      </p:sp>
      <p:sp>
        <p:nvSpPr>
          <p:cNvPr id="3" name="Content Placeholder 2">
            <a:extLst>
              <a:ext uri="{FF2B5EF4-FFF2-40B4-BE49-F238E27FC236}">
                <a16:creationId xmlns:a16="http://schemas.microsoft.com/office/drawing/2014/main" id="{CEA59113-D22A-19B1-6AEA-2D888296336E}"/>
              </a:ext>
            </a:extLst>
          </p:cNvPr>
          <p:cNvSpPr>
            <a:spLocks noGrp="1"/>
          </p:cNvSpPr>
          <p:nvPr>
            <p:ph idx="1"/>
          </p:nvPr>
        </p:nvSpPr>
        <p:spPr/>
        <p:txBody>
          <a:bodyPr>
            <a:normAutofit/>
          </a:bodyPr>
          <a:lstStyle/>
          <a:p>
            <a:r>
              <a:rPr lang="en-US" dirty="0"/>
              <a:t>The sociocultural perspective examines you, your behaviors, and your symptoms in the context of your culture and background. </a:t>
            </a:r>
          </a:p>
        </p:txBody>
      </p:sp>
    </p:spTree>
    <p:extLst>
      <p:ext uri="{BB962C8B-B14F-4D97-AF65-F5344CB8AC3E}">
        <p14:creationId xmlns:p14="http://schemas.microsoft.com/office/powerpoint/2010/main" val="357033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5C2C-2172-A55C-8F61-D744D3285B6D}"/>
              </a:ext>
            </a:extLst>
          </p:cNvPr>
          <p:cNvSpPr>
            <a:spLocks noGrp="1"/>
          </p:cNvSpPr>
          <p:nvPr>
            <p:ph type="title"/>
          </p:nvPr>
        </p:nvSpPr>
        <p:spPr/>
        <p:txBody>
          <a:bodyPr/>
          <a:lstStyle/>
          <a:p>
            <a:r>
              <a:rPr lang="en-US" dirty="0"/>
              <a:t>Sociocultural Perspective Example</a:t>
            </a:r>
          </a:p>
        </p:txBody>
      </p:sp>
      <p:sp>
        <p:nvSpPr>
          <p:cNvPr id="3" name="Content Placeholder 2">
            <a:extLst>
              <a:ext uri="{FF2B5EF4-FFF2-40B4-BE49-F238E27FC236}">
                <a16:creationId xmlns:a16="http://schemas.microsoft.com/office/drawing/2014/main" id="{00E45E4D-DF7B-0300-CAFD-1E84D49D9F02}"/>
              </a:ext>
            </a:extLst>
          </p:cNvPr>
          <p:cNvSpPr>
            <a:spLocks noGrp="1"/>
          </p:cNvSpPr>
          <p:nvPr>
            <p:ph idx="1"/>
          </p:nvPr>
        </p:nvSpPr>
        <p:spPr/>
        <p:txBody>
          <a:bodyPr>
            <a:normAutofit fontScale="92500" lnSpcReduction="20000"/>
          </a:bodyPr>
          <a:lstStyle/>
          <a:p>
            <a:r>
              <a:rPr lang="en-US" dirty="0"/>
              <a:t>Mateo is an 18-year-old Hispanic male from a traditional family. </a:t>
            </a:r>
          </a:p>
          <a:p>
            <a:r>
              <a:rPr lang="en-US" dirty="0"/>
              <a:t>Mateo comes to treatment because of depression. </a:t>
            </a:r>
          </a:p>
          <a:p>
            <a:r>
              <a:rPr lang="en-US" dirty="0"/>
              <a:t>During the intake session, he reveals that he is gay and is nervous about telling his family. </a:t>
            </a:r>
          </a:p>
          <a:p>
            <a:r>
              <a:rPr lang="en-US" dirty="0"/>
              <a:t>He also discloses that he is concerned because his religious background has taught him that homosexuality is wrong. </a:t>
            </a:r>
          </a:p>
          <a:p>
            <a:pPr lvl="1"/>
            <a:r>
              <a:rPr lang="en-US" dirty="0"/>
              <a:t>How does his religious and cultural background affect him? </a:t>
            </a:r>
          </a:p>
          <a:p>
            <a:pPr lvl="1"/>
            <a:r>
              <a:rPr lang="en-US" dirty="0"/>
              <a:t>How might his cultural background affect how his family reacts if Mateo were to tell them he is gay?</a:t>
            </a:r>
          </a:p>
        </p:txBody>
      </p:sp>
    </p:spTree>
    <p:extLst>
      <p:ext uri="{BB962C8B-B14F-4D97-AF65-F5344CB8AC3E}">
        <p14:creationId xmlns:p14="http://schemas.microsoft.com/office/powerpoint/2010/main" val="24724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Cultural Competence</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dirty="0"/>
              <a:t>Mental health professionals must develop cultural competence.</a:t>
            </a:r>
          </a:p>
          <a:p>
            <a:pPr lvl="1"/>
            <a:r>
              <a:rPr lang="en-US" b="1" dirty="0"/>
              <a:t>Cultural competence: </a:t>
            </a:r>
            <a:r>
              <a:rPr lang="en-US" dirty="0"/>
              <a:t>therapist’s understanding and attention to issues of race, culture, and ethnicity in providing treatment </a:t>
            </a:r>
          </a:p>
          <a:p>
            <a:r>
              <a:rPr lang="en-US" dirty="0"/>
              <a:t> They must also develop strategies to effectively address the needs of various populations.</a:t>
            </a:r>
          </a:p>
          <a:p>
            <a:pPr lvl="1"/>
            <a:r>
              <a:rPr lang="en-US" u="sng" dirty="0"/>
              <a:t>Example</a:t>
            </a:r>
            <a:r>
              <a:rPr lang="en-US" dirty="0"/>
              <a:t>: A counselor whose treatment focuses on individual decision-making may be ineffective at helping a Chinese client with a collectivist approach to problem-solving (Sue, 2004).</a:t>
            </a:r>
          </a:p>
        </p:txBody>
      </p:sp>
    </p:spTree>
    <p:extLst>
      <p:ext uri="{BB962C8B-B14F-4D97-AF65-F5344CB8AC3E}">
        <p14:creationId xmlns:p14="http://schemas.microsoft.com/office/powerpoint/2010/main" val="21147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158241"/>
          </a:xfrm>
        </p:spPr>
        <p:txBody>
          <a:bodyPr/>
          <a:lstStyle/>
          <a:p>
            <a:r>
              <a:rPr lang="en-US" dirty="0"/>
              <a:t>How culturally competent are you? Which diverse groups do you have knowledge about?</a:t>
            </a:r>
          </a:p>
        </p:txBody>
      </p:sp>
    </p:spTree>
    <p:extLst>
      <p:ext uri="{BB962C8B-B14F-4D97-AF65-F5344CB8AC3E}">
        <p14:creationId xmlns:p14="http://schemas.microsoft.com/office/powerpoint/2010/main" val="302916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Multicultural Counseling And Therapy</a:t>
            </a:r>
            <a:endParaRPr lang="en-US" sz="3200" b="1" dirty="0">
              <a:solidFill>
                <a:schemeClr val="accent1"/>
              </a:solidFill>
            </a:endParaRPr>
          </a:p>
        </p:txBody>
      </p:sp>
      <p:sp>
        <p:nvSpPr>
          <p:cNvPr id="13315" name="Rectangle 3"/>
          <p:cNvSpPr>
            <a:spLocks noGrp="1"/>
          </p:cNvSpPr>
          <p:nvPr>
            <p:ph idx="1"/>
          </p:nvPr>
        </p:nvSpPr>
        <p:spPr>
          <a:xfrm>
            <a:off x="304800" y="1108166"/>
            <a:ext cx="8382000" cy="3159034"/>
          </a:xfrm>
          <a:prstGeom prst="rect">
            <a:avLst/>
          </a:prstGeom>
        </p:spPr>
        <p:txBody>
          <a:bodyPr>
            <a:normAutofit fontScale="70000" lnSpcReduction="20000"/>
          </a:bodyPr>
          <a:lstStyle/>
          <a:p>
            <a:pPr>
              <a:tabLst>
                <a:tab pos="461963" algn="l"/>
              </a:tabLst>
            </a:pPr>
            <a:r>
              <a:rPr lang="en-US" i="0" dirty="0"/>
              <a:t>Multicultural counseling and therapy aim to:</a:t>
            </a:r>
          </a:p>
          <a:p>
            <a:pPr lvl="1">
              <a:tabLst>
                <a:tab pos="461963" algn="l"/>
              </a:tabLst>
            </a:pPr>
            <a:r>
              <a:rPr lang="en-US" i="0" dirty="0"/>
              <a:t>Offer a helping role</a:t>
            </a:r>
          </a:p>
          <a:p>
            <a:pPr lvl="1">
              <a:tabLst>
                <a:tab pos="461963" algn="l"/>
              </a:tabLst>
            </a:pPr>
            <a:r>
              <a:rPr lang="en-US" dirty="0"/>
              <a:t>O</a:t>
            </a:r>
            <a:r>
              <a:rPr lang="en-US" i="0" dirty="0"/>
              <a:t>ffer a process that uses modalities and defines goals consistent with the life experiences and cultural values of clients</a:t>
            </a:r>
          </a:p>
          <a:p>
            <a:pPr lvl="1">
              <a:tabLst>
                <a:tab pos="461963" algn="l"/>
              </a:tabLst>
            </a:pPr>
            <a:r>
              <a:rPr lang="en-US" dirty="0"/>
              <a:t>R</a:t>
            </a:r>
            <a:r>
              <a:rPr lang="en-US" i="0" dirty="0"/>
              <a:t>ecognize client identities to include individual, group, and universal dimensions</a:t>
            </a:r>
          </a:p>
          <a:p>
            <a:pPr lvl="1">
              <a:tabLst>
                <a:tab pos="461963" algn="l"/>
              </a:tabLst>
            </a:pPr>
            <a:r>
              <a:rPr lang="en-US" i="0" dirty="0"/>
              <a:t>Advocate the use of universal and culture-specific strategies and roles in the healing process</a:t>
            </a:r>
          </a:p>
          <a:p>
            <a:pPr lvl="1">
              <a:tabLst>
                <a:tab pos="461963" algn="l"/>
              </a:tabLst>
            </a:pPr>
            <a:r>
              <a:rPr lang="en-US" i="0" dirty="0"/>
              <a:t>Balance the importance of individualism and collectivism in the assessment, diagnosis, and treatment of the client and client systems (Sue, 2001; American Counseling Association, 2019).</a:t>
            </a:r>
          </a:p>
        </p:txBody>
      </p:sp>
      <p:pic>
        <p:nvPicPr>
          <p:cNvPr id="4" name="Content Placeholder 6" descr="An illustration shows a diverse multiethnic and multinational group of people on an isolated background.">
            <a:extLst>
              <a:ext uri="{FF2B5EF4-FFF2-40B4-BE49-F238E27FC236}">
                <a16:creationId xmlns:a16="http://schemas.microsoft.com/office/drawing/2014/main" id="{6A239903-31F8-5B9A-EAE6-119F291D2FBF}"/>
              </a:ext>
            </a:extLst>
          </p:cNvPr>
          <p:cNvPicPr>
            <a:picLocks noChangeAspect="1"/>
          </p:cNvPicPr>
          <p:nvPr/>
        </p:nvPicPr>
        <p:blipFill rotWithShape="1">
          <a:blip r:embed="rId2"/>
          <a:srcRect t="22014" b="21319"/>
          <a:stretch/>
        </p:blipFill>
        <p:spPr>
          <a:xfrm>
            <a:off x="2209800" y="4243433"/>
            <a:ext cx="4902199" cy="1562577"/>
          </a:xfrm>
          <a:prstGeom prst="rect">
            <a:avLst/>
          </a:prstGeom>
          <a:noFill/>
        </p:spPr>
      </p:pic>
      <p:sp>
        <p:nvSpPr>
          <p:cNvPr id="3" name="TextBox 2">
            <a:extLst>
              <a:ext uri="{FF2B5EF4-FFF2-40B4-BE49-F238E27FC236}">
                <a16:creationId xmlns:a16="http://schemas.microsoft.com/office/drawing/2014/main" id="{CD7DA2BE-4D21-1B64-D766-DB8537FA76B5}"/>
              </a:ext>
            </a:extLst>
          </p:cNvPr>
          <p:cNvSpPr txBox="1"/>
          <p:nvPr/>
        </p:nvSpPr>
        <p:spPr>
          <a:xfrm>
            <a:off x="4476541" y="5816058"/>
            <a:ext cx="625492" cy="253916"/>
          </a:xfrm>
          <a:prstGeom prst="rect">
            <a:avLst/>
          </a:prstGeom>
          <a:noFill/>
        </p:spPr>
        <p:txBody>
          <a:bodyPr wrap="none" rtlCol="0">
            <a:spAutoFit/>
          </a:bodyPr>
          <a:lstStyle/>
          <a:p>
            <a:r>
              <a:rPr lang="en-US" sz="1050" dirty="0">
                <a:solidFill>
                  <a:srgbClr val="182F58"/>
                </a:solidFill>
              </a:rPr>
              <a:t>Figure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4389-8561-EE08-B493-6F8E2EB313AC}"/>
              </a:ext>
            </a:extLst>
          </p:cNvPr>
          <p:cNvSpPr>
            <a:spLocks noGrp="1"/>
          </p:cNvSpPr>
          <p:nvPr>
            <p:ph type="title"/>
          </p:nvPr>
        </p:nvSpPr>
        <p:spPr/>
        <p:txBody>
          <a:bodyPr/>
          <a:lstStyle/>
          <a:p>
            <a:r>
              <a:rPr lang="en-US" dirty="0"/>
              <a:t>Barriers To Treatment</a:t>
            </a:r>
            <a:r>
              <a:rPr lang="en-US" baseline="-25000" dirty="0"/>
              <a:t>1</a:t>
            </a:r>
          </a:p>
        </p:txBody>
      </p:sp>
      <p:sp>
        <p:nvSpPr>
          <p:cNvPr id="3" name="Content Placeholder 2">
            <a:extLst>
              <a:ext uri="{FF2B5EF4-FFF2-40B4-BE49-F238E27FC236}">
                <a16:creationId xmlns:a16="http://schemas.microsoft.com/office/drawing/2014/main" id="{DC5AEF30-35CA-7211-4F9B-7C7B2B702E81}"/>
              </a:ext>
            </a:extLst>
          </p:cNvPr>
          <p:cNvSpPr>
            <a:spLocks noGrp="1"/>
          </p:cNvSpPr>
          <p:nvPr>
            <p:ph idx="1"/>
          </p:nvPr>
        </p:nvSpPr>
        <p:spPr/>
        <p:txBody>
          <a:bodyPr>
            <a:normAutofit fontScale="92500" lnSpcReduction="20000"/>
          </a:bodyPr>
          <a:lstStyle/>
          <a:p>
            <a:r>
              <a:rPr lang="en-US" dirty="0"/>
              <a:t>Statistically, ethnic minorities tend to utilize mental health services less frequently than White, middle-class Americans (Alegría et al., 2008; Richman et al., 2007; Green et al., 2020).</a:t>
            </a:r>
          </a:p>
          <a:p>
            <a:r>
              <a:rPr lang="en-US" dirty="0"/>
              <a:t>Ethnic minorities and individuals of low socioeconomic status (SES) report that barriers to services include lack of:</a:t>
            </a:r>
          </a:p>
          <a:p>
            <a:pPr lvl="1"/>
            <a:r>
              <a:rPr lang="en-US" dirty="0"/>
              <a:t>Insurance</a:t>
            </a:r>
          </a:p>
          <a:p>
            <a:pPr lvl="1"/>
            <a:r>
              <a:rPr lang="en-US" dirty="0"/>
              <a:t>Transportation</a:t>
            </a:r>
          </a:p>
          <a:p>
            <a:pPr lvl="1"/>
            <a:r>
              <a:rPr lang="en-US" dirty="0"/>
              <a:t>Time </a:t>
            </a:r>
          </a:p>
          <a:p>
            <a:pPr lvl="1"/>
            <a:r>
              <a:rPr lang="en-US" dirty="0"/>
              <a:t>(Thomas &amp; Snowden, 2002; American Psychiatric Association [APA], 2017)</a:t>
            </a:r>
          </a:p>
        </p:txBody>
      </p:sp>
    </p:spTree>
    <p:extLst>
      <p:ext uri="{BB962C8B-B14F-4D97-AF65-F5344CB8AC3E}">
        <p14:creationId xmlns:p14="http://schemas.microsoft.com/office/powerpoint/2010/main" val="405688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b="1"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463040"/>
          </a:xfrm>
        </p:spPr>
        <p:txBody>
          <a:bodyPr/>
          <a:lstStyle/>
          <a:p>
            <a:r>
              <a:rPr lang="en-US" dirty="0"/>
              <a:t>In small groups, brainstorm some reasons why ethnic minorities are less likely to utilize mental health services.</a:t>
            </a:r>
          </a:p>
        </p:txBody>
      </p:sp>
    </p:spTree>
    <p:extLst>
      <p:ext uri="{BB962C8B-B14F-4D97-AF65-F5344CB8AC3E}">
        <p14:creationId xmlns:p14="http://schemas.microsoft.com/office/powerpoint/2010/main" val="206963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4389-8561-EE08-B493-6F8E2EB313AC}"/>
              </a:ext>
            </a:extLst>
          </p:cNvPr>
          <p:cNvSpPr>
            <a:spLocks noGrp="1"/>
          </p:cNvSpPr>
          <p:nvPr>
            <p:ph type="title"/>
          </p:nvPr>
        </p:nvSpPr>
        <p:spPr/>
        <p:txBody>
          <a:bodyPr/>
          <a:lstStyle/>
          <a:p>
            <a:r>
              <a:rPr lang="en-US" dirty="0"/>
              <a:t>Barriers To Treatment</a:t>
            </a:r>
            <a:r>
              <a:rPr lang="en-US" baseline="-25000" dirty="0"/>
              <a:t>2</a:t>
            </a:r>
          </a:p>
        </p:txBody>
      </p:sp>
      <p:pic>
        <p:nvPicPr>
          <p:cNvPr id="6" name="Content Placeholder 6" descr="A photograph of a group of African Americans worshiping at their church">
            <a:extLst>
              <a:ext uri="{FF2B5EF4-FFF2-40B4-BE49-F238E27FC236}">
                <a16:creationId xmlns:a16="http://schemas.microsoft.com/office/drawing/2014/main" id="{4C584C76-532C-519B-7630-82661BB6ED20}"/>
              </a:ext>
            </a:extLst>
          </p:cNvPr>
          <p:cNvPicPr>
            <a:picLocks noChangeAspect="1"/>
          </p:cNvPicPr>
          <p:nvPr/>
        </p:nvPicPr>
        <p:blipFill rotWithShape="1">
          <a:blip r:embed="rId2"/>
          <a:srcRect l="27500" r="27500"/>
          <a:stretch/>
        </p:blipFill>
        <p:spPr>
          <a:xfrm>
            <a:off x="152400" y="2526379"/>
            <a:ext cx="2286000" cy="2857500"/>
          </a:xfrm>
          <a:prstGeom prst="rect">
            <a:avLst/>
          </a:prstGeom>
          <a:noFill/>
        </p:spPr>
      </p:pic>
      <p:sp>
        <p:nvSpPr>
          <p:cNvPr id="5" name="TextBox 4">
            <a:extLst>
              <a:ext uri="{FF2B5EF4-FFF2-40B4-BE49-F238E27FC236}">
                <a16:creationId xmlns:a16="http://schemas.microsoft.com/office/drawing/2014/main" id="{85E3F02A-8CFC-FEA4-0D14-0CCB761A9CD6}"/>
              </a:ext>
            </a:extLst>
          </p:cNvPr>
          <p:cNvSpPr txBox="1"/>
          <p:nvPr/>
        </p:nvSpPr>
        <p:spPr>
          <a:xfrm>
            <a:off x="1066800" y="5383879"/>
            <a:ext cx="625492" cy="253916"/>
          </a:xfrm>
          <a:prstGeom prst="rect">
            <a:avLst/>
          </a:prstGeom>
          <a:noFill/>
        </p:spPr>
        <p:txBody>
          <a:bodyPr wrap="none" rtlCol="0">
            <a:spAutoFit/>
          </a:bodyPr>
          <a:lstStyle/>
          <a:p>
            <a:r>
              <a:rPr lang="en-US" sz="1050" dirty="0">
                <a:solidFill>
                  <a:srgbClr val="182F58"/>
                </a:solidFill>
              </a:rPr>
              <a:t>Figure 2</a:t>
            </a:r>
          </a:p>
        </p:txBody>
      </p:sp>
      <p:sp>
        <p:nvSpPr>
          <p:cNvPr id="3" name="Content Placeholder 2">
            <a:extLst>
              <a:ext uri="{FF2B5EF4-FFF2-40B4-BE49-F238E27FC236}">
                <a16:creationId xmlns:a16="http://schemas.microsoft.com/office/drawing/2014/main" id="{DC5AEF30-35CA-7211-4F9B-7C7B2B702E81}"/>
              </a:ext>
            </a:extLst>
          </p:cNvPr>
          <p:cNvSpPr>
            <a:spLocks noGrp="1"/>
          </p:cNvSpPr>
          <p:nvPr>
            <p:ph idx="1"/>
          </p:nvPr>
        </p:nvSpPr>
        <p:spPr>
          <a:xfrm>
            <a:off x="2286000" y="1280160"/>
            <a:ext cx="6400800" cy="4572000"/>
          </a:xfrm>
        </p:spPr>
        <p:txBody>
          <a:bodyPr>
            <a:normAutofit fontScale="85000" lnSpcReduction="20000"/>
          </a:bodyPr>
          <a:lstStyle/>
          <a:p>
            <a:r>
              <a:rPr lang="en-US" dirty="0"/>
              <a:t>Perceptions and attitudes toward mental health services may also contribute to this imbalance.</a:t>
            </a:r>
          </a:p>
          <a:p>
            <a:r>
              <a:rPr lang="en-US" dirty="0"/>
              <a:t>A study at King's College, London, found many complex reasons why people do not seek treatment:</a:t>
            </a:r>
          </a:p>
          <a:p>
            <a:pPr lvl="1"/>
            <a:r>
              <a:rPr lang="en-US" dirty="0"/>
              <a:t>Self-sufficiency and not seeing the need for help</a:t>
            </a:r>
          </a:p>
          <a:p>
            <a:pPr lvl="1"/>
            <a:r>
              <a:rPr lang="en-US" dirty="0"/>
              <a:t>Not thinking therapy is effective</a:t>
            </a:r>
          </a:p>
          <a:p>
            <a:pPr lvl="1"/>
            <a:r>
              <a:rPr lang="en-US" dirty="0"/>
              <a:t>Concerns about confidentiality</a:t>
            </a:r>
          </a:p>
          <a:p>
            <a:pPr lvl="1"/>
            <a:r>
              <a:rPr lang="en-US" dirty="0"/>
              <a:t>The many effects of stigma and shame </a:t>
            </a:r>
          </a:p>
          <a:p>
            <a:pPr lvl="1"/>
            <a:r>
              <a:rPr lang="en-US" dirty="0"/>
              <a:t>(Clement et al., 2014; American Psychological Association, 2020)</a:t>
            </a:r>
          </a:p>
        </p:txBody>
      </p:sp>
    </p:spTree>
    <p:extLst>
      <p:ext uri="{BB962C8B-B14F-4D97-AF65-F5344CB8AC3E}">
        <p14:creationId xmlns:p14="http://schemas.microsoft.com/office/powerpoint/2010/main" val="392995084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848</Words>
  <Application>Microsoft Office PowerPoint</Application>
  <PresentationFormat>On-screen Show (4:3)</PresentationFormat>
  <Paragraphs>64</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Aptos</vt:lpstr>
      <vt:lpstr>Century Gothic</vt:lpstr>
      <vt:lpstr>Aptos Display</vt:lpstr>
      <vt:lpstr>Office Theme</vt:lpstr>
      <vt:lpstr>1_Office Theme</vt:lpstr>
      <vt:lpstr>Lesson 16.5</vt:lpstr>
      <vt:lpstr>Sociocultural Perspective</vt:lpstr>
      <vt:lpstr>Sociocultural Perspective Example</vt:lpstr>
      <vt:lpstr>Cultural Competence</vt:lpstr>
      <vt:lpstr>Reflection Question1</vt:lpstr>
      <vt:lpstr>Multicultural Counseling And Therapy</vt:lpstr>
      <vt:lpstr>Barriers To Treatment1</vt:lpstr>
      <vt:lpstr>Group Activity</vt:lpstr>
      <vt:lpstr>Barriers To Treatment2</vt:lpstr>
      <vt:lpstr>Barriers To Treatment3</vt:lpstr>
      <vt:lpstr>Reflection Question</vt:lpstr>
      <vt:lpstr>Dig Deeper: Treatment Perceptions1</vt:lpstr>
      <vt:lpstr>Dig Deeper: Treatment Perceptions2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16.5 The Sociocultural Model and Therapy Utilization</dc:title>
  <dc:creator>Hawkes Learning</dc:creator>
  <cp:keywords>Psychology</cp:keywords>
  <cp:lastModifiedBy>Talissa Nahass</cp:lastModifiedBy>
  <cp:revision>177</cp:revision>
  <dcterms:created xsi:type="dcterms:W3CDTF">2013-04-26T14:43:13Z</dcterms:created>
  <dcterms:modified xsi:type="dcterms:W3CDTF">2024-07-23T21:48:37Z</dcterms:modified>
  <cp:category>Psychology</cp:category>
</cp:coreProperties>
</file>