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29"/>
  </p:notesMasterIdLst>
  <p:handoutMasterIdLst>
    <p:handoutMasterId r:id="rId30"/>
  </p:handoutMasterIdLst>
  <p:sldIdLst>
    <p:sldId id="272" r:id="rId3"/>
    <p:sldId id="273" r:id="rId4"/>
    <p:sldId id="274" r:id="rId5"/>
    <p:sldId id="293" r:id="rId6"/>
    <p:sldId id="275" r:id="rId7"/>
    <p:sldId id="267" r:id="rId8"/>
    <p:sldId id="276" r:id="rId9"/>
    <p:sldId id="277" r:id="rId10"/>
    <p:sldId id="278" r:id="rId11"/>
    <p:sldId id="279" r:id="rId12"/>
    <p:sldId id="282" r:id="rId13"/>
    <p:sldId id="280" r:id="rId14"/>
    <p:sldId id="281" r:id="rId15"/>
    <p:sldId id="283" r:id="rId16"/>
    <p:sldId id="287" r:id="rId17"/>
    <p:sldId id="284" r:id="rId18"/>
    <p:sldId id="285" r:id="rId19"/>
    <p:sldId id="286" r:id="rId20"/>
    <p:sldId id="270" r:id="rId21"/>
    <p:sldId id="289" r:id="rId22"/>
    <p:sldId id="290" r:id="rId23"/>
    <p:sldId id="291" r:id="rId24"/>
    <p:sldId id="294" r:id="rId25"/>
    <p:sldId id="295" r:id="rId26"/>
    <p:sldId id="292" r:id="rId27"/>
    <p:sldId id="318" r:id="rId28"/>
  </p:sldIdLst>
  <p:sldSz cx="9144000" cy="6858000" type="screen4x3"/>
  <p:notesSz cx="6858000" cy="9144000"/>
  <p:embeddedFontLst>
    <p:embeddedFont>
      <p:font typeface="Century Gothic" panose="020B0502020202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F58"/>
    <a:srgbClr val="2B7799"/>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0" autoAdjust="0"/>
    <p:restoredTop sz="86410" autoAdjust="0"/>
  </p:normalViewPr>
  <p:slideViewPr>
    <p:cSldViewPr>
      <p:cViewPr varScale="1">
        <p:scale>
          <a:sx n="95" d="100"/>
          <a:sy n="95" d="100"/>
        </p:scale>
        <p:origin x="1584" y="96"/>
      </p:cViewPr>
      <p:guideLst>
        <p:guide orient="horz" pos="2160"/>
        <p:guide pos="2880"/>
      </p:guideLst>
    </p:cSldViewPr>
  </p:slideViewPr>
  <p:outlineViewPr>
    <p:cViewPr>
      <p:scale>
        <a:sx n="33" d="100"/>
        <a:sy n="33" d="100"/>
      </p:scale>
      <p:origin x="0" y="-3164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7/23/2024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2175822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solidFill>
                  <a:srgbClr val="182F58"/>
                </a:solidFill>
              </a:defRPr>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solidFill>
                  <a:srgbClr val="182F58"/>
                </a:solidFill>
                <a:latin typeface="Arial" panose="020B0604020202020204" pitchFamily="34" charset="0"/>
                <a:cs typeface="Arial" panose="020B0604020202020204" pitchFamily="34" charset="0"/>
              </a:defRPr>
            </a:lvl1pPr>
          </a:lstStyle>
          <a:p>
            <a:pPr lvl="0"/>
            <a:r>
              <a:rPr lang="en-US" dirty="0"/>
              <a:t>Lesson X.X</a:t>
            </a:r>
          </a:p>
        </p:txBody>
      </p:sp>
      <p:pic>
        <p:nvPicPr>
          <p:cNvPr id="3" name="Picture 2" descr="A book cover of a book&#10;&#10;Description automatically generated">
            <a:extLst>
              <a:ext uri="{FF2B5EF4-FFF2-40B4-BE49-F238E27FC236}">
                <a16:creationId xmlns:a16="http://schemas.microsoft.com/office/drawing/2014/main" id="{3FBE7542-6D93-188C-7963-D0D87A152A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5662" y="317097"/>
            <a:ext cx="4407338" cy="5638800"/>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On Your Own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Dig Deeper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1390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081F-48F3-8267-3057-5544357BE3E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0633713-4DEA-1BFF-037C-ED269AF8B47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2D07F6C-D326-3F27-7EAE-5BF868C7FC48}"/>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5E277BFC-6D1D-7790-F568-DEDC1E5B0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47BFD-8ACB-D117-DD6E-8C910642AD7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180481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8D66-2168-5395-E638-C563C5FCA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95709-6FBD-5A0B-E014-B76BE88C65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714-6F35-A8B9-B214-1E800CF20C94}"/>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135ADD3B-EA6B-8E52-209F-DC060D852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5B957-CDD8-A1A1-036C-846EDDFBCA8E}"/>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992881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966E-AF61-4BAF-32F4-D64F7F1372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5452EE6-2FC4-FF10-FE8B-7B462A03DAE5}"/>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3E3765-CFB8-3DB8-4530-40A91AA4BD1C}"/>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C075BB5A-01A4-73B5-3458-1F4BF4FD4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4B8BA-A6A0-FB9D-787C-C584FA63231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749653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F029-D9A2-29CD-D92A-EA140BD93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ECE9F-4981-2D10-5FA3-9365F9EEDE3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9331FE-8241-9BF3-10DE-0A81E662F7F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400E-FED1-430C-4090-DEDA45577FCD}"/>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1655812B-8595-572D-E9AA-8E222E273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EE0C1-6885-9A3F-C9C0-D4ABB4ADFE90}"/>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996827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E991-2CC7-8043-5043-30DFA7818BA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3533A0-4C38-7817-BC59-0E848EC3F4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74372E-6BD9-DFC5-026B-5B596518ACC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4EEDA2-7A44-4A85-E840-DB0F587C33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80F3DA-20DF-47C4-1238-09DB2721E88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8F7FA1-21C2-F903-F10E-94D67334A240}"/>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8" name="Footer Placeholder 7">
            <a:extLst>
              <a:ext uri="{FF2B5EF4-FFF2-40B4-BE49-F238E27FC236}">
                <a16:creationId xmlns:a16="http://schemas.microsoft.com/office/drawing/2014/main" id="{479BAF0D-C093-33EB-0FB5-1DEE5C1BF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1B7B6A-E322-6D06-1427-10A47C00D6D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410534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8880-42A0-105F-1181-F63CEB78F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0DC5C-C6DF-6DA7-DB2D-0977A0C8D3F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4" name="Footer Placeholder 3">
            <a:extLst>
              <a:ext uri="{FF2B5EF4-FFF2-40B4-BE49-F238E27FC236}">
                <a16:creationId xmlns:a16="http://schemas.microsoft.com/office/drawing/2014/main" id="{C83A55FD-722C-86C4-FB61-0039EB9C0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03D996-C02E-5BB5-CEEB-E7805FC319D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630364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5AE0E-18E4-7AD5-CB35-91EAF67B9199}"/>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3" name="Footer Placeholder 2">
            <a:extLst>
              <a:ext uri="{FF2B5EF4-FFF2-40B4-BE49-F238E27FC236}">
                <a16:creationId xmlns:a16="http://schemas.microsoft.com/office/drawing/2014/main" id="{CD4D172D-F1F5-FAB9-10AA-2898733E82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29DEEB-5F88-A85E-677E-F35144287033}"/>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56787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4F2B-CEF7-34ED-3CBC-130FD3E34BF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4E02857-3189-6D0C-8942-BC5E624BCA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C50612-0EE6-D884-4964-770E861852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89F506-34FB-841B-2AB7-47A6DBC0980E}"/>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2EEFFA8C-2DE3-D563-1DAC-E913F8A7D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6E7F7-542A-73E5-5C39-D3F7EA0345A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22061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185D-89FF-49DB-25B7-273E5CB9EE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2510F5-A26E-6EB8-0770-7ADF0385E40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EBDE380-D33B-1D6E-2C57-10D549F01F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2405F3-753B-17B1-949C-638C78CA9A85}"/>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6D77BE86-94D6-AE37-EA09-617C083B1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9BDFD-566D-10E4-88AA-A2097149F1B6}"/>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26017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8F8C-C2E8-3ED0-624C-F4D195FCE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B7C933-2DD2-67DA-1555-5CFA2EDB5C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31696-6DCC-3D74-B964-C6A7CA82FDB1}"/>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D984C985-0666-F247-F678-2B9D23EEC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F260B-18EF-E5A9-273D-75B09EF8EEE8}"/>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4045944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8D992-0865-8967-2916-0BE7BEE89FD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6BEFF-3D23-B6C4-6EE0-EEFD8BAAAE0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1F246-1707-C02C-610E-845DF2128AA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03B800BD-0EDC-B130-57AA-E2E91AE75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04D67-EBF8-57F5-0B7F-3B24F83D9517}"/>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751814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2D7D9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9CDC15-C133-6A43-2AB0-D5FB639C26CE}"/>
              </a:ext>
            </a:extLst>
          </p:cNvPr>
          <p:cNvPicPr>
            <a:picLocks noChangeAspect="1"/>
          </p:cNvPicPr>
          <p:nvPr userDrawn="1"/>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157087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2971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3581400" y="1280160"/>
            <a:ext cx="5105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5257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5867400" y="1280160"/>
            <a:ext cx="2819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73835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What Do You Think?</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82F58"/>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1" r:id="rId5"/>
    <p:sldLayoutId id="2147483652" r:id="rId6"/>
    <p:sldLayoutId id="2147483653" r:id="rId7"/>
    <p:sldLayoutId id="2147483658" r:id="rId8"/>
    <p:sldLayoutId id="2147483656" r:id="rId9"/>
    <p:sldLayoutId id="2147483657" r:id="rId10"/>
    <p:sldLayoutId id="2147483660" r:id="rId11"/>
    <p:sldLayoutId id="21474836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BF824-37E5-A46A-6320-EBA7FEE0FED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869F70-BC82-BDAE-32C6-8744D12187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25259-6911-78F4-049F-3E1160176E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70B4B541-4E51-2197-9F9F-7D1C30B59F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3CF51B-67CB-17C0-C9E5-64AA1D8BC71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04AA610-DF15-4A5A-A855-BD6093CAF0D7}" type="slidenum">
              <a:rPr lang="en-US" smtClean="0"/>
              <a:t>‹#›</a:t>
            </a:fld>
            <a:endParaRPr lang="en-US"/>
          </a:p>
        </p:txBody>
      </p:sp>
    </p:spTree>
    <p:extLst>
      <p:ext uri="{BB962C8B-B14F-4D97-AF65-F5344CB8AC3E}">
        <p14:creationId xmlns:p14="http://schemas.microsoft.com/office/powerpoint/2010/main" val="7773345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rgbClr val="182F58"/>
                </a:solidFill>
                <a:effectLst/>
                <a:uLnTx/>
                <a:uFillTx/>
                <a:latin typeface="Arial" panose="020B0604020202020204" pitchFamily="34" charset="0"/>
                <a:ea typeface="+mn-ea"/>
                <a:cs typeface="Arial" panose="020B0604020202020204" pitchFamily="34" charset="0"/>
              </a:rPr>
              <a:t>Lesson 2.1</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Human Genetics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7FB91-20FB-3146-EADE-374CB5C282F6}"/>
              </a:ext>
            </a:extLst>
          </p:cNvPr>
          <p:cNvSpPr>
            <a:spLocks noGrp="1"/>
          </p:cNvSpPr>
          <p:nvPr>
            <p:ph type="title"/>
          </p:nvPr>
        </p:nvSpPr>
        <p:spPr/>
        <p:txBody>
          <a:bodyPr/>
          <a:lstStyle/>
          <a:p>
            <a:r>
              <a:rPr lang="en-US" dirty="0"/>
              <a:t>Phenotype</a:t>
            </a:r>
          </a:p>
        </p:txBody>
      </p:sp>
      <p:sp>
        <p:nvSpPr>
          <p:cNvPr id="3" name="Content Placeholder 2">
            <a:extLst>
              <a:ext uri="{FF2B5EF4-FFF2-40B4-BE49-F238E27FC236}">
                <a16:creationId xmlns:a16="http://schemas.microsoft.com/office/drawing/2014/main" id="{5B5FF5A2-FAE3-7FAB-0A58-9AA57D21C520}"/>
              </a:ext>
            </a:extLst>
          </p:cNvPr>
          <p:cNvSpPr>
            <a:spLocks noGrp="1"/>
          </p:cNvSpPr>
          <p:nvPr>
            <p:ph idx="1"/>
          </p:nvPr>
        </p:nvSpPr>
        <p:spPr/>
        <p:txBody>
          <a:bodyPr/>
          <a:lstStyle/>
          <a:p>
            <a:r>
              <a:rPr lang="en-US" dirty="0"/>
              <a:t>The </a:t>
            </a:r>
            <a:r>
              <a:rPr lang="en-US" b="1" dirty="0"/>
              <a:t>phenotype </a:t>
            </a:r>
            <a:r>
              <a:rPr lang="en-US" dirty="0"/>
              <a:t>refers to an individual's inherited physical characteristics displayed outwardly.</a:t>
            </a:r>
          </a:p>
          <a:p>
            <a:r>
              <a:rPr lang="en-US" dirty="0"/>
              <a:t>It is determined by the interaction of the genotype (genetic makeup) and environmental influences.</a:t>
            </a:r>
          </a:p>
          <a:p>
            <a:r>
              <a:rPr lang="en-US" dirty="0"/>
              <a:t>While genotype is inherited, phenotype is a combination of genetic and environmental factors (Figure 5).</a:t>
            </a:r>
          </a:p>
        </p:txBody>
      </p:sp>
    </p:spTree>
    <p:extLst>
      <p:ext uri="{BB962C8B-B14F-4D97-AF65-F5344CB8AC3E}">
        <p14:creationId xmlns:p14="http://schemas.microsoft.com/office/powerpoint/2010/main" val="2221274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AF03-38E2-CAEC-3BD1-4EE3161A8314}"/>
              </a:ext>
            </a:extLst>
          </p:cNvPr>
          <p:cNvSpPr>
            <a:spLocks noGrp="1"/>
          </p:cNvSpPr>
          <p:nvPr>
            <p:ph type="title"/>
          </p:nvPr>
        </p:nvSpPr>
        <p:spPr/>
        <p:txBody>
          <a:bodyPr/>
          <a:lstStyle/>
          <a:p>
            <a:r>
              <a:rPr lang="en-US" dirty="0"/>
              <a:t>Lesson 2.1 Figure 5</a:t>
            </a:r>
          </a:p>
        </p:txBody>
      </p:sp>
      <p:sp>
        <p:nvSpPr>
          <p:cNvPr id="3" name="Content Placeholder 2">
            <a:extLst>
              <a:ext uri="{FF2B5EF4-FFF2-40B4-BE49-F238E27FC236}">
                <a16:creationId xmlns:a16="http://schemas.microsoft.com/office/drawing/2014/main" id="{1E119F74-80EA-26B7-9B43-2047DC9B4125}"/>
              </a:ext>
            </a:extLst>
          </p:cNvPr>
          <p:cNvSpPr>
            <a:spLocks noGrp="1"/>
          </p:cNvSpPr>
          <p:nvPr>
            <p:ph idx="1"/>
          </p:nvPr>
        </p:nvSpPr>
        <p:spPr>
          <a:xfrm>
            <a:off x="457200" y="4800600"/>
            <a:ext cx="8229600" cy="1295400"/>
          </a:xfrm>
        </p:spPr>
        <p:txBody>
          <a:bodyPr>
            <a:normAutofit lnSpcReduction="10000"/>
          </a:bodyPr>
          <a:lstStyle/>
          <a:p>
            <a:pPr marL="0" indent="0">
              <a:buNone/>
            </a:pPr>
            <a:r>
              <a:rPr lang="en-US" sz="2000" dirty="0"/>
              <a:t>Caption: (a) Genotype refers to the genetic makeup of an individual based on the genetic material (DNA) inherited from one's parents. (b) Phenotype describes an individual's observable characteristics, such as hair color, skin color, height, and build.</a:t>
            </a:r>
          </a:p>
        </p:txBody>
      </p:sp>
      <p:pic>
        <p:nvPicPr>
          <p:cNvPr id="4" name="Content Placeholder 2" descr="Image (a) shows the helical structure of DNA. Image (b) shows a person's face.&#10;">
            <a:extLst>
              <a:ext uri="{FF2B5EF4-FFF2-40B4-BE49-F238E27FC236}">
                <a16:creationId xmlns:a16="http://schemas.microsoft.com/office/drawing/2014/main" id="{DF303BC8-FE7F-A028-8C6A-5259F11929EE}"/>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13667" b="13001"/>
          <a:stretch/>
        </p:blipFill>
        <p:spPr>
          <a:xfrm>
            <a:off x="461387" y="1315245"/>
            <a:ext cx="8229600" cy="3352800"/>
          </a:xfrm>
          <a:prstGeom prst="rect">
            <a:avLst/>
          </a:prstGeom>
          <a:noFill/>
        </p:spPr>
      </p:pic>
    </p:spTree>
    <p:extLst>
      <p:ext uri="{BB962C8B-B14F-4D97-AF65-F5344CB8AC3E}">
        <p14:creationId xmlns:p14="http://schemas.microsoft.com/office/powerpoint/2010/main" val="424196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C724E-4934-A3D5-CD1B-2A6C19FCED78}"/>
              </a:ext>
            </a:extLst>
          </p:cNvPr>
          <p:cNvSpPr>
            <a:spLocks noGrp="1"/>
          </p:cNvSpPr>
          <p:nvPr>
            <p:ph type="title"/>
          </p:nvPr>
        </p:nvSpPr>
        <p:spPr/>
        <p:txBody>
          <a:bodyPr/>
          <a:lstStyle/>
          <a:p>
            <a:r>
              <a:rPr lang="en-US" dirty="0"/>
              <a:t>Alleles</a:t>
            </a:r>
          </a:p>
        </p:txBody>
      </p:sp>
      <p:sp>
        <p:nvSpPr>
          <p:cNvPr id="3" name="Content Placeholder 2">
            <a:extLst>
              <a:ext uri="{FF2B5EF4-FFF2-40B4-BE49-F238E27FC236}">
                <a16:creationId xmlns:a16="http://schemas.microsoft.com/office/drawing/2014/main" id="{479001CC-7B53-0753-3C85-E2BF11F38C0F}"/>
              </a:ext>
            </a:extLst>
          </p:cNvPr>
          <p:cNvSpPr>
            <a:spLocks noGrp="1"/>
          </p:cNvSpPr>
          <p:nvPr>
            <p:ph idx="1"/>
          </p:nvPr>
        </p:nvSpPr>
        <p:spPr/>
        <p:txBody>
          <a:bodyPr>
            <a:normAutofit fontScale="92500"/>
          </a:bodyPr>
          <a:lstStyle/>
          <a:p>
            <a:r>
              <a:rPr lang="en-US" b="1" dirty="0"/>
              <a:t>Alleles</a:t>
            </a:r>
            <a:r>
              <a:rPr lang="en-US" dirty="0"/>
              <a:t> are specific versions of a gene that affect the expression of a trait.</a:t>
            </a:r>
          </a:p>
          <a:p>
            <a:r>
              <a:rPr lang="en-US" dirty="0"/>
              <a:t>Some traits are controlled by one gene with different allele variations.</a:t>
            </a:r>
          </a:p>
          <a:p>
            <a:r>
              <a:rPr lang="en-US" dirty="0"/>
              <a:t>A </a:t>
            </a:r>
            <a:r>
              <a:rPr lang="en-US" b="1" dirty="0"/>
              <a:t>dominant allele </a:t>
            </a:r>
            <a:r>
              <a:rPr lang="en-US" dirty="0"/>
              <a:t>will be expressed over a </a:t>
            </a:r>
            <a:r>
              <a:rPr lang="en-US" b="1" dirty="0"/>
              <a:t>recessive allele </a:t>
            </a:r>
            <a:r>
              <a:rPr lang="en-US" dirty="0"/>
              <a:t>in the phenotype.</a:t>
            </a:r>
          </a:p>
          <a:p>
            <a:pPr lvl="1"/>
            <a:r>
              <a:rPr lang="en-US" u="sng" dirty="0">
                <a:solidFill>
                  <a:srgbClr val="2B7799"/>
                </a:solidFill>
              </a:rPr>
              <a:t>Example</a:t>
            </a:r>
            <a:r>
              <a:rPr lang="en-US" dirty="0">
                <a:solidFill>
                  <a:srgbClr val="2B7799"/>
                </a:solidFill>
              </a:rPr>
              <a:t>: Cleft chin is a dominant trait, the "B" allele, over the recessive "b" allele for smooth chin.</a:t>
            </a:r>
          </a:p>
          <a:p>
            <a:pPr lvl="1"/>
            <a:r>
              <a:rPr lang="en-US" dirty="0">
                <a:solidFill>
                  <a:srgbClr val="2B7799"/>
                </a:solidFill>
              </a:rPr>
              <a:t>Having BB or Bb genotypes results in the cleft chin phenotype.</a:t>
            </a:r>
          </a:p>
        </p:txBody>
      </p:sp>
    </p:spTree>
    <p:extLst>
      <p:ext uri="{BB962C8B-B14F-4D97-AF65-F5344CB8AC3E}">
        <p14:creationId xmlns:p14="http://schemas.microsoft.com/office/powerpoint/2010/main" val="3248672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35CD-B6A6-4DE4-9A3F-14E552C830B5}"/>
              </a:ext>
            </a:extLst>
          </p:cNvPr>
          <p:cNvSpPr>
            <a:spLocks noGrp="1"/>
          </p:cNvSpPr>
          <p:nvPr>
            <p:ph type="title"/>
          </p:nvPr>
        </p:nvSpPr>
        <p:spPr/>
        <p:txBody>
          <a:bodyPr/>
          <a:lstStyle/>
          <a:p>
            <a:r>
              <a:rPr lang="en-US" dirty="0"/>
              <a:t>Homozygous Vs. Heterozygous</a:t>
            </a:r>
          </a:p>
        </p:txBody>
      </p:sp>
      <p:sp>
        <p:nvSpPr>
          <p:cNvPr id="3" name="Content Placeholder 2">
            <a:extLst>
              <a:ext uri="{FF2B5EF4-FFF2-40B4-BE49-F238E27FC236}">
                <a16:creationId xmlns:a16="http://schemas.microsoft.com/office/drawing/2014/main" id="{CA4614BB-41E3-2794-00A5-2FC453C89F80}"/>
              </a:ext>
            </a:extLst>
          </p:cNvPr>
          <p:cNvSpPr>
            <a:spLocks noGrp="1"/>
          </p:cNvSpPr>
          <p:nvPr>
            <p:ph idx="1"/>
          </p:nvPr>
        </p:nvSpPr>
        <p:spPr/>
        <p:txBody>
          <a:bodyPr>
            <a:normAutofit fontScale="92500" lnSpcReduction="20000"/>
          </a:bodyPr>
          <a:lstStyle/>
          <a:p>
            <a:r>
              <a:rPr lang="en-US" dirty="0"/>
              <a:t>When an individual has two copies of the same allele, they are </a:t>
            </a:r>
            <a:r>
              <a:rPr lang="en-US" b="1" dirty="0"/>
              <a:t>homozygous</a:t>
            </a:r>
            <a:r>
              <a:rPr lang="en-US" dirty="0"/>
              <a:t> for that allele.</a:t>
            </a:r>
          </a:p>
          <a:p>
            <a:r>
              <a:rPr lang="en-US" dirty="0"/>
              <a:t>When they have a combination of different alleles for a gene, they are </a:t>
            </a:r>
            <a:r>
              <a:rPr lang="en-US" b="1" dirty="0"/>
              <a:t>heterozygous</a:t>
            </a:r>
            <a:r>
              <a:rPr lang="en-US" dirty="0"/>
              <a:t>.</a:t>
            </a:r>
          </a:p>
          <a:p>
            <a:pPr lvl="1"/>
            <a:r>
              <a:rPr lang="en-US" u="sng" dirty="0">
                <a:solidFill>
                  <a:srgbClr val="2B7799"/>
                </a:solidFill>
              </a:rPr>
              <a:t>Example: </a:t>
            </a:r>
            <a:r>
              <a:rPr lang="en-US" dirty="0">
                <a:solidFill>
                  <a:srgbClr val="2B7799"/>
                </a:solidFill>
              </a:rPr>
              <a:t>For a recessive trait like smooth chin (bb), an individual must be homozygous recessive to show that phenotype.</a:t>
            </a:r>
          </a:p>
          <a:p>
            <a:pPr lvl="1"/>
            <a:r>
              <a:rPr lang="en-US" u="sng" dirty="0">
                <a:solidFill>
                  <a:srgbClr val="2B7799"/>
                </a:solidFill>
              </a:rPr>
              <a:t>Example:</a:t>
            </a:r>
            <a:r>
              <a:rPr lang="en-US" dirty="0">
                <a:solidFill>
                  <a:srgbClr val="2B7799"/>
                </a:solidFill>
              </a:rPr>
              <a:t> If a woman is Bb (heterozygous) and the man is bb, their offspring have a 50% chance of cleft or smooth chin.</a:t>
            </a:r>
          </a:p>
          <a:p>
            <a:r>
              <a:rPr lang="en-US" dirty="0"/>
              <a:t>Genetic outcome depends on which combinations of alleles are inherited from each parent.</a:t>
            </a:r>
          </a:p>
        </p:txBody>
      </p:sp>
    </p:spTree>
    <p:extLst>
      <p:ext uri="{BB962C8B-B14F-4D97-AF65-F5344CB8AC3E}">
        <p14:creationId xmlns:p14="http://schemas.microsoft.com/office/powerpoint/2010/main" val="3031176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0158-14A0-864F-0BB5-773A3DA4251A}"/>
              </a:ext>
            </a:extLst>
          </p:cNvPr>
          <p:cNvSpPr>
            <a:spLocks noGrp="1"/>
          </p:cNvSpPr>
          <p:nvPr>
            <p:ph type="title"/>
          </p:nvPr>
        </p:nvSpPr>
        <p:spPr/>
        <p:txBody>
          <a:bodyPr/>
          <a:lstStyle/>
          <a:p>
            <a:r>
              <a:rPr lang="en-US" dirty="0"/>
              <a:t>Lesson 2.1 Figure 6</a:t>
            </a:r>
          </a:p>
        </p:txBody>
      </p:sp>
      <p:sp>
        <p:nvSpPr>
          <p:cNvPr id="3" name="Content Placeholder 2">
            <a:extLst>
              <a:ext uri="{FF2B5EF4-FFF2-40B4-BE49-F238E27FC236}">
                <a16:creationId xmlns:a16="http://schemas.microsoft.com/office/drawing/2014/main" id="{A23408F0-E689-B7FC-1E83-BFABEA0A2167}"/>
              </a:ext>
            </a:extLst>
          </p:cNvPr>
          <p:cNvSpPr>
            <a:spLocks noGrp="1"/>
          </p:cNvSpPr>
          <p:nvPr>
            <p:ph idx="1"/>
          </p:nvPr>
        </p:nvSpPr>
        <p:spPr>
          <a:xfrm>
            <a:off x="457200" y="5074920"/>
            <a:ext cx="8229600" cy="1127760"/>
          </a:xfrm>
        </p:spPr>
        <p:txBody>
          <a:bodyPr>
            <a:normAutofit fontScale="70000" lnSpcReduction="20000"/>
          </a:bodyPr>
          <a:lstStyle/>
          <a:p>
            <a:pPr marL="0" indent="0">
              <a:buNone/>
            </a:pPr>
            <a:r>
              <a:rPr lang="en-US" sz="2000" dirty="0"/>
              <a:t>Caption: (a) A Punnett square is a tool used to predict how genes will interact in the production of offspring. The capital B represents the dominant allele, and the lowercase b represents the recessive allele. In the example of the cleft chin, where B is cleft chin (dominant allele), wherever a pair contains the dominant allele, B, you can expect a cleft chin phenotype. You can expect a smooth chin phenotype only when there are two copies of the recessive allele, bb. (b) A cleft chin, shown here, is an inherited trait.</a:t>
            </a:r>
          </a:p>
        </p:txBody>
      </p:sp>
      <p:pic>
        <p:nvPicPr>
          <p:cNvPr id="4" name="Content Placeholder 2" descr="Image (a) shows a Punnett square. Image (b) shows a cleft chin.&#10;">
            <a:extLst>
              <a:ext uri="{FF2B5EF4-FFF2-40B4-BE49-F238E27FC236}">
                <a16:creationId xmlns:a16="http://schemas.microsoft.com/office/drawing/2014/main" id="{3F4AE8B3-6D3D-7523-6C14-A67DF1CBC41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8667" b="9666"/>
          <a:stretch/>
        </p:blipFill>
        <p:spPr>
          <a:xfrm>
            <a:off x="457200" y="1228411"/>
            <a:ext cx="8229599" cy="3733800"/>
          </a:xfrm>
          <a:prstGeom prst="rect">
            <a:avLst/>
          </a:prstGeom>
          <a:noFill/>
        </p:spPr>
      </p:pic>
    </p:spTree>
    <p:extLst>
      <p:ext uri="{BB962C8B-B14F-4D97-AF65-F5344CB8AC3E}">
        <p14:creationId xmlns:p14="http://schemas.microsoft.com/office/powerpoint/2010/main" val="1660857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26DD-3005-28DE-744F-4FD93069A7B2}"/>
              </a:ext>
            </a:extLst>
          </p:cNvPr>
          <p:cNvSpPr>
            <a:spLocks noGrp="1"/>
          </p:cNvSpPr>
          <p:nvPr>
            <p:ph type="title"/>
          </p:nvPr>
        </p:nvSpPr>
        <p:spPr/>
        <p:txBody>
          <a:bodyPr>
            <a:normAutofit/>
          </a:bodyPr>
          <a:lstStyle/>
          <a:p>
            <a:r>
              <a:rPr lang="en-US" dirty="0"/>
              <a:t>Dig Deeper: The Curious Case Of The Peppered Moth And Infective Inheritance</a:t>
            </a:r>
          </a:p>
        </p:txBody>
      </p:sp>
      <p:pic>
        <p:nvPicPr>
          <p:cNvPr id="6" name="Content Placeholder 2" descr="Image shows dark-colored moths against a dark surface and light-colored moths against a light surface.&#10;">
            <a:extLst>
              <a:ext uri="{FF2B5EF4-FFF2-40B4-BE49-F238E27FC236}">
                <a16:creationId xmlns:a16="http://schemas.microsoft.com/office/drawing/2014/main" id="{D15185D7-D954-D0ED-420C-CCFFF13E70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85" r="10185"/>
          <a:stretch/>
        </p:blipFill>
        <p:spPr>
          <a:xfrm>
            <a:off x="174642" y="2286000"/>
            <a:ext cx="2730500" cy="1905000"/>
          </a:xfrm>
          <a:prstGeom prst="rect">
            <a:avLst/>
          </a:prstGeom>
          <a:noFill/>
        </p:spPr>
      </p:pic>
      <p:sp>
        <p:nvSpPr>
          <p:cNvPr id="5" name="TextBox 4">
            <a:extLst>
              <a:ext uri="{FF2B5EF4-FFF2-40B4-BE49-F238E27FC236}">
                <a16:creationId xmlns:a16="http://schemas.microsoft.com/office/drawing/2014/main" id="{97C97499-72AB-A7F9-1F47-976BC7902015}"/>
              </a:ext>
            </a:extLst>
          </p:cNvPr>
          <p:cNvSpPr txBox="1"/>
          <p:nvPr/>
        </p:nvSpPr>
        <p:spPr>
          <a:xfrm>
            <a:off x="1227146" y="4191837"/>
            <a:ext cx="625492" cy="253916"/>
          </a:xfrm>
          <a:prstGeom prst="rect">
            <a:avLst/>
          </a:prstGeom>
          <a:noFill/>
        </p:spPr>
        <p:txBody>
          <a:bodyPr wrap="none" rtlCol="0">
            <a:spAutoFit/>
          </a:bodyPr>
          <a:lstStyle/>
          <a:p>
            <a:r>
              <a:rPr lang="en-US" sz="1050" dirty="0">
                <a:solidFill>
                  <a:srgbClr val="182F58"/>
                </a:solidFill>
              </a:rPr>
              <a:t>Figure 7</a:t>
            </a:r>
          </a:p>
        </p:txBody>
      </p:sp>
      <p:sp>
        <p:nvSpPr>
          <p:cNvPr id="3" name="Content Placeholder 2">
            <a:extLst>
              <a:ext uri="{FF2B5EF4-FFF2-40B4-BE49-F238E27FC236}">
                <a16:creationId xmlns:a16="http://schemas.microsoft.com/office/drawing/2014/main" id="{07D2E9B4-03C3-341D-000E-74943491D6EA}"/>
              </a:ext>
            </a:extLst>
          </p:cNvPr>
          <p:cNvSpPr>
            <a:spLocks noGrp="1"/>
          </p:cNvSpPr>
          <p:nvPr>
            <p:ph idx="1"/>
          </p:nvPr>
        </p:nvSpPr>
        <p:spPr>
          <a:xfrm>
            <a:off x="2971800" y="1097280"/>
            <a:ext cx="5715000" cy="4998720"/>
          </a:xfrm>
        </p:spPr>
        <p:txBody>
          <a:bodyPr>
            <a:normAutofit fontScale="92500" lnSpcReduction="20000"/>
          </a:bodyPr>
          <a:lstStyle/>
          <a:p>
            <a:r>
              <a:rPr lang="en-US" dirty="0"/>
              <a:t>The peppered moth was predominantly white-winged with black speckles in early 19th century.</a:t>
            </a:r>
          </a:p>
          <a:p>
            <a:r>
              <a:rPr lang="en-US" dirty="0"/>
              <a:t>In 1848, a black variant was discovered in industrialized Manchester, England.</a:t>
            </a:r>
          </a:p>
          <a:p>
            <a:r>
              <a:rPr lang="en-US" dirty="0"/>
              <a:t>By 1895, 95% of peppered moths in Manchester were the black variant.</a:t>
            </a:r>
          </a:p>
          <a:p>
            <a:r>
              <a:rPr lang="en-US" dirty="0"/>
              <a:t>This dark variant spread across industrial Britain as it provided better camouflage.</a:t>
            </a:r>
          </a:p>
          <a:p>
            <a:r>
              <a:rPr lang="en-US" dirty="0"/>
              <a:t>After the 1956 Clean Air Act, the white form returned as it was better camouflaged on lichen-covered trees.</a:t>
            </a:r>
          </a:p>
          <a:p>
            <a:endParaRPr lang="en-US" dirty="0"/>
          </a:p>
        </p:txBody>
      </p:sp>
    </p:spTree>
    <p:extLst>
      <p:ext uri="{BB962C8B-B14F-4D97-AF65-F5344CB8AC3E}">
        <p14:creationId xmlns:p14="http://schemas.microsoft.com/office/powerpoint/2010/main" val="1120032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3DABD-C744-6945-7031-814169CF0DA2}"/>
              </a:ext>
            </a:extLst>
          </p:cNvPr>
          <p:cNvSpPr>
            <a:spLocks noGrp="1"/>
          </p:cNvSpPr>
          <p:nvPr>
            <p:ph type="title"/>
          </p:nvPr>
        </p:nvSpPr>
        <p:spPr/>
        <p:txBody>
          <a:bodyPr/>
          <a:lstStyle/>
          <a:p>
            <a:r>
              <a:rPr lang="en-US" dirty="0"/>
              <a:t>Polygenic Traits</a:t>
            </a:r>
          </a:p>
        </p:txBody>
      </p:sp>
      <p:sp>
        <p:nvSpPr>
          <p:cNvPr id="3" name="Content Placeholder 2">
            <a:extLst>
              <a:ext uri="{FF2B5EF4-FFF2-40B4-BE49-F238E27FC236}">
                <a16:creationId xmlns:a16="http://schemas.microsoft.com/office/drawing/2014/main" id="{BC03E2E5-823F-D565-1B81-D1BCC4DF2DD2}"/>
              </a:ext>
            </a:extLst>
          </p:cNvPr>
          <p:cNvSpPr>
            <a:spLocks noGrp="1"/>
          </p:cNvSpPr>
          <p:nvPr>
            <p:ph idx="1"/>
          </p:nvPr>
        </p:nvSpPr>
        <p:spPr/>
        <p:txBody>
          <a:bodyPr/>
          <a:lstStyle/>
          <a:p>
            <a:r>
              <a:rPr lang="en-US" b="1" dirty="0"/>
              <a:t>Polygenic: </a:t>
            </a:r>
            <a:r>
              <a:rPr lang="en-US" dirty="0"/>
              <a:t>multiple genes affecting a given trait</a:t>
            </a:r>
          </a:p>
          <a:p>
            <a:r>
              <a:rPr lang="en-US" dirty="0"/>
              <a:t>Most human traits are polygenic </a:t>
            </a:r>
          </a:p>
          <a:p>
            <a:pPr lvl="1"/>
            <a:r>
              <a:rPr lang="en-US" u="sng" dirty="0">
                <a:solidFill>
                  <a:srgbClr val="2B7799"/>
                </a:solidFill>
              </a:rPr>
              <a:t>Examples</a:t>
            </a:r>
            <a:r>
              <a:rPr lang="en-US" dirty="0">
                <a:solidFill>
                  <a:srgbClr val="2B7799"/>
                </a:solidFill>
              </a:rPr>
              <a:t>: Height, skin color, weight</a:t>
            </a:r>
          </a:p>
        </p:txBody>
      </p:sp>
    </p:spTree>
    <p:extLst>
      <p:ext uri="{BB962C8B-B14F-4D97-AF65-F5344CB8AC3E}">
        <p14:creationId xmlns:p14="http://schemas.microsoft.com/office/powerpoint/2010/main" val="4235490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89172-D85E-A993-043C-E10CBCB09944}"/>
              </a:ext>
            </a:extLst>
          </p:cNvPr>
          <p:cNvSpPr>
            <a:spLocks noGrp="1"/>
          </p:cNvSpPr>
          <p:nvPr>
            <p:ph type="title"/>
          </p:nvPr>
        </p:nvSpPr>
        <p:spPr/>
        <p:txBody>
          <a:bodyPr/>
          <a:lstStyle/>
          <a:p>
            <a:r>
              <a:rPr lang="en-US" dirty="0"/>
              <a:t>Mutations</a:t>
            </a:r>
          </a:p>
        </p:txBody>
      </p:sp>
      <p:sp>
        <p:nvSpPr>
          <p:cNvPr id="3" name="Content Placeholder 2">
            <a:extLst>
              <a:ext uri="{FF2B5EF4-FFF2-40B4-BE49-F238E27FC236}">
                <a16:creationId xmlns:a16="http://schemas.microsoft.com/office/drawing/2014/main" id="{2598E37B-C68F-4B9B-32C3-2B2A72F7A9B7}"/>
              </a:ext>
            </a:extLst>
          </p:cNvPr>
          <p:cNvSpPr>
            <a:spLocks noGrp="1"/>
          </p:cNvSpPr>
          <p:nvPr>
            <p:ph idx="1"/>
          </p:nvPr>
        </p:nvSpPr>
        <p:spPr/>
        <p:txBody>
          <a:bodyPr>
            <a:normAutofit fontScale="92500"/>
          </a:bodyPr>
          <a:lstStyle/>
          <a:p>
            <a:r>
              <a:rPr lang="en-US" dirty="0"/>
              <a:t>A </a:t>
            </a:r>
            <a:r>
              <a:rPr lang="en-US" b="1" dirty="0"/>
              <a:t>mutation</a:t>
            </a:r>
            <a:r>
              <a:rPr lang="en-US" dirty="0"/>
              <a:t> is a sudden, permanent change in a gene.</a:t>
            </a:r>
          </a:p>
          <a:p>
            <a:r>
              <a:rPr lang="en-US" dirty="0"/>
              <a:t>While many mutations can be harmful or lethal, some mutations can benefit an individual.</a:t>
            </a:r>
          </a:p>
          <a:p>
            <a:r>
              <a:rPr lang="en-US" dirty="0"/>
              <a:t>Mutations provide a source of variability in genes and associated traits.</a:t>
            </a:r>
          </a:p>
          <a:p>
            <a:r>
              <a:rPr lang="en-US" dirty="0"/>
              <a:t>According to the theory of evolution, individuals best adapted to their environment are more likely to reproduce.</a:t>
            </a:r>
          </a:p>
          <a:p>
            <a:r>
              <a:rPr lang="en-US" dirty="0"/>
              <a:t>Diversity in genes allows some individuals to perform better when faced with environmental changes.</a:t>
            </a:r>
          </a:p>
        </p:txBody>
      </p:sp>
    </p:spTree>
    <p:extLst>
      <p:ext uri="{BB962C8B-B14F-4D97-AF65-F5344CB8AC3E}">
        <p14:creationId xmlns:p14="http://schemas.microsoft.com/office/powerpoint/2010/main" val="2661233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16469-89FF-D8EB-2B6E-431C02BC431D}"/>
              </a:ext>
            </a:extLst>
          </p:cNvPr>
          <p:cNvSpPr>
            <a:spLocks noGrp="1"/>
          </p:cNvSpPr>
          <p:nvPr>
            <p:ph type="title"/>
          </p:nvPr>
        </p:nvSpPr>
        <p:spPr/>
        <p:txBody>
          <a:bodyPr/>
          <a:lstStyle/>
          <a:p>
            <a:r>
              <a:rPr lang="en-US" dirty="0"/>
              <a:t>Gene-Environment Reactions</a:t>
            </a:r>
            <a:r>
              <a:rPr lang="en-US" baseline="-25000" dirty="0"/>
              <a:t>1</a:t>
            </a:r>
            <a:endParaRPr lang="en-US" dirty="0"/>
          </a:p>
        </p:txBody>
      </p:sp>
      <p:sp>
        <p:nvSpPr>
          <p:cNvPr id="3" name="Content Placeholder 2">
            <a:extLst>
              <a:ext uri="{FF2B5EF4-FFF2-40B4-BE49-F238E27FC236}">
                <a16:creationId xmlns:a16="http://schemas.microsoft.com/office/drawing/2014/main" id="{90C87C31-708F-A99A-269C-2FB98F8992D9}"/>
              </a:ext>
            </a:extLst>
          </p:cNvPr>
          <p:cNvSpPr>
            <a:spLocks noGrp="1"/>
          </p:cNvSpPr>
          <p:nvPr>
            <p:ph idx="1"/>
          </p:nvPr>
        </p:nvSpPr>
        <p:spPr>
          <a:xfrm>
            <a:off x="168421" y="1143000"/>
            <a:ext cx="6333811" cy="4572000"/>
          </a:xfrm>
        </p:spPr>
        <p:txBody>
          <a:bodyPr>
            <a:normAutofit fontScale="70000" lnSpcReduction="20000"/>
          </a:bodyPr>
          <a:lstStyle/>
          <a:p>
            <a:r>
              <a:rPr lang="en-US" dirty="0"/>
              <a:t>Genes do not exist in isolation but interact with the environment in their expression.</a:t>
            </a:r>
          </a:p>
          <a:p>
            <a:r>
              <a:rPr lang="en-US" b="1" dirty="0"/>
              <a:t>Range of reaction </a:t>
            </a:r>
            <a:r>
              <a:rPr lang="en-US" dirty="0"/>
              <a:t>refers to genes setting boundaries, while environment determines where within that range the individual falls.</a:t>
            </a:r>
          </a:p>
          <a:p>
            <a:pPr lvl="1"/>
            <a:r>
              <a:rPr lang="en-US" u="sng" dirty="0">
                <a:solidFill>
                  <a:srgbClr val="2B7799"/>
                </a:solidFill>
              </a:rPr>
              <a:t>Example</a:t>
            </a:r>
            <a:r>
              <a:rPr lang="en-US" dirty="0">
                <a:solidFill>
                  <a:srgbClr val="2B7799"/>
                </a:solidFill>
              </a:rPr>
              <a:t>: High intellectual potential genes plus enriched environment leads to achieving more of that potential.</a:t>
            </a:r>
          </a:p>
          <a:p>
            <a:r>
              <a:rPr lang="en-US" dirty="0"/>
              <a:t>Some disagree and argue genes do not strictly limit potential, just influence it.</a:t>
            </a:r>
          </a:p>
          <a:p>
            <a:r>
              <a:rPr lang="en-US" b="1" dirty="0"/>
              <a:t>Genetic environmental correlation </a:t>
            </a:r>
            <a:r>
              <a:rPr lang="en-US" dirty="0"/>
              <a:t>suggests genes influence environment, and environment influences gene expression bidirectionally</a:t>
            </a:r>
          </a:p>
          <a:p>
            <a:pPr lvl="1"/>
            <a:r>
              <a:rPr lang="en-US" u="sng" dirty="0">
                <a:solidFill>
                  <a:srgbClr val="2B7799"/>
                </a:solidFill>
              </a:rPr>
              <a:t>Example</a:t>
            </a:r>
            <a:r>
              <a:rPr lang="en-US" dirty="0">
                <a:solidFill>
                  <a:srgbClr val="2B7799"/>
                </a:solidFill>
              </a:rPr>
              <a:t>: A basketball player's genes predispose athletic talent, and their environment of early basketball exposure allows realizing that potential.</a:t>
            </a:r>
          </a:p>
        </p:txBody>
      </p:sp>
      <p:sp>
        <p:nvSpPr>
          <p:cNvPr id="5" name="TextBox 4">
            <a:extLst>
              <a:ext uri="{FF2B5EF4-FFF2-40B4-BE49-F238E27FC236}">
                <a16:creationId xmlns:a16="http://schemas.microsoft.com/office/drawing/2014/main" id="{8D01384A-8065-6376-43C1-D0E06D9C8C59}"/>
              </a:ext>
            </a:extLst>
          </p:cNvPr>
          <p:cNvSpPr txBox="1"/>
          <p:nvPr/>
        </p:nvSpPr>
        <p:spPr>
          <a:xfrm>
            <a:off x="7322856" y="4506035"/>
            <a:ext cx="625492" cy="253916"/>
          </a:xfrm>
          <a:prstGeom prst="rect">
            <a:avLst/>
          </a:prstGeom>
          <a:noFill/>
        </p:spPr>
        <p:txBody>
          <a:bodyPr wrap="none" rtlCol="0">
            <a:spAutoFit/>
          </a:bodyPr>
          <a:lstStyle/>
          <a:p>
            <a:r>
              <a:rPr lang="en-US" sz="1050" dirty="0">
                <a:solidFill>
                  <a:srgbClr val="182F58"/>
                </a:solidFill>
              </a:rPr>
              <a:t>Figure 8</a:t>
            </a:r>
          </a:p>
        </p:txBody>
      </p:sp>
      <p:pic>
        <p:nvPicPr>
          <p:cNvPr id="6" name="Content Placeholder 2" descr="Girl student getting education about the construction industry.&#10;">
            <a:extLst>
              <a:ext uri="{FF2B5EF4-FFF2-40B4-BE49-F238E27FC236}">
                <a16:creationId xmlns:a16="http://schemas.microsoft.com/office/drawing/2014/main" id="{A7EFBF7A-4CB2-80E9-9224-02D8C49BAC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111" r="11925"/>
          <a:stretch/>
        </p:blipFill>
        <p:spPr>
          <a:xfrm>
            <a:off x="6203405" y="2438400"/>
            <a:ext cx="2864395" cy="2067635"/>
          </a:xfrm>
          <a:prstGeom prst="rect">
            <a:avLst/>
          </a:prstGeom>
          <a:noFill/>
        </p:spPr>
      </p:pic>
    </p:spTree>
    <p:extLst>
      <p:ext uri="{BB962C8B-B14F-4D97-AF65-F5344CB8AC3E}">
        <p14:creationId xmlns:p14="http://schemas.microsoft.com/office/powerpoint/2010/main" val="1804888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b="1"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914401"/>
          </a:xfrm>
        </p:spPr>
        <p:txBody>
          <a:bodyPr/>
          <a:lstStyle/>
          <a:p>
            <a:r>
              <a:rPr lang="en-US" dirty="0"/>
              <a:t>How do you think genetics influence our body type?</a:t>
            </a:r>
          </a:p>
        </p:txBody>
      </p:sp>
    </p:spTree>
    <p:extLst>
      <p:ext uri="{BB962C8B-B14F-4D97-AF65-F5344CB8AC3E}">
        <p14:creationId xmlns:p14="http://schemas.microsoft.com/office/powerpoint/2010/main" val="3029162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Human Genetics</a:t>
            </a:r>
          </a:p>
        </p:txBody>
      </p:sp>
      <p:pic>
        <p:nvPicPr>
          <p:cNvPr id="6" name="Content Placeholder 4" descr="An ultrasound of identical twins is shown.&#10;">
            <a:extLst>
              <a:ext uri="{FF2B5EF4-FFF2-40B4-BE49-F238E27FC236}">
                <a16:creationId xmlns:a16="http://schemas.microsoft.com/office/drawing/2014/main" id="{2E4E5F5F-1248-076A-5F2F-9B7289B06D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741" r="15741"/>
          <a:stretch/>
        </p:blipFill>
        <p:spPr>
          <a:xfrm>
            <a:off x="0" y="2590800"/>
            <a:ext cx="3048000" cy="2471352"/>
          </a:xfrm>
          <a:prstGeom prst="rect">
            <a:avLst/>
          </a:prstGeom>
          <a:noFill/>
        </p:spPr>
      </p:pic>
      <p:sp>
        <p:nvSpPr>
          <p:cNvPr id="5" name="TextBox 4">
            <a:extLst>
              <a:ext uri="{FF2B5EF4-FFF2-40B4-BE49-F238E27FC236}">
                <a16:creationId xmlns:a16="http://schemas.microsoft.com/office/drawing/2014/main" id="{6365B268-38DD-005C-9C17-0837CB523084}"/>
              </a:ext>
            </a:extLst>
          </p:cNvPr>
          <p:cNvSpPr txBox="1"/>
          <p:nvPr/>
        </p:nvSpPr>
        <p:spPr>
          <a:xfrm>
            <a:off x="1211254" y="5062152"/>
            <a:ext cx="625492" cy="253916"/>
          </a:xfrm>
          <a:prstGeom prst="rect">
            <a:avLst/>
          </a:prstGeom>
          <a:noFill/>
        </p:spPr>
        <p:txBody>
          <a:bodyPr wrap="none" rtlCol="0">
            <a:spAutoFit/>
          </a:bodyPr>
          <a:lstStyle/>
          <a:p>
            <a:r>
              <a:rPr lang="en-US" sz="1050" dirty="0">
                <a:solidFill>
                  <a:srgbClr val="182F58"/>
                </a:solidFill>
              </a:rPr>
              <a:t>Figure 1</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2590800" y="1097280"/>
            <a:ext cx="6553200" cy="4998720"/>
          </a:xfrm>
        </p:spPr>
        <p:txBody>
          <a:bodyPr>
            <a:normAutofit fontScale="77500" lnSpcReduction="20000"/>
          </a:bodyPr>
          <a:lstStyle/>
          <a:p>
            <a:r>
              <a:rPr lang="en-US" dirty="0"/>
              <a:t>Psychological researchers study genetics in order to better understand the biological basis that contributes to certain behaviors.</a:t>
            </a:r>
          </a:p>
          <a:p>
            <a:r>
              <a:rPr lang="en-US" dirty="0"/>
              <a:t>Important questions surrounding genetics:</a:t>
            </a:r>
          </a:p>
          <a:p>
            <a:pPr lvl="1"/>
            <a:r>
              <a:rPr lang="en-US" dirty="0">
                <a:solidFill>
                  <a:srgbClr val="2B7799"/>
                </a:solidFill>
              </a:rPr>
              <a:t>Why do two people infected by the same disease have different outcomes: one surviving and one succumbing to the ailment?</a:t>
            </a:r>
          </a:p>
          <a:p>
            <a:pPr lvl="1"/>
            <a:r>
              <a:rPr lang="en-US" dirty="0">
                <a:solidFill>
                  <a:srgbClr val="2B7799"/>
                </a:solidFill>
              </a:rPr>
              <a:t>How are genetic diseases passed through family lines?</a:t>
            </a:r>
          </a:p>
          <a:p>
            <a:pPr lvl="1"/>
            <a:r>
              <a:rPr lang="en-US" dirty="0">
                <a:solidFill>
                  <a:srgbClr val="2B7799"/>
                </a:solidFill>
              </a:rPr>
              <a:t>Are there genetic components to psychological disorders, such as depression or schizophrenia?</a:t>
            </a:r>
          </a:p>
          <a:p>
            <a:pPr lvl="1"/>
            <a:r>
              <a:rPr lang="en-US" dirty="0">
                <a:solidFill>
                  <a:srgbClr val="2B7799"/>
                </a:solidFill>
              </a:rPr>
              <a:t>To what extent might there be a psychological basis to health conditions such as childhood obesity?</a:t>
            </a:r>
          </a:p>
        </p:txBody>
      </p:sp>
    </p:spTree>
    <p:extLst>
      <p:ext uri="{BB962C8B-B14F-4D97-AF65-F5344CB8AC3E}">
        <p14:creationId xmlns:p14="http://schemas.microsoft.com/office/powerpoint/2010/main" val="211473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C428-A73B-7AE9-CF26-78FD99CA8E4D}"/>
              </a:ext>
            </a:extLst>
          </p:cNvPr>
          <p:cNvSpPr>
            <a:spLocks noGrp="1"/>
          </p:cNvSpPr>
          <p:nvPr>
            <p:ph type="title"/>
          </p:nvPr>
        </p:nvSpPr>
        <p:spPr/>
        <p:txBody>
          <a:bodyPr/>
          <a:lstStyle/>
          <a:p>
            <a:r>
              <a:rPr lang="en-US" dirty="0"/>
              <a:t>Epigenetics</a:t>
            </a:r>
          </a:p>
        </p:txBody>
      </p:sp>
      <p:sp>
        <p:nvSpPr>
          <p:cNvPr id="3" name="Content Placeholder 2">
            <a:extLst>
              <a:ext uri="{FF2B5EF4-FFF2-40B4-BE49-F238E27FC236}">
                <a16:creationId xmlns:a16="http://schemas.microsoft.com/office/drawing/2014/main" id="{55F9CA87-B1BB-DA17-FAF0-18EACBFC73AB}"/>
              </a:ext>
            </a:extLst>
          </p:cNvPr>
          <p:cNvSpPr>
            <a:spLocks noGrp="1"/>
          </p:cNvSpPr>
          <p:nvPr>
            <p:ph idx="1"/>
          </p:nvPr>
        </p:nvSpPr>
        <p:spPr/>
        <p:txBody>
          <a:bodyPr>
            <a:normAutofit fontScale="92500" lnSpcReduction="20000"/>
          </a:bodyPr>
          <a:lstStyle/>
          <a:p>
            <a:r>
              <a:rPr lang="en-US" b="1" dirty="0"/>
              <a:t>Epigenetics</a:t>
            </a:r>
            <a:r>
              <a:rPr lang="en-US" dirty="0"/>
              <a:t> looks beyond the genotype and studies how the same genes can be expressed differently.</a:t>
            </a:r>
          </a:p>
          <a:p>
            <a:r>
              <a:rPr lang="en-US" dirty="0"/>
              <a:t>It examines how the same genotype can lead to different phenotypes based on environmental influences.</a:t>
            </a:r>
          </a:p>
          <a:p>
            <a:r>
              <a:rPr lang="en-US" b="1" dirty="0"/>
              <a:t>Identical twins </a:t>
            </a:r>
            <a:r>
              <a:rPr lang="en-US" dirty="0"/>
              <a:t>share the exact same genetic information since they develop from one fertilized egg.</a:t>
            </a:r>
          </a:p>
          <a:p>
            <a:r>
              <a:rPr lang="en-US" b="1" dirty="0"/>
              <a:t>Fraternal twins </a:t>
            </a:r>
            <a:r>
              <a:rPr lang="en-US" dirty="0"/>
              <a:t>develop from two separate eggs and have varying genetics like non-twin siblings.</a:t>
            </a:r>
          </a:p>
          <a:p>
            <a:r>
              <a:rPr lang="en-US" dirty="0"/>
              <a:t>Despite identical genes, identical twins can have variability in how those genes are expressed over their lifetimes.</a:t>
            </a:r>
          </a:p>
        </p:txBody>
      </p:sp>
    </p:spTree>
    <p:extLst>
      <p:ext uri="{BB962C8B-B14F-4D97-AF65-F5344CB8AC3E}">
        <p14:creationId xmlns:p14="http://schemas.microsoft.com/office/powerpoint/2010/main" val="303570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948D-FD83-8918-EC5A-CB07EF7E6B43}"/>
              </a:ext>
            </a:extLst>
          </p:cNvPr>
          <p:cNvSpPr>
            <a:spLocks noGrp="1"/>
          </p:cNvSpPr>
          <p:nvPr>
            <p:ph type="title"/>
          </p:nvPr>
        </p:nvSpPr>
        <p:spPr/>
        <p:txBody>
          <a:bodyPr/>
          <a:lstStyle/>
          <a:p>
            <a:r>
              <a:rPr lang="en-US" dirty="0"/>
              <a:t>Twins</a:t>
            </a:r>
          </a:p>
        </p:txBody>
      </p:sp>
      <p:sp>
        <p:nvSpPr>
          <p:cNvPr id="3" name="Content Placeholder 2">
            <a:extLst>
              <a:ext uri="{FF2B5EF4-FFF2-40B4-BE49-F238E27FC236}">
                <a16:creationId xmlns:a16="http://schemas.microsoft.com/office/drawing/2014/main" id="{567E18C1-22E7-4204-02A5-4C3C7B951009}"/>
              </a:ext>
            </a:extLst>
          </p:cNvPr>
          <p:cNvSpPr>
            <a:spLocks noGrp="1"/>
          </p:cNvSpPr>
          <p:nvPr>
            <p:ph idx="1"/>
          </p:nvPr>
        </p:nvSpPr>
        <p:spPr/>
        <p:txBody>
          <a:bodyPr>
            <a:normAutofit lnSpcReduction="10000"/>
          </a:bodyPr>
          <a:lstStyle/>
          <a:p>
            <a:r>
              <a:rPr lang="en-US" dirty="0"/>
              <a:t>Identical twins allow studying how the same genotype can manifest differently due to environmental factors.</a:t>
            </a:r>
          </a:p>
          <a:p>
            <a:pPr lvl="1"/>
            <a:r>
              <a:rPr lang="en-US" u="sng" dirty="0">
                <a:solidFill>
                  <a:srgbClr val="2B7799"/>
                </a:solidFill>
              </a:rPr>
              <a:t>Example</a:t>
            </a:r>
            <a:r>
              <a:rPr lang="en-US" dirty="0">
                <a:solidFill>
                  <a:srgbClr val="2B7799"/>
                </a:solidFill>
              </a:rPr>
              <a:t>: One identical twin developed cancer at age 7, while the other twin has not had cancer at 19.</a:t>
            </a:r>
          </a:p>
          <a:p>
            <a:r>
              <a:rPr lang="en-US" dirty="0"/>
              <a:t>Their differing phenotypes result from differences in gene expression over time, not their genotype.</a:t>
            </a:r>
          </a:p>
          <a:p>
            <a:r>
              <a:rPr lang="en-US" dirty="0"/>
              <a:t>The epigenetic perspective contrasts range of reaction, as the genotype itself is not fixed or limited.</a:t>
            </a:r>
          </a:p>
        </p:txBody>
      </p:sp>
    </p:spTree>
    <p:extLst>
      <p:ext uri="{BB962C8B-B14F-4D97-AF65-F5344CB8AC3E}">
        <p14:creationId xmlns:p14="http://schemas.microsoft.com/office/powerpoint/2010/main" val="354496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B62D-58CE-93B4-91CF-1A9AAF2E6BCD}"/>
              </a:ext>
            </a:extLst>
          </p:cNvPr>
          <p:cNvSpPr>
            <a:spLocks noGrp="1"/>
          </p:cNvSpPr>
          <p:nvPr>
            <p:ph type="title"/>
          </p:nvPr>
        </p:nvSpPr>
        <p:spPr/>
        <p:txBody>
          <a:bodyPr/>
          <a:lstStyle/>
          <a:p>
            <a:r>
              <a:rPr lang="en-US" dirty="0"/>
              <a:t>Gene-Environment Interactions</a:t>
            </a:r>
            <a:r>
              <a:rPr lang="en-US" baseline="-25000" dirty="0"/>
              <a:t>2</a:t>
            </a:r>
            <a:endParaRPr lang="en-US" dirty="0"/>
          </a:p>
        </p:txBody>
      </p:sp>
      <p:sp>
        <p:nvSpPr>
          <p:cNvPr id="3" name="Content Placeholder 2">
            <a:extLst>
              <a:ext uri="{FF2B5EF4-FFF2-40B4-BE49-F238E27FC236}">
                <a16:creationId xmlns:a16="http://schemas.microsoft.com/office/drawing/2014/main" id="{BFBDFC56-7643-E544-E114-E90BCD0D656C}"/>
              </a:ext>
            </a:extLst>
          </p:cNvPr>
          <p:cNvSpPr>
            <a:spLocks noGrp="1"/>
          </p:cNvSpPr>
          <p:nvPr>
            <p:ph idx="1"/>
          </p:nvPr>
        </p:nvSpPr>
        <p:spPr/>
        <p:txBody>
          <a:bodyPr/>
          <a:lstStyle/>
          <a:p>
            <a:r>
              <a:rPr lang="en-US" dirty="0"/>
              <a:t>Studies find genetic linkages to behavioral traits like personality, sexual orientation, and spirituality.</a:t>
            </a:r>
          </a:p>
          <a:p>
            <a:r>
              <a:rPr lang="en-US" dirty="0"/>
              <a:t>Genes are associated with temperament and psychological disorders like depression and schizophrenia.</a:t>
            </a:r>
          </a:p>
          <a:p>
            <a:r>
              <a:rPr lang="en-US" dirty="0"/>
              <a:t>While genes provide biological blueprints, they also significantly impact experiences and behaviors.</a:t>
            </a:r>
          </a:p>
        </p:txBody>
      </p:sp>
    </p:spTree>
    <p:extLst>
      <p:ext uri="{BB962C8B-B14F-4D97-AF65-F5344CB8AC3E}">
        <p14:creationId xmlns:p14="http://schemas.microsoft.com/office/powerpoint/2010/main" val="900014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EA17C-6D9A-F8EF-925B-EF6AA0D08547}"/>
              </a:ext>
            </a:extLst>
          </p:cNvPr>
          <p:cNvSpPr>
            <a:spLocks noGrp="1"/>
          </p:cNvSpPr>
          <p:nvPr>
            <p:ph type="title"/>
          </p:nvPr>
        </p:nvSpPr>
        <p:spPr/>
        <p:txBody>
          <a:bodyPr/>
          <a:lstStyle/>
          <a:p>
            <a:r>
              <a:rPr lang="en-US" dirty="0"/>
              <a:t>Adoption Study</a:t>
            </a:r>
            <a:r>
              <a:rPr lang="en-US" baseline="-25000" dirty="0"/>
              <a:t>1</a:t>
            </a:r>
            <a:endParaRPr lang="en-US" dirty="0"/>
          </a:p>
        </p:txBody>
      </p:sp>
      <p:sp>
        <p:nvSpPr>
          <p:cNvPr id="3" name="Content Placeholder 2">
            <a:extLst>
              <a:ext uri="{FF2B5EF4-FFF2-40B4-BE49-F238E27FC236}">
                <a16:creationId xmlns:a16="http://schemas.microsoft.com/office/drawing/2014/main" id="{57A862B0-3F56-48E6-6D0E-198B992730E6}"/>
              </a:ext>
            </a:extLst>
          </p:cNvPr>
          <p:cNvSpPr>
            <a:spLocks noGrp="1"/>
          </p:cNvSpPr>
          <p:nvPr>
            <p:ph idx="1"/>
          </p:nvPr>
        </p:nvSpPr>
        <p:spPr>
          <a:xfrm>
            <a:off x="571500" y="1219200"/>
            <a:ext cx="8001000" cy="4267200"/>
          </a:xfrm>
        </p:spPr>
        <p:txBody>
          <a:bodyPr>
            <a:noAutofit/>
          </a:bodyPr>
          <a:lstStyle/>
          <a:p>
            <a:r>
              <a:rPr lang="en-US" sz="2400" dirty="0"/>
              <a:t>An adoption study found adoptees whose biological mothers had schizophrenia and disturbed family environments were much more likely to develop schizophrenia.</a:t>
            </a:r>
          </a:p>
          <a:p>
            <a:r>
              <a:rPr lang="en-US" sz="2400" dirty="0"/>
              <a:t>This suggests both genetic vulnerability and environmental stress are necessary for schizophrenia to develop.</a:t>
            </a:r>
          </a:p>
          <a:p>
            <a:r>
              <a:rPr lang="en-US" sz="2400" dirty="0"/>
              <a:t>Genes alone do not fully explain schizophrenia - the interaction of genes and environment is important.</a:t>
            </a:r>
          </a:p>
        </p:txBody>
      </p:sp>
    </p:spTree>
    <p:extLst>
      <p:ext uri="{BB962C8B-B14F-4D97-AF65-F5344CB8AC3E}">
        <p14:creationId xmlns:p14="http://schemas.microsoft.com/office/powerpoint/2010/main" val="3698985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EA17C-6D9A-F8EF-925B-EF6AA0D08547}"/>
              </a:ext>
            </a:extLst>
          </p:cNvPr>
          <p:cNvSpPr>
            <a:spLocks noGrp="1"/>
          </p:cNvSpPr>
          <p:nvPr>
            <p:ph type="title"/>
          </p:nvPr>
        </p:nvSpPr>
        <p:spPr/>
        <p:txBody>
          <a:bodyPr/>
          <a:lstStyle/>
          <a:p>
            <a:r>
              <a:rPr lang="en-US" dirty="0"/>
              <a:t>Adoption Study</a:t>
            </a:r>
            <a:r>
              <a:rPr lang="en-US" baseline="-25000" dirty="0"/>
              <a:t>2</a:t>
            </a:r>
            <a:endParaRPr lang="en-US" dirty="0"/>
          </a:p>
        </p:txBody>
      </p:sp>
      <p:sp>
        <p:nvSpPr>
          <p:cNvPr id="5" name="Content Placeholder 4">
            <a:extLst>
              <a:ext uri="{FF2B5EF4-FFF2-40B4-BE49-F238E27FC236}">
                <a16:creationId xmlns:a16="http://schemas.microsoft.com/office/drawing/2014/main" id="{3F76A68E-CD2C-B1AF-6DEF-B77CCEECD98E}"/>
              </a:ext>
            </a:extLst>
          </p:cNvPr>
          <p:cNvSpPr>
            <a:spLocks noGrp="1"/>
          </p:cNvSpPr>
          <p:nvPr>
            <p:ph idx="1"/>
          </p:nvPr>
        </p:nvSpPr>
        <p:spPr/>
        <p:txBody>
          <a:bodyPr>
            <a:normAutofit fontScale="85000" lnSpcReduction="20000"/>
          </a:bodyPr>
          <a:lstStyle/>
          <a:p>
            <a:r>
              <a:rPr lang="en-US" dirty="0"/>
              <a:t>Of adoptees whose biological mothers had schizophrenia (high genetic risk) and who were raised in disturbed family environments, 36.8% were likely to develop schizophrenia.</a:t>
            </a:r>
            <a:endParaRPr lang="en-US" sz="1300" dirty="0"/>
          </a:p>
          <a:p>
            <a:r>
              <a:rPr lang="en-US" dirty="0"/>
              <a:t>Of adoptees whose biological mothers had schizophrenia (high genetic risk) and who were raised in healthy family environments, 5.8% were likely to develop schizophrenia.</a:t>
            </a:r>
            <a:endParaRPr lang="en-US" sz="1400" dirty="0"/>
          </a:p>
          <a:p>
            <a:r>
              <a:rPr lang="en-US" dirty="0"/>
              <a:t>Of adoptees with a low genetic risk (whose mothers did not have schizophrenia) and who were raised in disturbed family environments, 5.3% were likely to develop schizophrenia.</a:t>
            </a:r>
            <a:endParaRPr lang="en-US" sz="1400" dirty="0"/>
          </a:p>
          <a:p>
            <a:r>
              <a:rPr lang="en-US" dirty="0"/>
              <a:t>Of adoptees with a low genetic risk (whose mothers did not have schizophrenia) and who were raised in healthy family environments, 4.8% were likely to develop schizophrenia.</a:t>
            </a:r>
          </a:p>
          <a:p>
            <a:pPr marL="0" indent="0">
              <a:buNone/>
            </a:pPr>
            <a:r>
              <a:rPr lang="en-US" dirty="0"/>
              <a:t>		(Tienari et al., 2004)</a:t>
            </a:r>
          </a:p>
        </p:txBody>
      </p:sp>
    </p:spTree>
    <p:extLst>
      <p:ext uri="{BB962C8B-B14F-4D97-AF65-F5344CB8AC3E}">
        <p14:creationId xmlns:p14="http://schemas.microsoft.com/office/powerpoint/2010/main" val="1057368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F564-03CC-1609-93CB-2B1FE13DF8C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501B292-92FD-D2BC-1F02-364DC41E8EB8}"/>
              </a:ext>
            </a:extLst>
          </p:cNvPr>
          <p:cNvSpPr>
            <a:spLocks noGrp="1"/>
          </p:cNvSpPr>
          <p:nvPr>
            <p:ph idx="1"/>
          </p:nvPr>
        </p:nvSpPr>
        <p:spPr/>
        <p:txBody>
          <a:bodyPr>
            <a:normAutofit fontScale="85000" lnSpcReduction="10000"/>
          </a:bodyPr>
          <a:lstStyle/>
          <a:p>
            <a:r>
              <a:rPr lang="en-US" b="1" dirty="0"/>
              <a:t>Genes</a:t>
            </a:r>
            <a:r>
              <a:rPr lang="en-US" dirty="0"/>
              <a:t> are sequences of DNA that code for particular traits.</a:t>
            </a:r>
          </a:p>
          <a:p>
            <a:r>
              <a:rPr lang="en-US" dirty="0"/>
              <a:t>Different versions of a gene are called </a:t>
            </a:r>
            <a:r>
              <a:rPr lang="en-US" b="1" dirty="0"/>
              <a:t>alleles</a:t>
            </a:r>
            <a:r>
              <a:rPr lang="en-US" dirty="0"/>
              <a:t>.</a:t>
            </a:r>
          </a:p>
          <a:p>
            <a:r>
              <a:rPr lang="en-US" dirty="0"/>
              <a:t>A </a:t>
            </a:r>
            <a:r>
              <a:rPr lang="en-US" b="1" dirty="0"/>
              <a:t>dominant allele </a:t>
            </a:r>
            <a:r>
              <a:rPr lang="en-US" dirty="0"/>
              <a:t>always results in the dominant phenotype being expressed.</a:t>
            </a:r>
          </a:p>
          <a:p>
            <a:r>
              <a:rPr lang="en-US" dirty="0"/>
              <a:t>To exhibit a </a:t>
            </a:r>
            <a:r>
              <a:rPr lang="en-US" b="1" dirty="0"/>
              <a:t>recessive phenotype</a:t>
            </a:r>
            <a:r>
              <a:rPr lang="en-US" dirty="0"/>
              <a:t>, an individual must be homozygous for the recessive allele.</a:t>
            </a:r>
          </a:p>
          <a:p>
            <a:r>
              <a:rPr lang="en-US" dirty="0"/>
              <a:t>Genes affect both physical characteristics and psychological characteristics like personality and mental disorders.</a:t>
            </a:r>
          </a:p>
          <a:p>
            <a:r>
              <a:rPr lang="en-US" dirty="0"/>
              <a:t>How and when a gene is expressed, and the outcome, is determined by the interaction between genes and environment.</a:t>
            </a:r>
          </a:p>
        </p:txBody>
      </p:sp>
    </p:spTree>
    <p:extLst>
      <p:ext uri="{BB962C8B-B14F-4D97-AF65-F5344CB8AC3E}">
        <p14:creationId xmlns:p14="http://schemas.microsoft.com/office/powerpoint/2010/main" val="4262593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A363-008A-9460-24DB-6A18281A280F}"/>
              </a:ext>
            </a:extLst>
          </p:cNvPr>
          <p:cNvSpPr>
            <a:spLocks noGrp="1"/>
          </p:cNvSpPr>
          <p:nvPr>
            <p:ph type="title" idx="4294967295"/>
          </p:nvPr>
        </p:nvSpPr>
        <p:spPr>
          <a:xfrm>
            <a:off x="1676400" y="-1000034"/>
            <a:ext cx="5915025" cy="994172"/>
          </a:xfrm>
          <a:prstGeom prst="rect">
            <a:avLst/>
          </a:prstGeom>
        </p:spPr>
        <p:txBody>
          <a:bodyPr anchor="b">
            <a:normAutofit fontScale="90000"/>
          </a:bodyPr>
          <a:lstStyle/>
          <a:p>
            <a:r>
              <a:rPr lang="en-US" dirty="0"/>
              <a:t>End of Hawkes Learning PowerPoint</a:t>
            </a:r>
          </a:p>
        </p:txBody>
      </p:sp>
    </p:spTree>
    <p:extLst>
      <p:ext uri="{BB962C8B-B14F-4D97-AF65-F5344CB8AC3E}">
        <p14:creationId xmlns:p14="http://schemas.microsoft.com/office/powerpoint/2010/main" val="129506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6EEC-E1B2-E3E7-34BA-D8243D716109}"/>
              </a:ext>
            </a:extLst>
          </p:cNvPr>
          <p:cNvSpPr>
            <a:spLocks noGrp="1"/>
          </p:cNvSpPr>
          <p:nvPr>
            <p:ph type="title"/>
          </p:nvPr>
        </p:nvSpPr>
        <p:spPr/>
        <p:txBody>
          <a:bodyPr/>
          <a:lstStyle/>
          <a:p>
            <a:r>
              <a:rPr lang="en-US" dirty="0"/>
              <a:t>Sickle Cell Anemia Example</a:t>
            </a:r>
            <a:r>
              <a:rPr lang="en-US" baseline="-25000" dirty="0"/>
              <a:t>1</a:t>
            </a:r>
            <a:endParaRPr lang="en-US" dirty="0"/>
          </a:p>
        </p:txBody>
      </p:sp>
      <p:sp>
        <p:nvSpPr>
          <p:cNvPr id="3" name="Content Placeholder 2">
            <a:extLst>
              <a:ext uri="{FF2B5EF4-FFF2-40B4-BE49-F238E27FC236}">
                <a16:creationId xmlns:a16="http://schemas.microsoft.com/office/drawing/2014/main" id="{6F5727D2-4622-D9B6-9D28-4926013059AF}"/>
              </a:ext>
            </a:extLst>
          </p:cNvPr>
          <p:cNvSpPr>
            <a:spLocks noGrp="1"/>
          </p:cNvSpPr>
          <p:nvPr>
            <p:ph idx="1"/>
          </p:nvPr>
        </p:nvSpPr>
        <p:spPr>
          <a:xfrm>
            <a:off x="0" y="1219200"/>
            <a:ext cx="6705600" cy="4724400"/>
          </a:xfrm>
        </p:spPr>
        <p:txBody>
          <a:bodyPr>
            <a:normAutofit fontScale="85000" lnSpcReduction="10000"/>
          </a:bodyPr>
          <a:lstStyle/>
          <a:p>
            <a:r>
              <a:rPr lang="en-US" b="1" dirty="0"/>
              <a:t>Sickle cell anemia </a:t>
            </a:r>
            <a:r>
              <a:rPr lang="en-US" dirty="0"/>
              <a:t>is a genetic condition where red blood cells take on a crescent-like shape.</a:t>
            </a:r>
          </a:p>
          <a:p>
            <a:r>
              <a:rPr lang="en-US" dirty="0"/>
              <a:t>The changed shape affects how these cells function and can clog blood vessels, leading to health issues.</a:t>
            </a:r>
          </a:p>
          <a:p>
            <a:r>
              <a:rPr lang="en-US" dirty="0"/>
              <a:t>Despite negative effects, the sickle cell gene remains relatively common among people of African descent.</a:t>
            </a:r>
          </a:p>
          <a:p>
            <a:r>
              <a:rPr lang="en-US" dirty="0"/>
              <a:t>The example compares two sisters, Luwi who carries the sickle cell gene and Sena who does not.</a:t>
            </a:r>
          </a:p>
          <a:p>
            <a:r>
              <a:rPr lang="en-US" dirty="0"/>
              <a:t>Sickle cell carriers have one copy of the gene but don't have full-blown sickle cell anemia.</a:t>
            </a:r>
          </a:p>
        </p:txBody>
      </p:sp>
      <p:sp>
        <p:nvSpPr>
          <p:cNvPr id="5" name="TextBox 4">
            <a:extLst>
              <a:ext uri="{FF2B5EF4-FFF2-40B4-BE49-F238E27FC236}">
                <a16:creationId xmlns:a16="http://schemas.microsoft.com/office/drawing/2014/main" id="{C4C1D0F8-1DC4-AD0A-2451-C92F42FB53E5}"/>
              </a:ext>
            </a:extLst>
          </p:cNvPr>
          <p:cNvSpPr txBox="1"/>
          <p:nvPr/>
        </p:nvSpPr>
        <p:spPr>
          <a:xfrm>
            <a:off x="7467600" y="4800600"/>
            <a:ext cx="625492" cy="253916"/>
          </a:xfrm>
          <a:prstGeom prst="rect">
            <a:avLst/>
          </a:prstGeom>
          <a:noFill/>
        </p:spPr>
        <p:txBody>
          <a:bodyPr wrap="none" rtlCol="0">
            <a:spAutoFit/>
          </a:bodyPr>
          <a:lstStyle/>
          <a:p>
            <a:r>
              <a:rPr lang="en-US" sz="1050" dirty="0">
                <a:solidFill>
                  <a:srgbClr val="182F58"/>
                </a:solidFill>
              </a:rPr>
              <a:t>Figure 2</a:t>
            </a:r>
          </a:p>
        </p:txBody>
      </p:sp>
      <p:pic>
        <p:nvPicPr>
          <p:cNvPr id="6" name="Content Placeholder 2" descr="A 3D illustration shows sickle-shaped red blood cells and normal red blood cells.&#10;">
            <a:extLst>
              <a:ext uri="{FF2B5EF4-FFF2-40B4-BE49-F238E27FC236}">
                <a16:creationId xmlns:a16="http://schemas.microsoft.com/office/drawing/2014/main" id="{809D6CB2-78E6-A322-0682-2CAD8561FD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89" r="14815"/>
          <a:stretch/>
        </p:blipFill>
        <p:spPr>
          <a:xfrm>
            <a:off x="6324600" y="2590800"/>
            <a:ext cx="2835910" cy="2209800"/>
          </a:xfrm>
          <a:prstGeom prst="rect">
            <a:avLst/>
          </a:prstGeom>
          <a:noFill/>
        </p:spPr>
      </p:pic>
    </p:spTree>
    <p:extLst>
      <p:ext uri="{BB962C8B-B14F-4D97-AF65-F5344CB8AC3E}">
        <p14:creationId xmlns:p14="http://schemas.microsoft.com/office/powerpoint/2010/main" val="396694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6EEC-E1B2-E3E7-34BA-D8243D716109}"/>
              </a:ext>
            </a:extLst>
          </p:cNvPr>
          <p:cNvSpPr>
            <a:spLocks noGrp="1"/>
          </p:cNvSpPr>
          <p:nvPr>
            <p:ph type="title"/>
          </p:nvPr>
        </p:nvSpPr>
        <p:spPr/>
        <p:txBody>
          <a:bodyPr/>
          <a:lstStyle/>
          <a:p>
            <a:r>
              <a:rPr lang="en-US" dirty="0"/>
              <a:t>Sickle Cell Anemia Example</a:t>
            </a:r>
            <a:r>
              <a:rPr lang="en-US" baseline="-25000" dirty="0"/>
              <a:t>2</a:t>
            </a:r>
            <a:endParaRPr lang="en-US" dirty="0"/>
          </a:p>
        </p:txBody>
      </p:sp>
      <p:sp>
        <p:nvSpPr>
          <p:cNvPr id="3" name="Content Placeholder 2">
            <a:extLst>
              <a:ext uri="{FF2B5EF4-FFF2-40B4-BE49-F238E27FC236}">
                <a16:creationId xmlns:a16="http://schemas.microsoft.com/office/drawing/2014/main" id="{6F5727D2-4622-D9B6-9D28-4926013059AF}"/>
              </a:ext>
            </a:extLst>
          </p:cNvPr>
          <p:cNvSpPr>
            <a:spLocks noGrp="1"/>
          </p:cNvSpPr>
          <p:nvPr>
            <p:ph idx="1"/>
          </p:nvPr>
        </p:nvSpPr>
        <p:spPr>
          <a:xfrm>
            <a:off x="457200" y="1280160"/>
            <a:ext cx="8382000" cy="4572000"/>
          </a:xfrm>
        </p:spPr>
        <p:txBody>
          <a:bodyPr>
            <a:normAutofit fontScale="92500" lnSpcReduction="20000"/>
          </a:bodyPr>
          <a:lstStyle/>
          <a:p>
            <a:r>
              <a:rPr lang="en-US" dirty="0"/>
              <a:t>After being bitten by mosquitoes carrying malaria, Luwi did not get malaria due to carrying the sickle cell mutation.</a:t>
            </a:r>
          </a:p>
          <a:p>
            <a:r>
              <a:rPr lang="en-US" dirty="0"/>
              <a:t>However, Sena developed malaria and died just 2 weeks later.</a:t>
            </a:r>
          </a:p>
          <a:p>
            <a:r>
              <a:rPr lang="en-US" dirty="0"/>
              <a:t>Luwi survived and may pass on the sickle cell mutation to her children.</a:t>
            </a:r>
          </a:p>
          <a:p>
            <a:r>
              <a:rPr lang="en-US" dirty="0"/>
              <a:t>In areas where malaria is prevalent, having the sickle cell mutation provides health benefits for carriers - protection from malaria.</a:t>
            </a:r>
          </a:p>
          <a:p>
            <a:r>
              <a:rPr lang="en-US" dirty="0"/>
              <a:t>In the United States where malaria is rare, the sickle cell gene manifests primarily as health problems.</a:t>
            </a:r>
          </a:p>
        </p:txBody>
      </p:sp>
    </p:spTree>
    <p:extLst>
      <p:ext uri="{BB962C8B-B14F-4D97-AF65-F5344CB8AC3E}">
        <p14:creationId xmlns:p14="http://schemas.microsoft.com/office/powerpoint/2010/main" val="3666328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CF89-6F8D-C452-0F56-54D0C51A2516}"/>
              </a:ext>
            </a:extLst>
          </p:cNvPr>
          <p:cNvSpPr>
            <a:spLocks noGrp="1"/>
          </p:cNvSpPr>
          <p:nvPr>
            <p:ph type="title"/>
          </p:nvPr>
        </p:nvSpPr>
        <p:spPr/>
        <p:txBody>
          <a:bodyPr/>
          <a:lstStyle/>
          <a:p>
            <a:r>
              <a:rPr lang="en-US" dirty="0"/>
              <a:t>Evolution</a:t>
            </a:r>
          </a:p>
        </p:txBody>
      </p:sp>
      <p:sp>
        <p:nvSpPr>
          <p:cNvPr id="3" name="Content Placeholder 2">
            <a:extLst>
              <a:ext uri="{FF2B5EF4-FFF2-40B4-BE49-F238E27FC236}">
                <a16:creationId xmlns:a16="http://schemas.microsoft.com/office/drawing/2014/main" id="{531F254C-6168-1FF8-950E-A016EED6ACAD}"/>
              </a:ext>
            </a:extLst>
          </p:cNvPr>
          <p:cNvSpPr>
            <a:spLocks noGrp="1"/>
          </p:cNvSpPr>
          <p:nvPr>
            <p:ph idx="1"/>
          </p:nvPr>
        </p:nvSpPr>
        <p:spPr/>
        <p:txBody>
          <a:bodyPr>
            <a:normAutofit fontScale="92500" lnSpcReduction="20000"/>
          </a:bodyPr>
          <a:lstStyle/>
          <a:p>
            <a:r>
              <a:rPr lang="en-US" b="1" dirty="0"/>
              <a:t>Theory of evolution by natural selection </a:t>
            </a:r>
            <a:r>
              <a:rPr lang="en-US" dirty="0"/>
              <a:t>states organisms better suited for their environment will survive and reproduce.</a:t>
            </a:r>
          </a:p>
          <a:p>
            <a:r>
              <a:rPr lang="en-US" dirty="0"/>
              <a:t>Those poorly suited for their environment will die off.</a:t>
            </a:r>
          </a:p>
          <a:p>
            <a:r>
              <a:rPr lang="en-US" dirty="0"/>
              <a:t>In the example, Luwi's sickle cell mutation is highly adaptive in her African homeland where malaria is prevalent.</a:t>
            </a:r>
          </a:p>
          <a:p>
            <a:r>
              <a:rPr lang="en-US" dirty="0"/>
              <a:t>If she resided in the United States where malaria is less common, her mutation could prove costly.</a:t>
            </a:r>
          </a:p>
          <a:p>
            <a:r>
              <a:rPr lang="en-US" dirty="0"/>
              <a:t>With her mutation, there is a high probability of the sickle cell disease in her descendants and minor health problems.</a:t>
            </a:r>
          </a:p>
        </p:txBody>
      </p:sp>
    </p:spTree>
    <p:extLst>
      <p:ext uri="{BB962C8B-B14F-4D97-AF65-F5344CB8AC3E}">
        <p14:creationId xmlns:p14="http://schemas.microsoft.com/office/powerpoint/2010/main" val="721316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2.1 Figure 3</a:t>
            </a:r>
            <a:endParaRPr lang="en-US" sz="3200" b="1" dirty="0">
              <a:solidFill>
                <a:schemeClr val="accent1"/>
              </a:solidFill>
            </a:endParaRPr>
          </a:p>
        </p:txBody>
      </p:sp>
      <p:sp>
        <p:nvSpPr>
          <p:cNvPr id="13315" name="Rectangle 3"/>
          <p:cNvSpPr>
            <a:spLocks noGrp="1"/>
          </p:cNvSpPr>
          <p:nvPr>
            <p:ph idx="1"/>
          </p:nvPr>
        </p:nvSpPr>
        <p:spPr>
          <a:xfrm>
            <a:off x="457200" y="5258600"/>
            <a:ext cx="8229600" cy="761200"/>
          </a:xfrm>
          <a:prstGeom prst="rect">
            <a:avLst/>
          </a:prstGeom>
        </p:spPr>
        <p:txBody>
          <a:bodyPr>
            <a:normAutofit fontScale="55000" lnSpcReduction="20000"/>
          </a:bodyPr>
          <a:lstStyle/>
          <a:p>
            <a:pPr marL="0" indent="0">
              <a:buNone/>
              <a:tabLst>
                <a:tab pos="461963" algn="l"/>
              </a:tabLst>
            </a:pPr>
            <a:r>
              <a:rPr lang="en-US" i="0" dirty="0"/>
              <a:t>Caption: (a) In 1859, Charles Darwin proposed his theory of evolution by natural selection in his book On the Origin of Species. (b) The book contains just one illustration: this diagram that shows how species evolve over time through natural selection.</a:t>
            </a:r>
          </a:p>
        </p:txBody>
      </p:sp>
      <p:pic>
        <p:nvPicPr>
          <p:cNvPr id="2" name="Content Placeholder 2" descr="Image (a) is a painted portrait of Darwin. Image (b) is a sketch of lines that split apart into branched structures.&#10;">
            <a:extLst>
              <a:ext uri="{FF2B5EF4-FFF2-40B4-BE49-F238E27FC236}">
                <a16:creationId xmlns:a16="http://schemas.microsoft.com/office/drawing/2014/main" id="{6ABEBCEA-78CC-917E-6F39-03D415C2FC5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990600" y="1086394"/>
            <a:ext cx="7499420" cy="416634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F93C-DFE2-1D3A-BDBB-ADC4AB6B2024}"/>
              </a:ext>
            </a:extLst>
          </p:cNvPr>
          <p:cNvSpPr>
            <a:spLocks noGrp="1"/>
          </p:cNvSpPr>
          <p:nvPr>
            <p:ph type="title"/>
          </p:nvPr>
        </p:nvSpPr>
        <p:spPr/>
        <p:txBody>
          <a:bodyPr>
            <a:normAutofit/>
          </a:bodyPr>
          <a:lstStyle/>
          <a:p>
            <a:r>
              <a:rPr lang="en-US" dirty="0"/>
              <a:t>Dig Deeper: </a:t>
            </a:r>
            <a:r>
              <a:rPr lang="en-US" sz="3200" dirty="0"/>
              <a:t>Two Perspectives On Genetics And Behavior</a:t>
            </a:r>
            <a:endParaRPr lang="en-US" dirty="0"/>
          </a:p>
        </p:txBody>
      </p:sp>
      <p:sp>
        <p:nvSpPr>
          <p:cNvPr id="3" name="Content Placeholder 2">
            <a:extLst>
              <a:ext uri="{FF2B5EF4-FFF2-40B4-BE49-F238E27FC236}">
                <a16:creationId xmlns:a16="http://schemas.microsoft.com/office/drawing/2014/main" id="{C0107BEC-BD0B-202A-8037-B1DBADC4F8CC}"/>
              </a:ext>
            </a:extLst>
          </p:cNvPr>
          <p:cNvSpPr>
            <a:spLocks noGrp="1"/>
          </p:cNvSpPr>
          <p:nvPr>
            <p:ph idx="1"/>
          </p:nvPr>
        </p:nvSpPr>
        <p:spPr>
          <a:xfrm>
            <a:off x="304800" y="1097281"/>
            <a:ext cx="8685963" cy="3017520"/>
          </a:xfrm>
        </p:spPr>
        <p:txBody>
          <a:bodyPr>
            <a:noAutofit/>
          </a:bodyPr>
          <a:lstStyle/>
          <a:p>
            <a:pPr>
              <a:spcBef>
                <a:spcPts val="0"/>
              </a:spcBef>
            </a:pPr>
            <a:r>
              <a:rPr lang="en-US" sz="1900" b="1" dirty="0"/>
              <a:t>Evolutionary psychology </a:t>
            </a:r>
            <a:r>
              <a:rPr lang="en-US" sz="1900" dirty="0"/>
              <a:t>focuses on how universal patterns of behavior and cognitive processes have evolved over time.</a:t>
            </a:r>
          </a:p>
          <a:p>
            <a:pPr>
              <a:spcBef>
                <a:spcPts val="0"/>
              </a:spcBef>
            </a:pPr>
            <a:r>
              <a:rPr lang="en-US" sz="1900" dirty="0"/>
              <a:t>Variations in cognition and behavior make individuals more or less successful in reproducing and passing genes.</a:t>
            </a:r>
          </a:p>
          <a:p>
            <a:pPr>
              <a:spcBef>
                <a:spcPts val="0"/>
              </a:spcBef>
            </a:pPr>
            <a:r>
              <a:rPr lang="en-US" sz="1900" dirty="0"/>
              <a:t>Evolutionary psychologists study phenomena like fear response, food preferences, mate selection as potential evolutionary adaptations (Confer et al., 2010).</a:t>
            </a:r>
          </a:p>
          <a:p>
            <a:pPr>
              <a:spcBef>
                <a:spcPts val="0"/>
              </a:spcBef>
            </a:pPr>
            <a:r>
              <a:rPr lang="en-US" sz="1900" b="1" dirty="0"/>
              <a:t>Behavioral genetics</a:t>
            </a:r>
            <a:r>
              <a:rPr lang="en-US" sz="1900" dirty="0"/>
              <a:t> studies how individual differences arise through the interaction of genes and environment in the present.</a:t>
            </a:r>
          </a:p>
          <a:p>
            <a:pPr>
              <a:spcBef>
                <a:spcPts val="0"/>
              </a:spcBef>
            </a:pPr>
            <a:r>
              <a:rPr lang="en-US" sz="1900" dirty="0"/>
              <a:t>Behavioral geneticists use twin/adoption studies to research the relative importance of genes vs. environment for trait expression.</a:t>
            </a:r>
          </a:p>
        </p:txBody>
      </p:sp>
      <p:pic>
        <p:nvPicPr>
          <p:cNvPr id="6" name="Content Placeholder 2" descr="An illustration shows DNA chains and people behaviors for neural genetics.&#10;">
            <a:extLst>
              <a:ext uri="{FF2B5EF4-FFF2-40B4-BE49-F238E27FC236}">
                <a16:creationId xmlns:a16="http://schemas.microsoft.com/office/drawing/2014/main" id="{E888789B-6EEE-4B27-F8F7-889FB7F8E9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4065167"/>
            <a:ext cx="3048000" cy="1693333"/>
          </a:xfrm>
          <a:prstGeom prst="rect">
            <a:avLst/>
          </a:prstGeom>
          <a:noFill/>
        </p:spPr>
      </p:pic>
      <p:sp>
        <p:nvSpPr>
          <p:cNvPr id="5" name="TextBox 4">
            <a:extLst>
              <a:ext uri="{FF2B5EF4-FFF2-40B4-BE49-F238E27FC236}">
                <a16:creationId xmlns:a16="http://schemas.microsoft.com/office/drawing/2014/main" id="{EB7E1BDE-08F9-787B-04C4-A55B3A72C58F}"/>
              </a:ext>
            </a:extLst>
          </p:cNvPr>
          <p:cNvSpPr txBox="1"/>
          <p:nvPr/>
        </p:nvSpPr>
        <p:spPr>
          <a:xfrm>
            <a:off x="4259254" y="5782784"/>
            <a:ext cx="625492" cy="253916"/>
          </a:xfrm>
          <a:prstGeom prst="rect">
            <a:avLst/>
          </a:prstGeom>
          <a:noFill/>
        </p:spPr>
        <p:txBody>
          <a:bodyPr wrap="none" rtlCol="0">
            <a:spAutoFit/>
          </a:bodyPr>
          <a:lstStyle/>
          <a:p>
            <a:r>
              <a:rPr lang="en-US" sz="1050" dirty="0">
                <a:solidFill>
                  <a:srgbClr val="182F58"/>
                </a:solidFill>
              </a:rPr>
              <a:t>Figure 4</a:t>
            </a:r>
          </a:p>
        </p:txBody>
      </p:sp>
    </p:spTree>
    <p:extLst>
      <p:ext uri="{BB962C8B-B14F-4D97-AF65-F5344CB8AC3E}">
        <p14:creationId xmlns:p14="http://schemas.microsoft.com/office/powerpoint/2010/main" val="3413397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838C-72CC-0AD4-4BFC-97F8E46F55F8}"/>
              </a:ext>
            </a:extLst>
          </p:cNvPr>
          <p:cNvSpPr>
            <a:spLocks noGrp="1"/>
          </p:cNvSpPr>
          <p:nvPr>
            <p:ph type="title"/>
          </p:nvPr>
        </p:nvSpPr>
        <p:spPr/>
        <p:txBody>
          <a:bodyPr/>
          <a:lstStyle/>
          <a:p>
            <a:r>
              <a:rPr lang="en-US" dirty="0"/>
              <a:t>Genetic Variation</a:t>
            </a:r>
          </a:p>
        </p:txBody>
      </p:sp>
      <p:sp>
        <p:nvSpPr>
          <p:cNvPr id="3" name="Content Placeholder 2">
            <a:extLst>
              <a:ext uri="{FF2B5EF4-FFF2-40B4-BE49-F238E27FC236}">
                <a16:creationId xmlns:a16="http://schemas.microsoft.com/office/drawing/2014/main" id="{564E3685-FCAF-952D-EB0C-0FC5B9BC5E4F}"/>
              </a:ext>
            </a:extLst>
          </p:cNvPr>
          <p:cNvSpPr>
            <a:spLocks noGrp="1"/>
          </p:cNvSpPr>
          <p:nvPr>
            <p:ph idx="1"/>
          </p:nvPr>
        </p:nvSpPr>
        <p:spPr/>
        <p:txBody>
          <a:bodyPr>
            <a:normAutofit fontScale="92500" lnSpcReduction="10000"/>
          </a:bodyPr>
          <a:lstStyle/>
          <a:p>
            <a:r>
              <a:rPr lang="en-US" b="1" dirty="0"/>
              <a:t>Genetic variation</a:t>
            </a:r>
            <a:r>
              <a:rPr lang="en-US" dirty="0"/>
              <a:t>, the genetic difference between individuals, contributes to a species' adaptation to its environment.</a:t>
            </a:r>
          </a:p>
          <a:p>
            <a:r>
              <a:rPr lang="en-US" dirty="0"/>
              <a:t>In humans, genetic variation begins with an egg, sperm, and fertilization.</a:t>
            </a:r>
          </a:p>
          <a:p>
            <a:r>
              <a:rPr lang="en-US" dirty="0"/>
              <a:t>The egg and sperm each contain 23 </a:t>
            </a:r>
            <a:r>
              <a:rPr lang="en-US" b="1" dirty="0"/>
              <a:t>chromosomes</a:t>
            </a:r>
            <a:r>
              <a:rPr lang="en-US" dirty="0"/>
              <a:t> made up of </a:t>
            </a:r>
            <a:r>
              <a:rPr lang="en-US" b="1" dirty="0"/>
              <a:t>DNA</a:t>
            </a:r>
            <a:r>
              <a:rPr lang="en-US" dirty="0"/>
              <a:t> sequences that form </a:t>
            </a:r>
            <a:r>
              <a:rPr lang="en-US" b="1" dirty="0"/>
              <a:t>genes</a:t>
            </a:r>
            <a:r>
              <a:rPr lang="en-US" dirty="0"/>
              <a:t>.</a:t>
            </a:r>
          </a:p>
          <a:p>
            <a:r>
              <a:rPr lang="en-US" dirty="0"/>
              <a:t>Genes control or partially control visible traits like eye color and hair color.</a:t>
            </a:r>
          </a:p>
          <a:p>
            <a:r>
              <a:rPr lang="en-US" dirty="0"/>
              <a:t>Alleles are specific versions of a gene that affect the expression of a trait.</a:t>
            </a:r>
          </a:p>
        </p:txBody>
      </p:sp>
    </p:spTree>
    <p:extLst>
      <p:ext uri="{BB962C8B-B14F-4D97-AF65-F5344CB8AC3E}">
        <p14:creationId xmlns:p14="http://schemas.microsoft.com/office/powerpoint/2010/main" val="823785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70867-64DF-7DF3-E40E-F8241D55F17B}"/>
              </a:ext>
            </a:extLst>
          </p:cNvPr>
          <p:cNvSpPr>
            <a:spLocks noGrp="1"/>
          </p:cNvSpPr>
          <p:nvPr>
            <p:ph type="title"/>
          </p:nvPr>
        </p:nvSpPr>
        <p:spPr/>
        <p:txBody>
          <a:bodyPr/>
          <a:lstStyle/>
          <a:p>
            <a:r>
              <a:rPr lang="en-US" dirty="0"/>
              <a:t>Genotype</a:t>
            </a:r>
          </a:p>
        </p:txBody>
      </p:sp>
      <p:sp>
        <p:nvSpPr>
          <p:cNvPr id="3" name="Content Placeholder 2">
            <a:extLst>
              <a:ext uri="{FF2B5EF4-FFF2-40B4-BE49-F238E27FC236}">
                <a16:creationId xmlns:a16="http://schemas.microsoft.com/office/drawing/2014/main" id="{C8476AA7-A81F-8991-C577-C9A195ACF43E}"/>
              </a:ext>
            </a:extLst>
          </p:cNvPr>
          <p:cNvSpPr>
            <a:spLocks noGrp="1"/>
          </p:cNvSpPr>
          <p:nvPr>
            <p:ph idx="1"/>
          </p:nvPr>
        </p:nvSpPr>
        <p:spPr/>
        <p:txBody>
          <a:bodyPr/>
          <a:lstStyle/>
          <a:p>
            <a:r>
              <a:rPr lang="en-US" dirty="0"/>
              <a:t>When sperm and egg fuse, their 23 chromosome pairs create a zygote with 23 pairs.</a:t>
            </a:r>
          </a:p>
          <a:p>
            <a:r>
              <a:rPr lang="en-US" dirty="0"/>
              <a:t>Each parent contributes half the genetic information to the offspring.</a:t>
            </a:r>
          </a:p>
          <a:p>
            <a:r>
              <a:rPr lang="en-US" dirty="0"/>
              <a:t>A person's </a:t>
            </a:r>
            <a:r>
              <a:rPr lang="en-US" b="1" dirty="0"/>
              <a:t>genotyp</a:t>
            </a:r>
            <a:r>
              <a:rPr lang="en-US" dirty="0"/>
              <a:t>e is their genetic makeup inherited from the parents.</a:t>
            </a:r>
          </a:p>
          <a:p>
            <a:r>
              <a:rPr lang="en-US" dirty="0"/>
              <a:t>The genotype interacts to determine the phenotype - the individual's physical characteristics.</a:t>
            </a:r>
          </a:p>
        </p:txBody>
      </p:sp>
    </p:spTree>
    <p:extLst>
      <p:ext uri="{BB962C8B-B14F-4D97-AF65-F5344CB8AC3E}">
        <p14:creationId xmlns:p14="http://schemas.microsoft.com/office/powerpoint/2010/main" val="3969737968"/>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1592</TotalTime>
  <Words>1858</Words>
  <Application>Microsoft Office PowerPoint</Application>
  <PresentationFormat>On-screen Show (4:3)</PresentationFormat>
  <Paragraphs>130</Paragraphs>
  <Slides>26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Aptos</vt:lpstr>
      <vt:lpstr>Century Gothic</vt:lpstr>
      <vt:lpstr>Aptos Display</vt:lpstr>
      <vt:lpstr>Office Theme</vt:lpstr>
      <vt:lpstr>1_Office Theme</vt:lpstr>
      <vt:lpstr>Lesson 2.1</vt:lpstr>
      <vt:lpstr>Human Genetics</vt:lpstr>
      <vt:lpstr>Sickle Cell Anemia Example1</vt:lpstr>
      <vt:lpstr>Sickle Cell Anemia Example2</vt:lpstr>
      <vt:lpstr>Evolution</vt:lpstr>
      <vt:lpstr>Lesson 2.1 Figure 3</vt:lpstr>
      <vt:lpstr>Dig Deeper: Two Perspectives On Genetics And Behavior</vt:lpstr>
      <vt:lpstr>Genetic Variation</vt:lpstr>
      <vt:lpstr>Genotype</vt:lpstr>
      <vt:lpstr>Phenotype</vt:lpstr>
      <vt:lpstr>Lesson 2.1 Figure 5</vt:lpstr>
      <vt:lpstr>Alleles</vt:lpstr>
      <vt:lpstr>Homozygous Vs. Heterozygous</vt:lpstr>
      <vt:lpstr>Lesson 2.1 Figure 6</vt:lpstr>
      <vt:lpstr>Dig Deeper: The Curious Case Of The Peppered Moth And Infective Inheritance</vt:lpstr>
      <vt:lpstr>Polygenic Traits</vt:lpstr>
      <vt:lpstr>Mutations</vt:lpstr>
      <vt:lpstr>Gene-Environment Reactions1</vt:lpstr>
      <vt:lpstr>Reflection Question</vt:lpstr>
      <vt:lpstr>Epigenetics</vt:lpstr>
      <vt:lpstr>Twins</vt:lpstr>
      <vt:lpstr>Gene-Environment Interactions2</vt:lpstr>
      <vt:lpstr>Adoption Study1</vt:lpstr>
      <vt:lpstr>Adoption Study2</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2.1 Human Genetics</dc:title>
  <dc:creator>Hawkes Learning</dc:creator>
  <cp:keywords>Psychology</cp:keywords>
  <cp:lastModifiedBy>Talissa Nahass</cp:lastModifiedBy>
  <cp:revision>183</cp:revision>
  <dcterms:created xsi:type="dcterms:W3CDTF">2013-04-26T14:43:13Z</dcterms:created>
  <dcterms:modified xsi:type="dcterms:W3CDTF">2024-07-23T17:33:59Z</dcterms:modified>
  <cp:category>Psychology</cp:category>
</cp:coreProperties>
</file>