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72" r:id="rId3"/>
    <p:sldId id="273" r:id="rId4"/>
    <p:sldId id="274" r:id="rId5"/>
    <p:sldId id="275" r:id="rId6"/>
    <p:sldId id="276" r:id="rId7"/>
    <p:sldId id="291" r:id="rId8"/>
    <p:sldId id="267" r:id="rId9"/>
    <p:sldId id="277" r:id="rId10"/>
    <p:sldId id="278" r:id="rId11"/>
    <p:sldId id="280" r:id="rId12"/>
    <p:sldId id="292" r:id="rId13"/>
    <p:sldId id="293" r:id="rId14"/>
    <p:sldId id="281" r:id="rId15"/>
    <p:sldId id="289" r:id="rId16"/>
    <p:sldId id="282" r:id="rId17"/>
    <p:sldId id="283" r:id="rId18"/>
    <p:sldId id="285" r:id="rId19"/>
    <p:sldId id="286" r:id="rId20"/>
    <p:sldId id="287" r:id="rId21"/>
    <p:sldId id="290" r:id="rId22"/>
    <p:sldId id="288" r:id="rId23"/>
    <p:sldId id="318" r:id="rId2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8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D17D4304-DF37-1068-69EB-D9C3074EB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2" y="381000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6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0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0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4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2.2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Cells of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0D17-D2D2-27FB-D605-7F0BF47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Communication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22DC-B65A-A494-1E0F-32E0B5ED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97280"/>
            <a:ext cx="8305800" cy="2453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the </a:t>
            </a:r>
            <a:r>
              <a:rPr lang="en-US" b="1" dirty="0"/>
              <a:t>resting potential state</a:t>
            </a:r>
            <a:r>
              <a:rPr lang="en-US" dirty="0"/>
              <a:t>, ions are lined up ready to move based on charge/concentration differences.</a:t>
            </a:r>
          </a:p>
          <a:p>
            <a:r>
              <a:rPr lang="en-US" dirty="0"/>
              <a:t>An incoming signal opens sodium gates, allowing Na+ influx, making the internal charge more positive.</a:t>
            </a:r>
          </a:p>
          <a:p>
            <a:r>
              <a:rPr lang="en-US" dirty="0"/>
              <a:t>If it reaches the threshold of excitation, the neuron becomes active and the </a:t>
            </a:r>
            <a:r>
              <a:rPr lang="en-US" b="1" dirty="0"/>
              <a:t>action potential </a:t>
            </a:r>
            <a:r>
              <a:rPr lang="en-US" dirty="0"/>
              <a:t>begins.</a:t>
            </a:r>
          </a:p>
        </p:txBody>
      </p:sp>
      <p:pic>
        <p:nvPicPr>
          <p:cNvPr id="6" name="Content Placeholder 2" descr="A graph showing how an electrical charge changes during action potential.&#10;">
            <a:extLst>
              <a:ext uri="{FF2B5EF4-FFF2-40B4-BE49-F238E27FC236}">
                <a16:creationId xmlns:a16="http://schemas.microsoft.com/office/drawing/2014/main" id="{B62CC8C6-1512-8137-A28A-4683DC0B6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50921"/>
            <a:ext cx="3977637" cy="220979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E50432-B0F8-54FA-A4B8-A6B8DDF6966E}"/>
              </a:ext>
            </a:extLst>
          </p:cNvPr>
          <p:cNvSpPr txBox="1"/>
          <p:nvPr/>
        </p:nvSpPr>
        <p:spPr>
          <a:xfrm>
            <a:off x="4343400" y="577663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271224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10B5-8760-5DC2-5BDF-C29C0B88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2.2 Figure 7a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AA89-61A7-4BE6-C0BE-D09629EA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44" y="5562600"/>
            <a:ext cx="7315200" cy="4419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Caption: Reference the graph for the order of steps in an action potential.</a:t>
            </a:r>
          </a:p>
        </p:txBody>
      </p:sp>
      <p:pic>
        <p:nvPicPr>
          <p:cNvPr id="4" name="Content Placeholder 2" descr="A diagram shows the action potential for a cell.&#10;">
            <a:extLst>
              <a:ext uri="{FF2B5EF4-FFF2-40B4-BE49-F238E27FC236}">
                <a16:creationId xmlns:a16="http://schemas.microsoft.com/office/drawing/2014/main" id="{24BEA57A-B815-257C-E020-24B71359A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2" y="1097280"/>
            <a:ext cx="7662504" cy="4256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63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10B5-8760-5DC2-5BDF-C29C0B88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2.2 Figure 7b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AA89-61A7-4BE6-C0BE-D09629EA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64387"/>
            <a:ext cx="8229600" cy="441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Caption: The membrane permeability of a neuron during an action potential</a:t>
            </a:r>
          </a:p>
        </p:txBody>
      </p:sp>
      <p:pic>
        <p:nvPicPr>
          <p:cNvPr id="4" name="Content Placeholder 2" descr="A diagram shows the movement of ions in a cell.&#10;">
            <a:extLst>
              <a:ext uri="{FF2B5EF4-FFF2-40B4-BE49-F238E27FC236}">
                <a16:creationId xmlns:a16="http://schemas.microsoft.com/office/drawing/2014/main" id="{C9D2B353-1450-A453-7B7E-2A27DE61E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97280"/>
            <a:ext cx="7010399" cy="3894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92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0D17-D2D2-27FB-D605-7F0BF47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Communication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22DC-B65A-A494-1E0F-32E0B5ED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sodium gates open, causing a large positive spike - the peak action potential.</a:t>
            </a:r>
          </a:p>
          <a:p>
            <a:r>
              <a:rPr lang="en-US" dirty="0"/>
              <a:t>Potassium gates then open, allowing K+ efflux and repolarization back to the resting potential.</a:t>
            </a:r>
          </a:p>
          <a:p>
            <a:r>
              <a:rPr lang="en-US" dirty="0"/>
              <a:t>This positive spike, the action potential, propagates down the axon in an all-or-none manner.</a:t>
            </a:r>
          </a:p>
        </p:txBody>
      </p:sp>
    </p:spTree>
    <p:extLst>
      <p:ext uri="{BB962C8B-B14F-4D97-AF65-F5344CB8AC3E}">
        <p14:creationId xmlns:p14="http://schemas.microsoft.com/office/powerpoint/2010/main" val="89150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0494-6219-A9D5-2D9F-9003E0F3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2.2 Figure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1638-7FB0-92B7-95FF-8F590230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36" y="5521113"/>
            <a:ext cx="8229600" cy="4792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Caption: Reuptake involves moving a neurotransmitter from the synapse back into the axon terminal from which it was released.</a:t>
            </a:r>
          </a:p>
        </p:txBody>
      </p:sp>
      <p:pic>
        <p:nvPicPr>
          <p:cNvPr id="4" name="Content Placeholder 2" descr="The synaptic space between two neurons is shown.&#10;">
            <a:extLst>
              <a:ext uri="{FF2B5EF4-FFF2-40B4-BE49-F238E27FC236}">
                <a16:creationId xmlns:a16="http://schemas.microsoft.com/office/drawing/2014/main" id="{8ED6B53E-BF92-D03F-8B06-0F089B8EA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7280"/>
            <a:ext cx="7696199" cy="4275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45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0D17-D2D2-27FB-D605-7F0BF473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Communication</a:t>
            </a:r>
            <a:r>
              <a:rPr lang="en-US" baseline="-25000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322DC-B65A-A494-1E0F-32E0B5ED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terminals, neurotransmitters are released into the synapse when the action potential arrives.</a:t>
            </a:r>
          </a:p>
          <a:p>
            <a:r>
              <a:rPr lang="en-US" dirty="0"/>
              <a:t>Neurotransmitters bind to receptors on the next neuron, and the process repeats.</a:t>
            </a:r>
          </a:p>
          <a:p>
            <a:r>
              <a:rPr lang="en-US" dirty="0"/>
              <a:t>Reuptake clears excess neurotransmitters from the synapse to provide clear "on/off" signaling.</a:t>
            </a:r>
          </a:p>
        </p:txBody>
      </p:sp>
    </p:spTree>
    <p:extLst>
      <p:ext uri="{BB962C8B-B14F-4D97-AF65-F5344CB8AC3E}">
        <p14:creationId xmlns:p14="http://schemas.microsoft.com/office/powerpoint/2010/main" val="98520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7F6E-526D-99D3-2B87-CFBBF93B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Neurotransmitters And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01C9-7FF0-B570-5157-1675077EF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Neurotransmitters</a:t>
            </a:r>
            <a:r>
              <a:rPr lang="en-US" dirty="0"/>
              <a:t> are chemical messengers released by neurons to transmit signals and influence behavior.</a:t>
            </a:r>
          </a:p>
          <a:p>
            <a:r>
              <a:rPr lang="en-US" b="1" dirty="0"/>
              <a:t>Psychotropic medications </a:t>
            </a:r>
            <a:r>
              <a:rPr lang="en-US" dirty="0"/>
              <a:t>treat psychiatric symptoms by restoring neurotransmitter balance.</a:t>
            </a:r>
          </a:p>
          <a:p>
            <a:r>
              <a:rPr lang="en-US" dirty="0"/>
              <a:t>Research on drugs helps understand neurotransmitter functions and their impact on psychological disorders.</a:t>
            </a:r>
          </a:p>
          <a:p>
            <a:r>
              <a:rPr lang="en-US" dirty="0"/>
              <a:t>The biological perspective links psychological disorders like depression to neurotransmitter imbalances.</a:t>
            </a:r>
          </a:p>
          <a:p>
            <a:r>
              <a:rPr lang="en-US" dirty="0"/>
              <a:t>Drug treatments for disorders have improved due to insights into neurotransmitter roles.</a:t>
            </a:r>
          </a:p>
        </p:txBody>
      </p:sp>
    </p:spTree>
    <p:extLst>
      <p:ext uri="{BB962C8B-B14F-4D97-AF65-F5344CB8AC3E}">
        <p14:creationId xmlns:p14="http://schemas.microsoft.com/office/powerpoint/2010/main" val="169731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7AB1-ECE0-730E-8413-A0833048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5F53-0C48-C190-400D-41AE08713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Agonists</a:t>
            </a:r>
            <a:r>
              <a:rPr lang="en-US" dirty="0"/>
              <a:t> are chemicals that mimic neurotransmitters at receptor sites, strengthening the neurotransmitter's effects.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Parkinson's disease is treated with dopamine agonists to mimic dopamine and alleviate symptoms due to low dopamine levels.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Dopamine agonists bind to dopamine receptors, helping manage conditions like Parkinson's by imitating dopamine's function.</a:t>
            </a:r>
          </a:p>
          <a:p>
            <a:r>
              <a:rPr lang="en-US" dirty="0"/>
              <a:t>Agonists are used in treatments where neurotransmitter activity needs to be increased to address certain conditions.</a:t>
            </a:r>
          </a:p>
        </p:txBody>
      </p:sp>
    </p:spTree>
    <p:extLst>
      <p:ext uri="{BB962C8B-B14F-4D97-AF65-F5344CB8AC3E}">
        <p14:creationId xmlns:p14="http://schemas.microsoft.com/office/powerpoint/2010/main" val="15113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0DA7-8C4C-C506-EB2A-17CE21EE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FC78-8798-24C6-3E37-0070B191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97280"/>
            <a:ext cx="8686800" cy="49987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Antagonists</a:t>
            </a:r>
            <a:r>
              <a:rPr lang="en-US" dirty="0"/>
              <a:t> block or impede the activity of neurotransmitters by binding to their receptors without activating them.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Schizophrenia treatment often involves dopamine antagonists to block dopamine's overactive neurotransmission.</a:t>
            </a:r>
          </a:p>
          <a:p>
            <a:r>
              <a:rPr lang="en-US" dirty="0"/>
              <a:t>Antipsychotic drugs are dopamine antagonists that prevent dopamine from signaling information between neurons.</a:t>
            </a:r>
          </a:p>
          <a:p>
            <a:r>
              <a:rPr lang="en-US" dirty="0"/>
              <a:t>Antagonists are prescribed to reduce excessive neurotransmitter activity that contributes to disorders like schizophrenia.</a:t>
            </a:r>
          </a:p>
        </p:txBody>
      </p:sp>
    </p:spTree>
    <p:extLst>
      <p:ext uri="{BB962C8B-B14F-4D97-AF65-F5344CB8AC3E}">
        <p14:creationId xmlns:p14="http://schemas.microsoft.com/office/powerpoint/2010/main" val="399660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BBEC-CB80-AB9F-FD2E-B113BB1A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Psychotropic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B17E-2EC2-90C2-6CD1-11605A2D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63" y="1295400"/>
            <a:ext cx="8453176" cy="457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Psychotropic drugs </a:t>
            </a:r>
            <a:r>
              <a:rPr lang="en-US" dirty="0"/>
              <a:t>treat psychiatric symptoms by correcting neurotransmitter imbalances in the brain.</a:t>
            </a:r>
          </a:p>
          <a:p>
            <a:r>
              <a:rPr lang="en-US" dirty="0"/>
              <a:t>Reuptake inhibitors prevent unused neurotransmitters from being reabsorbed, increasing their effects in the synapse.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SSRIs, such as Prozac and Zoloft, treat depression by preventing serotonin reuptake, enhancing serotonin's availability and effects.</a:t>
            </a:r>
          </a:p>
          <a:p>
            <a:r>
              <a:rPr lang="en-US" dirty="0"/>
              <a:t>Combining drug therapy with psychological or behavioral therapies is often more effective than using medication alone.</a:t>
            </a:r>
          </a:p>
        </p:txBody>
      </p:sp>
    </p:spTree>
    <p:extLst>
      <p:ext uri="{BB962C8B-B14F-4D97-AF65-F5344CB8AC3E}">
        <p14:creationId xmlns:p14="http://schemas.microsoft.com/office/powerpoint/2010/main" val="36994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Nervous System</a:t>
            </a:r>
          </a:p>
        </p:txBody>
      </p:sp>
      <p:pic>
        <p:nvPicPr>
          <p:cNvPr id="6" name="Content Placeholder 2" descr="A painting of a face made out of fruits and vegetables.&#10;">
            <a:extLst>
              <a:ext uri="{FF2B5EF4-FFF2-40B4-BE49-F238E27FC236}">
                <a16:creationId xmlns:a16="http://schemas.microsoft.com/office/drawing/2014/main" id="{496D1F6E-2B11-A0DF-3248-21B7F107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2" r="28703"/>
          <a:stretch/>
        </p:blipFill>
        <p:spPr>
          <a:xfrm>
            <a:off x="63422" y="1790699"/>
            <a:ext cx="2374978" cy="296872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DF77E-3C72-18D9-15CB-937F5E8941A1}"/>
              </a:ext>
            </a:extLst>
          </p:cNvPr>
          <p:cNvSpPr txBox="1"/>
          <p:nvPr/>
        </p:nvSpPr>
        <p:spPr>
          <a:xfrm>
            <a:off x="990600" y="475942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80160"/>
            <a:ext cx="6248400" cy="457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nervous system </a:t>
            </a:r>
            <a:r>
              <a:rPr lang="en-US" dirty="0"/>
              <a:t>is composed of two basic cell types: glial cells and neurons.</a:t>
            </a:r>
          </a:p>
          <a:p>
            <a:r>
              <a:rPr lang="en-US" b="1" dirty="0"/>
              <a:t>Glial cells </a:t>
            </a:r>
            <a:r>
              <a:rPr lang="en-US" dirty="0"/>
              <a:t>outnumber neurons, providing support and protecting neurons by insulation, transport, and immune response.</a:t>
            </a:r>
          </a:p>
          <a:p>
            <a:r>
              <a:rPr lang="en-US" b="1" dirty="0"/>
              <a:t>Neurons</a:t>
            </a:r>
            <a:r>
              <a:rPr lang="en-US" dirty="0"/>
              <a:t> are the interconnected information processors essential for all nervous system functions.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3C2C-6912-1083-EBF8-C6FDC944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2.2 Figure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D0B4-DFFC-18CC-24E5-7BBC8E2E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01529"/>
            <a:ext cx="8229600" cy="594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Caption: Neuronal communication is essential to functions related to the nervous system.</a:t>
            </a:r>
          </a:p>
        </p:txBody>
      </p:sp>
      <p:pic>
        <p:nvPicPr>
          <p:cNvPr id="4" name="Content Placeholder 2" descr="An illustration shows the mechanism of neuron communication with the nervous system.&#10;">
            <a:extLst>
              <a:ext uri="{FF2B5EF4-FFF2-40B4-BE49-F238E27FC236}">
                <a16:creationId xmlns:a16="http://schemas.microsoft.com/office/drawing/2014/main" id="{9137FF86-DD6D-AE73-2532-B2A0029565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62111"/>
            <a:ext cx="7200899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1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C8DE-AB58-F4E6-E000-BE62A46F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1E1B-F8A5-0D53-CE3B-8C719B15D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49682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Glia and neurons </a:t>
            </a:r>
            <a:r>
              <a:rPr lang="en-US" dirty="0"/>
              <a:t>are the primary cell types in the nervous system, with glia providing support and neurons handling communication.</a:t>
            </a:r>
          </a:p>
          <a:p>
            <a:r>
              <a:rPr lang="en-US" b="1" dirty="0"/>
              <a:t>Neuronal communication </a:t>
            </a:r>
            <a:r>
              <a:rPr lang="en-US" dirty="0"/>
              <a:t>relies on specialized structures: soma (cell nucleus), dendrites (receive signals), axon (transmits impulses), and terminal buttons (release neurotransmitters).</a:t>
            </a:r>
          </a:p>
          <a:p>
            <a:r>
              <a:rPr lang="en-US" dirty="0"/>
              <a:t>The</a:t>
            </a:r>
            <a:r>
              <a:rPr lang="en-US" b="1" dirty="0"/>
              <a:t> myelin sheath </a:t>
            </a:r>
            <a:r>
              <a:rPr lang="en-US" dirty="0"/>
              <a:t>on axons increases the speed of neural impulse transmission, enhancing communication efficiency.</a:t>
            </a:r>
          </a:p>
          <a:p>
            <a:r>
              <a:rPr lang="en-US" b="1" dirty="0"/>
              <a:t>Action potentials </a:t>
            </a:r>
            <a:r>
              <a:rPr lang="en-US" dirty="0"/>
              <a:t>are electrochemical events triggered by signals strong enough to cause the release of neurotransmitters, operating on the all-or-none principle.</a:t>
            </a:r>
          </a:p>
          <a:p>
            <a:r>
              <a:rPr lang="en-US" dirty="0"/>
              <a:t>Neurotransmitter imbalances are often linked to psychological disorders, leading to the use of psychotropic drugs to restore balance by acting as agonists or antagonists.</a:t>
            </a:r>
          </a:p>
        </p:txBody>
      </p:sp>
    </p:spTree>
    <p:extLst>
      <p:ext uri="{BB962C8B-B14F-4D97-AF65-F5344CB8AC3E}">
        <p14:creationId xmlns:p14="http://schemas.microsoft.com/office/powerpoint/2010/main" val="327928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9B4DC9-78B9-22C4-EA11-DFA98FFA39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5AEE-ED89-5423-37FE-4B484098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EBD5A-B21E-0633-8788-FE6075005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Neurons have a </a:t>
            </a:r>
            <a:r>
              <a:rPr lang="en-US" b="1" dirty="0"/>
              <a:t>semipermeable membrane </a:t>
            </a:r>
            <a:r>
              <a:rPr lang="en-US" dirty="0"/>
              <a:t>that allows some molecules to pass through.</a:t>
            </a:r>
          </a:p>
          <a:p>
            <a:r>
              <a:rPr lang="en-US" dirty="0"/>
              <a:t>The </a:t>
            </a:r>
            <a:r>
              <a:rPr lang="en-US" b="1" dirty="0"/>
              <a:t>soma </a:t>
            </a:r>
            <a:r>
              <a:rPr lang="en-US" dirty="0"/>
              <a:t>or cell body contains the nucleus.</a:t>
            </a:r>
          </a:p>
          <a:p>
            <a:r>
              <a:rPr lang="en-US" b="1" dirty="0"/>
              <a:t>Dendrites</a:t>
            </a:r>
            <a:r>
              <a:rPr lang="en-US" dirty="0"/>
              <a:t> are branching extensions that receive signals as input from other neurons.</a:t>
            </a:r>
          </a:p>
          <a:p>
            <a:r>
              <a:rPr lang="en-US" dirty="0"/>
              <a:t>The </a:t>
            </a:r>
            <a:r>
              <a:rPr lang="en-US" b="1" dirty="0"/>
              <a:t>axon</a:t>
            </a:r>
            <a:r>
              <a:rPr lang="en-US" dirty="0"/>
              <a:t> extends from the soma and transmits signals via electrical impulses.</a:t>
            </a:r>
          </a:p>
          <a:p>
            <a:r>
              <a:rPr lang="en-US" b="1" dirty="0"/>
              <a:t>Terminal buttons </a:t>
            </a:r>
            <a:r>
              <a:rPr lang="en-US" dirty="0"/>
              <a:t>at the axon ends contain synaptic vesicles housing chemical neurotransmitters.</a:t>
            </a:r>
          </a:p>
          <a:p>
            <a:r>
              <a:rPr lang="en-US" dirty="0"/>
              <a:t>The </a:t>
            </a:r>
            <a:r>
              <a:rPr lang="en-US" b="1" dirty="0"/>
              <a:t>myelin sheath </a:t>
            </a:r>
            <a:r>
              <a:rPr lang="en-US" dirty="0"/>
              <a:t>formed by glial cells insulates axons, increasing signal transmission speed.</a:t>
            </a:r>
          </a:p>
        </p:txBody>
      </p:sp>
    </p:spTree>
    <p:extLst>
      <p:ext uri="{BB962C8B-B14F-4D97-AF65-F5344CB8AC3E}">
        <p14:creationId xmlns:p14="http://schemas.microsoft.com/office/powerpoint/2010/main" val="299922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2CDE-2358-FD04-D20F-58D5C694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2.2 Figure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5DF0-9B6F-03B3-DD3F-FA557871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393621"/>
            <a:ext cx="6629400" cy="38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Caption: This illustration shows a prototypical neuron.</a:t>
            </a:r>
          </a:p>
        </p:txBody>
      </p:sp>
      <p:pic>
        <p:nvPicPr>
          <p:cNvPr id="4" name="Content Placeholder 2" descr="An illustration of a neuron.&#10;">
            <a:extLst>
              <a:ext uri="{FF2B5EF4-FFF2-40B4-BE49-F238E27FC236}">
                <a16:creationId xmlns:a16="http://schemas.microsoft.com/office/drawing/2014/main" id="{0FB5781F-9BD8-6989-09E5-780B6A527E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78337"/>
            <a:ext cx="7543799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83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7D8E-2FD3-ADE4-BF70-B240F453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The Parts Of The Neuron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7C56-7DC9-B587-7A85-8F9AE5FE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305800" cy="499872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Dendrite</a:t>
            </a:r>
            <a:r>
              <a:rPr lang="en-US" dirty="0"/>
              <a:t>: receives information (neurotransmitters) from other neurons that excite or inhibit the stimulation of the rest of the neuron</a:t>
            </a:r>
          </a:p>
          <a:p>
            <a:r>
              <a:rPr lang="en-US" u="sng" dirty="0"/>
              <a:t>Soma</a:t>
            </a:r>
            <a:r>
              <a:rPr lang="en-US" dirty="0"/>
              <a:t>: contains the nucleus and produces neurotransmitters</a:t>
            </a:r>
          </a:p>
          <a:p>
            <a:r>
              <a:rPr lang="en-US" u="sng" dirty="0"/>
              <a:t>Axon</a:t>
            </a:r>
            <a:r>
              <a:rPr lang="en-US" dirty="0"/>
              <a:t>: carries the vesicle full of neurotransmitters from the soma to the terminal buttons</a:t>
            </a:r>
          </a:p>
          <a:p>
            <a:r>
              <a:rPr lang="en-US" u="sng" dirty="0"/>
              <a:t>Terminal button</a:t>
            </a:r>
            <a:r>
              <a:rPr lang="en-US" dirty="0"/>
              <a:t>: releases the neurotransmitters into the synaptic gap; has receptors to regulate neurotransmitters in the gap; recycles unused neurotransmitters</a:t>
            </a:r>
          </a:p>
          <a:p>
            <a:r>
              <a:rPr lang="en-US" u="sng" dirty="0"/>
              <a:t>Synaptic vesicle</a:t>
            </a:r>
            <a:r>
              <a:rPr lang="en-US" dirty="0"/>
              <a:t>: contains the neurotransmitters in transport from the soma, through the axon, and empties contents into synaptic gap</a:t>
            </a:r>
          </a:p>
        </p:txBody>
      </p:sp>
    </p:spTree>
    <p:extLst>
      <p:ext uri="{BB962C8B-B14F-4D97-AF65-F5344CB8AC3E}">
        <p14:creationId xmlns:p14="http://schemas.microsoft.com/office/powerpoint/2010/main" val="14882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E9C9-AF30-F402-AA30-BEC10A1D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Sclerosis (MS)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31C5-1F30-7376-DAC9-2CA7512D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32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sclerosis (MS) is an autoimmune disorder involving large-scale loss of the myelin sheath on axons.</a:t>
            </a:r>
          </a:p>
          <a:p>
            <a:r>
              <a:rPr lang="en-US" dirty="0"/>
              <a:t>The loss of myelin sheath insulation interferes with the electrical signal transmission by neurons.</a:t>
            </a:r>
          </a:p>
          <a:p>
            <a:r>
              <a:rPr lang="en-US" dirty="0"/>
              <a:t>This impaired neuronal communication can lead to symptoms like dizziness, fatigue, loss of motor control, and sexual dysfunction.</a:t>
            </a:r>
          </a:p>
          <a:p>
            <a:r>
              <a:rPr lang="en-US" dirty="0"/>
              <a:t>While treatments may help modify the disease course and manage symptoms, there is currently no known cure for MS.</a:t>
            </a:r>
          </a:p>
          <a:p>
            <a:r>
              <a:rPr lang="en-US" dirty="0"/>
              <a:t>The example highlights the crucial role of the myelin sheath in facilitating normal neuronal function and nervous system operation.</a:t>
            </a:r>
          </a:p>
        </p:txBody>
      </p:sp>
    </p:spTree>
    <p:extLst>
      <p:ext uri="{BB962C8B-B14F-4D97-AF65-F5344CB8AC3E}">
        <p14:creationId xmlns:p14="http://schemas.microsoft.com/office/powerpoint/2010/main" val="311486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2.2 Figure 3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5213754"/>
            <a:ext cx="8229600" cy="63840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400" i="0" dirty="0"/>
              <a:t>Caption: In people who suffer from multiple sclerosis, the myelin sheaths on some of their neurons are destroyed by the body's own immune cells</a:t>
            </a:r>
            <a:r>
              <a:rPr lang="en-US" i="0" dirty="0"/>
              <a:t>.</a:t>
            </a:r>
          </a:p>
        </p:txBody>
      </p:sp>
      <p:pic>
        <p:nvPicPr>
          <p:cNvPr id="2" name="Content Placeholder 2" descr="An illustration depicts the difference between a normal nerve and a nerve with multiple sclerosis.&#10;">
            <a:extLst>
              <a:ext uri="{FF2B5EF4-FFF2-40B4-BE49-F238E27FC236}">
                <a16:creationId xmlns:a16="http://schemas.microsoft.com/office/drawing/2014/main" id="{EE259CC5-C870-B59C-F1B1-2B0320D63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7421"/>
            <a:ext cx="7391400" cy="410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0B9A-009B-55D8-9CA9-AF18113E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63096-4D60-E720-EDC3-5D4BDE7C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9144000" cy="2910840"/>
          </a:xfrm>
        </p:spPr>
        <p:txBody>
          <a:bodyPr>
            <a:normAutofit fontScale="92500"/>
          </a:bodyPr>
          <a:lstStyle/>
          <a:p>
            <a:r>
              <a:rPr lang="en-US" dirty="0"/>
              <a:t>The neuronal signal moves rapidly down the axon to the terminal buttons.</a:t>
            </a:r>
          </a:p>
          <a:p>
            <a:r>
              <a:rPr lang="en-US" dirty="0"/>
              <a:t>At the terminals, synaptic vesicles release neurotransmitters into the synapse - the small space between neurons.</a:t>
            </a:r>
          </a:p>
          <a:p>
            <a:r>
              <a:rPr lang="en-US" dirty="0"/>
              <a:t>Neurotransmitters bind to corresponding receptors on the dendrite of the adjacent neuron based on a "lock-and-key" fit.</a:t>
            </a:r>
          </a:p>
          <a:p>
            <a:endParaRPr lang="en-US" dirty="0"/>
          </a:p>
        </p:txBody>
      </p:sp>
      <p:pic>
        <p:nvPicPr>
          <p:cNvPr id="6" name="Content Placeholder 2" descr="An image shows synapse spaces filled with neurotransmitters.&#10;">
            <a:extLst>
              <a:ext uri="{FF2B5EF4-FFF2-40B4-BE49-F238E27FC236}">
                <a16:creationId xmlns:a16="http://schemas.microsoft.com/office/drawing/2014/main" id="{C85E020E-986E-02E1-EE93-5AE61E8EF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3855720"/>
            <a:ext cx="3401568" cy="18897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7D823-3CE8-67F7-6C1F-1E266FBE1910}"/>
              </a:ext>
            </a:extLst>
          </p:cNvPr>
          <p:cNvSpPr txBox="1"/>
          <p:nvPr/>
        </p:nvSpPr>
        <p:spPr>
          <a:xfrm>
            <a:off x="4259254" y="574548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275467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C7E2-8EFC-DA7E-78D4-3F498FA1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Communication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6" name="Content Placeholder 2" descr="A diagram of sodium and potassium molecules moving in and out of the cell.&#10;">
            <a:extLst>
              <a:ext uri="{FF2B5EF4-FFF2-40B4-BE49-F238E27FC236}">
                <a16:creationId xmlns:a16="http://schemas.microsoft.com/office/drawing/2014/main" id="{F67244A3-C2C2-A51D-F114-8234A7A8A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r="25925"/>
          <a:stretch/>
        </p:blipFill>
        <p:spPr>
          <a:xfrm>
            <a:off x="86106" y="1821180"/>
            <a:ext cx="2733294" cy="32156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39A74-A9A6-5199-1BF2-DA674CDAF2C1}"/>
              </a:ext>
            </a:extLst>
          </p:cNvPr>
          <p:cNvSpPr txBox="1"/>
          <p:nvPr/>
        </p:nvSpPr>
        <p:spPr>
          <a:xfrm>
            <a:off x="1150055" y="50368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D6D7B-309F-2EE8-A948-5570923B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295400"/>
            <a:ext cx="6172200" cy="4572000"/>
          </a:xfrm>
        </p:spPr>
        <p:txBody>
          <a:bodyPr>
            <a:normAutofit/>
          </a:bodyPr>
          <a:lstStyle/>
          <a:p>
            <a:r>
              <a:rPr lang="en-US" dirty="0"/>
              <a:t>Neurons are surrounded by extracellular and intracellular fluids separated by the membrane.</a:t>
            </a:r>
          </a:p>
          <a:p>
            <a:r>
              <a:rPr lang="en-US" dirty="0"/>
              <a:t>The difference in charge across this membrane is the membrane potential.</a:t>
            </a:r>
          </a:p>
          <a:p>
            <a:r>
              <a:rPr lang="en-US" dirty="0"/>
              <a:t>Ions like sodium (Na+) and potassium (K+) have different concentrations inside vs. outside the cell.</a:t>
            </a:r>
          </a:p>
        </p:txBody>
      </p:sp>
    </p:spTree>
    <p:extLst>
      <p:ext uri="{BB962C8B-B14F-4D97-AF65-F5344CB8AC3E}">
        <p14:creationId xmlns:p14="http://schemas.microsoft.com/office/powerpoint/2010/main" val="163200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1116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2.2</vt:lpstr>
      <vt:lpstr>The Nervous System</vt:lpstr>
      <vt:lpstr>Neuron Structure</vt:lpstr>
      <vt:lpstr>Lesson 2.2 Figure 2</vt:lpstr>
      <vt:lpstr>Functions Of The Parts Of The Neuron</vt:lpstr>
      <vt:lpstr>Multiple Sclerosis (MS) Example</vt:lpstr>
      <vt:lpstr>Lesson 2.2 Figure 3</vt:lpstr>
      <vt:lpstr>Neuronal Signal</vt:lpstr>
      <vt:lpstr>Neuronal Communication1</vt:lpstr>
      <vt:lpstr>Neuronal Communication2</vt:lpstr>
      <vt:lpstr>Lesson 2.2 Figure 7a</vt:lpstr>
      <vt:lpstr>Lesson 2.2 Figure 7b</vt:lpstr>
      <vt:lpstr>Neuronal Communication3</vt:lpstr>
      <vt:lpstr>Lesson 2.2 Figure 8</vt:lpstr>
      <vt:lpstr>Neuronal Communication4</vt:lpstr>
      <vt:lpstr>Neurotransmitters And Drugs</vt:lpstr>
      <vt:lpstr>Agonist</vt:lpstr>
      <vt:lpstr>Antagonist</vt:lpstr>
      <vt:lpstr>Psychotropic Drugs</vt:lpstr>
      <vt:lpstr>Lesson 2.2 Figure 9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2.2 Cells of The Nervous System</dc:title>
  <dc:creator>Hawkes Learning</dc:creator>
  <cp:keywords>Psychology</cp:keywords>
  <cp:lastModifiedBy>Talissa Nahass</cp:lastModifiedBy>
  <cp:revision>184</cp:revision>
  <dcterms:created xsi:type="dcterms:W3CDTF">2013-04-26T14:43:13Z</dcterms:created>
  <dcterms:modified xsi:type="dcterms:W3CDTF">2024-07-23T17:34:15Z</dcterms:modified>
  <cp:category>Psychology</cp:category>
</cp:coreProperties>
</file>