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2" r:id="rId2"/>
  </p:sldMasterIdLst>
  <p:notesMasterIdLst>
    <p:notesMasterId r:id="rId17"/>
  </p:notesMasterIdLst>
  <p:handoutMasterIdLst>
    <p:handoutMasterId r:id="rId18"/>
  </p:handoutMasterIdLst>
  <p:sldIdLst>
    <p:sldId id="272" r:id="rId3"/>
    <p:sldId id="273" r:id="rId4"/>
    <p:sldId id="267" r:id="rId5"/>
    <p:sldId id="274" r:id="rId6"/>
    <p:sldId id="282" r:id="rId7"/>
    <p:sldId id="275" r:id="rId8"/>
    <p:sldId id="277" r:id="rId9"/>
    <p:sldId id="276" r:id="rId10"/>
    <p:sldId id="281" r:id="rId11"/>
    <p:sldId id="280" r:id="rId12"/>
    <p:sldId id="283" r:id="rId13"/>
    <p:sldId id="270" r:id="rId14"/>
    <p:sldId id="278" r:id="rId15"/>
    <p:sldId id="318" r:id="rId16"/>
  </p:sldIdLst>
  <p:sldSz cx="9144000" cy="6858000" type="screen4x3"/>
  <p:notesSz cx="6858000" cy="9144000"/>
  <p:embeddedFontLst>
    <p:embeddedFont>
      <p:font typeface="Century Gothic" panose="020B050202020202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7799"/>
    <a:srgbClr val="182F58"/>
    <a:srgbClr val="1F497D"/>
    <a:srgbClr val="2D7D9F"/>
    <a:srgbClr val="0000FF"/>
    <a:srgbClr val="366092"/>
    <a:srgbClr val="000099"/>
    <a:srgbClr val="000000"/>
    <a:srgbClr val="1F497C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9" autoAdjust="0"/>
    <p:restoredTop sz="86410" autoAdjust="0"/>
  </p:normalViewPr>
  <p:slideViewPr>
    <p:cSldViewPr>
      <p:cViewPr varScale="1">
        <p:scale>
          <a:sx n="95" d="100"/>
          <a:sy n="95" d="100"/>
        </p:scale>
        <p:origin x="166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912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font" Target="fonts/font3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6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F262B-740E-4480-8DD6-7DF3785A307D}" type="datetimeFigureOut">
              <a:rPr lang="en-US" smtClean="0"/>
              <a:pPr/>
              <a:t>7/18/2024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5ED13-301A-4C0A-8C7F-A4982DED9D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85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55021B-8C83-0E64-7853-247E9DC8E5CC}"/>
              </a:ext>
            </a:extLst>
          </p:cNvPr>
          <p:cNvSpPr txBox="1"/>
          <p:nvPr userDrawn="1"/>
        </p:nvSpPr>
        <p:spPr>
          <a:xfrm>
            <a:off x="3276600" y="6096038"/>
            <a:ext cx="8381999" cy="464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spcBef>
                <a:spcPct val="20000"/>
              </a:spcBef>
              <a:defRPr/>
            </a:pPr>
            <a:r>
              <a:rPr lang="en-US" sz="1050" dirty="0"/>
              <a:t>© 2023 Hawkes Learning. All rights reserved. Authorized only for instructor use in the classroom.</a:t>
            </a:r>
          </a:p>
          <a:p>
            <a:pPr defTabSz="457200">
              <a:spcBef>
                <a:spcPct val="20000"/>
              </a:spcBef>
              <a:defRPr/>
            </a:pPr>
            <a:r>
              <a:rPr lang="en-US" sz="1050" dirty="0"/>
              <a:t>No reproduction or further distribution permitted without the prior written consent of Hawkes Learning.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91900-F9C7-EB19-6E5D-FAAB3EFAF3E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81000" y="2800183"/>
            <a:ext cx="3581400" cy="990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Lesson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0492872-1E9F-75D1-A86E-4EAE19934D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9562" y="1729204"/>
            <a:ext cx="3581400" cy="914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rgbClr val="182F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X.X</a:t>
            </a:r>
          </a:p>
        </p:txBody>
      </p:sp>
      <p:pic>
        <p:nvPicPr>
          <p:cNvPr id="3" name="Picture 2" descr="A book cover of a book&#10;&#10;Description automatically generated">
            <a:extLst>
              <a:ext uri="{FF2B5EF4-FFF2-40B4-BE49-F238E27FC236}">
                <a16:creationId xmlns:a16="http://schemas.microsoft.com/office/drawing/2014/main" id="{FB9198A7-BFC5-2613-5260-9790722871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310471"/>
            <a:ext cx="4407338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On Your Own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83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Dig Deeper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00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2D7D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1966751E-D7BB-F58F-6EF7-988C1DD7F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1566" y="1981200"/>
            <a:ext cx="9144000" cy="2250283"/>
            <a:chOff x="1524000" y="1410227"/>
            <a:chExt cx="9144000" cy="2250283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E5745617-7817-BAD4-50DB-96682A18AA8C}"/>
                </a:ext>
              </a:extLst>
            </p:cNvPr>
            <p:cNvCxnSpPr/>
            <p:nvPr/>
          </p:nvCxnSpPr>
          <p:spPr>
            <a:xfrm>
              <a:off x="1859169" y="2729726"/>
              <a:ext cx="8429625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64544EB-EC3E-1655-8249-41F759480F18}"/>
                </a:ext>
              </a:extLst>
            </p:cNvPr>
            <p:cNvSpPr txBox="1"/>
            <p:nvPr/>
          </p:nvSpPr>
          <p:spPr>
            <a:xfrm>
              <a:off x="1524000" y="141022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72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9AE6A06-DC07-3D52-BB89-86F2EF077C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81108" y="3050910"/>
              <a:ext cx="609600" cy="60960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2522F05-C169-5A8E-BEE7-C2AF4A8B2F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66179" y="3050910"/>
              <a:ext cx="609600" cy="6096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787E3FD-08C2-8D03-8749-14D0892684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7122" y="3050910"/>
              <a:ext cx="609600" cy="609600"/>
            </a:xfrm>
            <a:prstGeom prst="rect">
              <a:avLst/>
            </a:prstGeom>
          </p:spPr>
        </p:pic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06388AC8-6D6B-52AD-1753-6A2F27A1765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631" y="362188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759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F081F-48F3-8267-3057-5544357BE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633713-4DEA-1BFF-037C-ED269AF8B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07F6C-D326-3F27-7EAE-5BF868C7F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77BFC-6D1D-7790-F568-DEDC1E5B0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47BFD-8ACB-D117-DD6E-8C910642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435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38D66-2168-5395-E638-C563C5FCA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95709-6FBD-5A0B-E014-B76BE88C6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B714-6F35-A8B9-B214-1E800CF2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ADD3B-EA6B-8E52-209F-DC060D852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5B957-CDD8-A1A1-036C-846EDDFBC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458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1966E-AF61-4BAF-32F4-D64F7F137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52EE6-2FC4-FF10-FE8B-7B462A03D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E3765-CFB8-3DB8-4530-40A91AA4B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5BB5A-01A4-73B5-3458-1F4BF4FD4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4B8BA-A6A0-FB9D-787C-C584FA632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17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6F029-D9A2-29CD-D92A-EA140BD93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ECE9F-4981-2D10-5FA3-9365F9EED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9331FE-8241-9BF3-10DE-0A81E662F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D400E-FED1-430C-4090-DEDA45577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55812B-8595-572D-E9AA-8E222E273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EE0C1-6885-9A3F-C9C0-D4ABB4ADF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07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CE991-2CC7-8043-5043-30DFA7818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533A0-4C38-7817-BC59-0E848EC3F4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74372E-6BD9-DFC5-026B-5B596518A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4EEDA2-7A44-4A85-E840-DB0F587C3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80F3DA-20DF-47C4-1238-09DB2721E8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8F7FA1-21C2-F903-F10E-94D67334A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9BAF0D-C093-33EB-0FB5-1DEE5C1BF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1B7B6A-E322-6D06-1427-10A47C00D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98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D8880-42A0-105F-1181-F63CEB78F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40DC5C-C6DF-6DA7-DB2D-0977A0C8D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3A55FD-722C-86C4-FB61-0039EB9C0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03D996-C02E-5BB5-CEEB-E7805FC3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2980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65AE0E-18E4-7AD5-CB35-91EAF67B9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4D172D-F1F5-FAB9-10AA-2898733E8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9DEEB-5F88-A85E-677E-F35144287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969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4F2B-CEF7-34ED-3CBC-130FD3E34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02857-3189-6D0C-8942-BC5E624BC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50612-0EE6-D884-4964-770E861852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89F506-34FB-841B-2AB7-47A6DBC09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EFFA8C-2DE3-D563-1DAC-E913F8A7D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76E7F7-542A-73E5-5C39-D3F7EA034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342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B185D-89FF-49DB-25B7-273E5CB9E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510F5-A26E-6EB8-0770-7ADF0385E4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DE380-D33B-1D6E-2C57-10D549F01F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2405F3-753B-17B1-949C-638C78CA9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77BE86-94D6-AE37-EA09-617C083B1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C9BDFD-566D-10E4-88AA-A2097149F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559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38F8C-C2E8-3ED0-624C-F4D195FCE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7C933-2DD2-67DA-1555-5CFA2EDB5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31696-6DCC-3D74-B964-C6A7CA82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4C985-0666-F247-F678-2B9D23EEC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F260B-18EF-E5A9-273D-75B09EF8E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8956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58D992-0865-8967-2916-0BE7BEE89F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26BEFF-3D23-B6C4-6EE0-EEFD8BAAA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1F246-1707-C02C-610E-845DF2128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800BD-0EDC-B130-57AA-E2E91AE75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04D67-EBF8-57F5-0B7F-3B24F83D9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4314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">
    <p:bg>
      <p:bgPr>
        <a:solidFill>
          <a:srgbClr val="2D7D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9CDC15-C133-6A43-2AB0-D5FB639C26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621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07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2971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199D9D7-D46E-5BC7-C02C-BCF6B528DB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581400" y="1280160"/>
            <a:ext cx="51054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1883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257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199D9D7-D46E-5BC7-C02C-BCF6B528DB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1280160"/>
            <a:ext cx="28194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8352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Lesson X.X Figure Number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56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Group Activity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995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What Do You Think?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68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Reflection Question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572001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743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61" r:id="rId5"/>
    <p:sldLayoutId id="2147483652" r:id="rId6"/>
    <p:sldLayoutId id="2147483653" r:id="rId7"/>
    <p:sldLayoutId id="2147483658" r:id="rId8"/>
    <p:sldLayoutId id="2147483656" r:id="rId9"/>
    <p:sldLayoutId id="2147483657" r:id="rId10"/>
    <p:sldLayoutId id="2147483660" r:id="rId11"/>
    <p:sldLayoutId id="214748365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8BF824-37E5-A46A-6320-EBA7FEE0F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69F70-BC82-BDAE-32C6-8744D1218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25259-6911-78F4-049F-3E1160176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E38D61-C232-40CB-A3E3-D66C18882333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4B541-4E51-2197-9F9F-7D1C30B59F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CF51B-67CB-17C0-C9E5-64AA1D8BC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33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E7A1944-20A9-5EFC-CF5D-428D07B9FF1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79562" y="1729204"/>
            <a:ext cx="35814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182F5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Lesson 2.3</a:t>
            </a:r>
          </a:p>
        </p:txBody>
      </p:sp>
      <p:sp>
        <p:nvSpPr>
          <p:cNvPr id="3" name="Content Placeholder 8">
            <a:extLst>
              <a:ext uri="{FF2B5EF4-FFF2-40B4-BE49-F238E27FC236}">
                <a16:creationId xmlns:a16="http://schemas.microsoft.com/office/drawing/2014/main" id="{FF68ED90-5F09-E335-E8D2-4F2687C0EB5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79562" y="2627694"/>
            <a:ext cx="3581400" cy="990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 dirty="0"/>
              <a:t>Parts of the Nervous System</a:t>
            </a:r>
          </a:p>
        </p:txBody>
      </p:sp>
    </p:spTree>
    <p:extLst>
      <p:ext uri="{BB962C8B-B14F-4D97-AF65-F5344CB8AC3E}">
        <p14:creationId xmlns:p14="http://schemas.microsoft.com/office/powerpoint/2010/main" val="3886239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A497B-9814-5772-1461-A7163E57E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Fight-Or-Flight Response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80B56-9704-F09B-55D6-5F90CD925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Fight-or-flight response:</a:t>
            </a:r>
            <a:r>
              <a:rPr lang="en-US" dirty="0"/>
              <a:t> set of physiological responses that occur when an individual encounters a perceived threat</a:t>
            </a:r>
          </a:p>
          <a:p>
            <a:r>
              <a:rPr lang="en-US" dirty="0"/>
              <a:t>Allows the body access to energy reserves and heightened sensory capacity so it can fight a threat or run away to safety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415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A497B-9814-5772-1461-A7163E57E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Fight-Or-Flight Response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80B56-9704-F09B-55D6-5F90CD925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Modern humans experience increased sympathetic activity from psychological threats like giving a presentation, taking an important test, or dealing with COVID-19 stressors.</a:t>
            </a:r>
          </a:p>
          <a:p>
            <a:r>
              <a:rPr lang="en-US" dirty="0"/>
              <a:t>Chronic stress can increase susceptibility to heart disease and impair immune function (Chandola et al., 2006)</a:t>
            </a:r>
          </a:p>
          <a:p>
            <a:r>
              <a:rPr lang="en-US" dirty="0"/>
              <a:t>Once the threat is resolved, the parasympathetic nervous system restores bodily functions to a relaxed state.</a:t>
            </a:r>
          </a:p>
          <a:p>
            <a:r>
              <a:rPr lang="en-US" dirty="0"/>
              <a:t>Heart rate and blood pressure return to normal, pupils constrict, bladder control is regained, and the liver stores glucose as glycogen.</a:t>
            </a:r>
          </a:p>
        </p:txBody>
      </p:sp>
    </p:spTree>
    <p:extLst>
      <p:ext uri="{BB962C8B-B14F-4D97-AF65-F5344CB8AC3E}">
        <p14:creationId xmlns:p14="http://schemas.microsoft.com/office/powerpoint/2010/main" val="1840113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9B2DB-2CE6-975F-9DB9-20CC546C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Reflection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27152-CF6A-3AA8-CAC9-B892F0C75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1082041"/>
          </a:xfrm>
        </p:spPr>
        <p:txBody>
          <a:bodyPr/>
          <a:lstStyle/>
          <a:p>
            <a:r>
              <a:rPr lang="en-US" dirty="0"/>
              <a:t>What are some ways you can increase parasympathetic nervous system activity?</a:t>
            </a:r>
          </a:p>
        </p:txBody>
      </p:sp>
    </p:spTree>
    <p:extLst>
      <p:ext uri="{BB962C8B-B14F-4D97-AF65-F5344CB8AC3E}">
        <p14:creationId xmlns:p14="http://schemas.microsoft.com/office/powerpoint/2010/main" val="3029162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87C87-BA7A-63CD-173E-657786EFE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C66E0-A778-B178-A9F0-8EA907F36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</a:t>
            </a:r>
            <a:r>
              <a:rPr lang="en-US" b="1" dirty="0"/>
              <a:t>peripheral nervous system </a:t>
            </a:r>
            <a:r>
              <a:rPr lang="en-US" dirty="0"/>
              <a:t>includes the somatic and autonomic nervous systems.</a:t>
            </a:r>
          </a:p>
          <a:p>
            <a:r>
              <a:rPr lang="en-US" dirty="0"/>
              <a:t>The </a:t>
            </a:r>
            <a:r>
              <a:rPr lang="en-US" b="1" dirty="0"/>
              <a:t>somatic nervous system </a:t>
            </a:r>
            <a:r>
              <a:rPr lang="en-US" dirty="0"/>
              <a:t>transmits sensory and motor signals to and from the central nervous system.</a:t>
            </a:r>
          </a:p>
          <a:p>
            <a:r>
              <a:rPr lang="en-US" dirty="0"/>
              <a:t>The </a:t>
            </a:r>
            <a:r>
              <a:rPr lang="en-US" b="1" dirty="0"/>
              <a:t>autonomic nervous system </a:t>
            </a:r>
            <a:r>
              <a:rPr lang="en-US" dirty="0"/>
              <a:t>controls organ and gland functions and is divided into the </a:t>
            </a:r>
            <a:r>
              <a:rPr lang="en-US" b="1" dirty="0"/>
              <a:t>sympathetic</a:t>
            </a:r>
            <a:r>
              <a:rPr lang="en-US" dirty="0"/>
              <a:t> and </a:t>
            </a:r>
            <a:r>
              <a:rPr lang="en-US" b="1" dirty="0"/>
              <a:t>parasympathetic</a:t>
            </a:r>
            <a:r>
              <a:rPr lang="en-US" dirty="0"/>
              <a:t> divisions.</a:t>
            </a:r>
          </a:p>
          <a:p>
            <a:r>
              <a:rPr lang="en-US" dirty="0"/>
              <a:t>Sympathetic activation prepares for </a:t>
            </a:r>
            <a:r>
              <a:rPr lang="en-US" b="1" dirty="0"/>
              <a:t>fight-or-flight response</a:t>
            </a:r>
            <a:r>
              <a:rPr lang="en-US" dirty="0"/>
              <a:t>, while parasympathetic activation is associated with normal functioning under relaxed conditions.</a:t>
            </a:r>
          </a:p>
        </p:txBody>
      </p:sp>
    </p:spTree>
    <p:extLst>
      <p:ext uri="{BB962C8B-B14F-4D97-AF65-F5344CB8AC3E}">
        <p14:creationId xmlns:p14="http://schemas.microsoft.com/office/powerpoint/2010/main" val="11724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9B4DC9-78B9-22C4-EA11-DFA98FFA395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End of Hawkes Learning PowerPoint</a:t>
            </a:r>
          </a:p>
        </p:txBody>
      </p:sp>
    </p:spTree>
    <p:extLst>
      <p:ext uri="{BB962C8B-B14F-4D97-AF65-F5344CB8AC3E}">
        <p14:creationId xmlns:p14="http://schemas.microsoft.com/office/powerpoint/2010/main" val="1295064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Parts Of </a:t>
            </a:r>
            <a:r>
              <a:rPr lang="en-US" dirty="0"/>
              <a:t>T</a:t>
            </a:r>
            <a:r>
              <a:rPr lang="en-US" b="1" dirty="0"/>
              <a:t>he Nervous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</p:spPr>
        <p:txBody>
          <a:bodyPr/>
          <a:lstStyle/>
          <a:p>
            <a:r>
              <a:rPr lang="en-US" dirty="0"/>
              <a:t>Can be divided into two major subdivisions (Figure 1)</a:t>
            </a:r>
          </a:p>
          <a:p>
            <a:pPr lvl="1"/>
            <a:r>
              <a:rPr lang="en-US" dirty="0">
                <a:solidFill>
                  <a:srgbClr val="182F58"/>
                </a:solidFill>
              </a:rPr>
              <a:t>Central nervous system (CNS)</a:t>
            </a:r>
          </a:p>
          <a:p>
            <a:pPr lvl="2"/>
            <a:r>
              <a:rPr lang="en-US" dirty="0">
                <a:solidFill>
                  <a:srgbClr val="2B7799"/>
                </a:solidFill>
              </a:rPr>
              <a:t>Consists of the brain and spinal cord</a:t>
            </a:r>
          </a:p>
          <a:p>
            <a:pPr lvl="1"/>
            <a:r>
              <a:rPr lang="en-US" dirty="0">
                <a:solidFill>
                  <a:srgbClr val="182F58"/>
                </a:solidFill>
              </a:rPr>
              <a:t>Peripheral nervous system (PNS)</a:t>
            </a:r>
          </a:p>
          <a:p>
            <a:pPr lvl="2"/>
            <a:r>
              <a:rPr lang="en-US" dirty="0">
                <a:solidFill>
                  <a:srgbClr val="2B7799"/>
                </a:solidFill>
              </a:rPr>
              <a:t>Connects the CNS to the rest of the body</a:t>
            </a:r>
          </a:p>
          <a:p>
            <a:pPr marL="457200" lvl="1" indent="0">
              <a:buNone/>
            </a:pPr>
            <a:endParaRPr lang="en-US" dirty="0">
              <a:solidFill>
                <a:srgbClr val="182F58"/>
              </a:solidFill>
            </a:endParaRPr>
          </a:p>
          <a:p>
            <a:pPr lvl="2"/>
            <a:endParaRPr lang="en-US" dirty="0">
              <a:solidFill>
                <a:srgbClr val="182F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73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dirty="0"/>
              <a:t>Lesson 2.3 Figure 1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685800" y="5516880"/>
            <a:ext cx="8229600" cy="487680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0" indent="0">
              <a:buNone/>
              <a:tabLst>
                <a:tab pos="461963" algn="l"/>
              </a:tabLst>
            </a:pPr>
            <a:r>
              <a:rPr lang="en-US" i="0" dirty="0"/>
              <a:t>Caption: The nervous system is divided into two major parts: (a) the central nervous system and (b) the peripheral nervous system.</a:t>
            </a:r>
          </a:p>
        </p:txBody>
      </p:sp>
      <p:pic>
        <p:nvPicPr>
          <p:cNvPr id="2" name="Content Placeholder 2" descr="An illustration of the central nervous system and the peripheral nervous system.&#10;">
            <a:extLst>
              <a:ext uri="{FF2B5EF4-FFF2-40B4-BE49-F238E27FC236}">
                <a16:creationId xmlns:a16="http://schemas.microsoft.com/office/drawing/2014/main" id="{D4557A67-F104-F0CF-BAFE-357EE4399FE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" y="1097280"/>
            <a:ext cx="7680959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DD308-D9CA-48B8-1E4F-F39B72079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Peripheral Nervous System (PNS)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2BBC4-8D28-16CD-0BDF-3E49ADA14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PNS is made up of thick bundles of axons (called nerves).</a:t>
            </a:r>
          </a:p>
          <a:p>
            <a:r>
              <a:rPr lang="en-US" dirty="0"/>
              <a:t>Nerves carry messages back and forth between the brain, the spinal cord, muscles, organs, and senses in the periphery of the body</a:t>
            </a:r>
          </a:p>
          <a:p>
            <a:r>
              <a:rPr lang="en-US" dirty="0"/>
              <a:t>It consists of two major subdivisions</a:t>
            </a:r>
          </a:p>
          <a:p>
            <a:pPr lvl="1"/>
            <a:r>
              <a:rPr lang="en-US" dirty="0">
                <a:solidFill>
                  <a:srgbClr val="2B7799"/>
                </a:solidFill>
              </a:rPr>
              <a:t>Somatic nervous system</a:t>
            </a:r>
          </a:p>
          <a:p>
            <a:pPr lvl="1"/>
            <a:r>
              <a:rPr lang="en-US" dirty="0">
                <a:solidFill>
                  <a:srgbClr val="2B7799"/>
                </a:solidFill>
              </a:rPr>
              <a:t>Autonomic nervous system</a:t>
            </a:r>
          </a:p>
        </p:txBody>
      </p:sp>
    </p:spTree>
    <p:extLst>
      <p:ext uri="{BB962C8B-B14F-4D97-AF65-F5344CB8AC3E}">
        <p14:creationId xmlns:p14="http://schemas.microsoft.com/office/powerpoint/2010/main" val="3004308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E7A4C-E3C6-BC0F-221D-751F28D33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Somatic Nervous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ADB38-F713-6606-787D-753ABD415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</a:t>
            </a:r>
            <a:r>
              <a:rPr lang="en-US" b="1" dirty="0"/>
              <a:t>somatic nervous system </a:t>
            </a:r>
            <a:r>
              <a:rPr lang="en-US" dirty="0"/>
              <a:t>relays sensory and motor information to and from the brain using motor and sensory neurons.</a:t>
            </a:r>
          </a:p>
          <a:p>
            <a:r>
              <a:rPr lang="en-US" b="1" dirty="0"/>
              <a:t>Motor neurons </a:t>
            </a:r>
            <a:r>
              <a:rPr lang="en-US" dirty="0"/>
              <a:t>(efferent fibers) carry instructions from the brain to the muscles.</a:t>
            </a:r>
          </a:p>
          <a:p>
            <a:r>
              <a:rPr lang="en-US" b="1" dirty="0"/>
              <a:t>Sensory neurons </a:t>
            </a:r>
            <a:r>
              <a:rPr lang="en-US" dirty="0"/>
              <a:t>(afferent fibers) transmit sensory information to the CNS.</a:t>
            </a:r>
          </a:p>
          <a:p>
            <a:r>
              <a:rPr lang="en-US" dirty="0"/>
              <a:t>Nerves function as two-way highways, containing both efferent and afferent axons to coordinate bodily actions.</a:t>
            </a:r>
          </a:p>
        </p:txBody>
      </p:sp>
    </p:spTree>
    <p:extLst>
      <p:ext uri="{BB962C8B-B14F-4D97-AF65-F5344CB8AC3E}">
        <p14:creationId xmlns:p14="http://schemas.microsoft.com/office/powerpoint/2010/main" val="60248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D0791-ADD5-BFB3-0EE5-B1266ADF8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Autonomic Nervous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12307-B376-FB74-3CB6-94E8DA770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</a:t>
            </a:r>
            <a:r>
              <a:rPr lang="en-US" b="1" dirty="0"/>
              <a:t>autonomic nervous system </a:t>
            </a:r>
            <a:r>
              <a:rPr lang="en-US" dirty="0"/>
              <a:t>controls internal organs and glands, operating largely outside voluntary control.</a:t>
            </a:r>
          </a:p>
          <a:p>
            <a:r>
              <a:rPr lang="en-US" dirty="0"/>
              <a:t>It consists of two main divisions: </a:t>
            </a:r>
          </a:p>
          <a:p>
            <a:pPr lvl="1"/>
            <a:r>
              <a:rPr lang="en-US" dirty="0">
                <a:solidFill>
                  <a:srgbClr val="2B7799"/>
                </a:solidFill>
              </a:rPr>
              <a:t>Sympathetic nervous system</a:t>
            </a:r>
          </a:p>
          <a:p>
            <a:pPr lvl="1"/>
            <a:r>
              <a:rPr lang="en-US" dirty="0">
                <a:solidFill>
                  <a:srgbClr val="2B7799"/>
                </a:solidFill>
              </a:rPr>
              <a:t>Parasympathetic nervous system</a:t>
            </a:r>
          </a:p>
          <a:p>
            <a:r>
              <a:rPr lang="en-US" dirty="0"/>
              <a:t>Homeostasis is maintained through the complementary functions of these two divisions.</a:t>
            </a:r>
          </a:p>
          <a:p>
            <a:pPr lvl="1"/>
            <a:r>
              <a:rPr lang="en-US" b="1" dirty="0">
                <a:solidFill>
                  <a:srgbClr val="2B7799"/>
                </a:solidFill>
              </a:rPr>
              <a:t>Homeostasis:</a:t>
            </a:r>
            <a:r>
              <a:rPr lang="en-US" dirty="0">
                <a:solidFill>
                  <a:srgbClr val="2B7799"/>
                </a:solidFill>
              </a:rPr>
              <a:t> tendency to maintain a balance, or optional level, within a biological system</a:t>
            </a:r>
          </a:p>
        </p:txBody>
      </p:sp>
    </p:spTree>
    <p:extLst>
      <p:ext uri="{BB962C8B-B14F-4D97-AF65-F5344CB8AC3E}">
        <p14:creationId xmlns:p14="http://schemas.microsoft.com/office/powerpoint/2010/main" val="1565898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22858-FD6F-BB19-3F19-439943DE0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Parasympathetic Nervous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6961D-E88F-E47C-D8CF-B1809C525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b="1" dirty="0"/>
              <a:t>parasympathetic nervous system</a:t>
            </a:r>
            <a:r>
              <a:rPr lang="en-US" dirty="0"/>
              <a:t> returns the body to routine operations after a stress response, promoting relaxation.</a:t>
            </a:r>
          </a:p>
          <a:p>
            <a:r>
              <a:rPr lang="en-US" dirty="0"/>
              <a:t>This system counterbalances the </a:t>
            </a:r>
            <a:r>
              <a:rPr lang="en-US" b="1" dirty="0"/>
              <a:t>sympathetic nervous system</a:t>
            </a:r>
            <a:r>
              <a:rPr lang="en-US" dirty="0"/>
              <a:t>, ensuring bodily functions return to a state of calm and stability.</a:t>
            </a:r>
          </a:p>
        </p:txBody>
      </p:sp>
    </p:spTree>
    <p:extLst>
      <p:ext uri="{BB962C8B-B14F-4D97-AF65-F5344CB8AC3E}">
        <p14:creationId xmlns:p14="http://schemas.microsoft.com/office/powerpoint/2010/main" val="717881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C4627-EDA9-A76E-3A6E-03A0C7474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Sympathetic Nervous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42CFF-1FD3-603F-FF05-0D0C01D80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19200"/>
            <a:ext cx="89154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Sympathetic nervous system prepares the body for stress-related activities, activating the </a:t>
            </a:r>
            <a:r>
              <a:rPr lang="en-US" b="1" dirty="0"/>
              <a:t>fight-or-flight response</a:t>
            </a:r>
            <a:r>
              <a:rPr lang="en-US" dirty="0"/>
              <a:t>.</a:t>
            </a:r>
          </a:p>
          <a:p>
            <a:r>
              <a:rPr lang="en-US" dirty="0"/>
              <a:t>It is activated when we are faced with stressful or high-arousal situations.</a:t>
            </a:r>
          </a:p>
          <a:p>
            <a:r>
              <a:rPr lang="en-US" dirty="0"/>
              <a:t>It was adaptive for our ancestors and increased their chances of survival.</a:t>
            </a:r>
          </a:p>
          <a:p>
            <a:pPr lvl="1"/>
            <a:r>
              <a:rPr lang="en-US" u="sng" dirty="0">
                <a:solidFill>
                  <a:srgbClr val="2B7799"/>
                </a:solidFill>
              </a:rPr>
              <a:t>Example</a:t>
            </a:r>
            <a:r>
              <a:rPr lang="en-US" dirty="0">
                <a:solidFill>
                  <a:srgbClr val="2B7799"/>
                </a:solidFill>
              </a:rPr>
              <a:t>: our ancestors out hunting small game that suddenly disturbs a bear and her cub</a:t>
            </a:r>
          </a:p>
          <a:p>
            <a:pPr lvl="1"/>
            <a:r>
              <a:rPr lang="en-US" dirty="0">
                <a:solidFill>
                  <a:srgbClr val="2B7799"/>
                </a:solidFill>
              </a:rPr>
              <a:t>At this moment, the person′s body undergoes a series of changes – a direct function of sympathetic activation</a:t>
            </a:r>
          </a:p>
          <a:p>
            <a:pPr lvl="2"/>
            <a:r>
              <a:rPr lang="en-US" dirty="0">
                <a:solidFill>
                  <a:srgbClr val="2B7799"/>
                </a:solidFill>
              </a:rPr>
              <a:t>Pupils dilate, heart rate increases, blood pressure increases, bladder relaxes, liver releases glucose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739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E9735-94EF-6027-BEB1-B10E6063C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2.3 Figure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B2389-AFAE-4F0F-4BA8-902436EEE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5410200"/>
            <a:ext cx="8229600" cy="51816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Caption: The sympathetic and parasympathetic divisions of the autonomic nervous system have the opposite effects on various systems.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Content Placeholder 2" descr="A diagram shows the human body to represent the parasympathetic nervous system and the sympathetic nervous system.&#10;">
            <a:extLst>
              <a:ext uri="{FF2B5EF4-FFF2-40B4-BE49-F238E27FC236}">
                <a16:creationId xmlns:a16="http://schemas.microsoft.com/office/drawing/2014/main" id="{4292B4B5-AAEC-EAE8-6B57-33B259D6368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976" y="1097280"/>
            <a:ext cx="7242047" cy="40233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03262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1559</TotalTime>
  <Words>648</Words>
  <Application>Microsoft Office PowerPoint</Application>
  <PresentationFormat>On-screen Show (4:3)</PresentationFormat>
  <Paragraphs>56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Aptos</vt:lpstr>
      <vt:lpstr>Century Gothic</vt:lpstr>
      <vt:lpstr>Aptos Display</vt:lpstr>
      <vt:lpstr>Arial</vt:lpstr>
      <vt:lpstr>Calibri</vt:lpstr>
      <vt:lpstr>Office Theme</vt:lpstr>
      <vt:lpstr>1_Office Theme</vt:lpstr>
      <vt:lpstr>Lesson 2.3</vt:lpstr>
      <vt:lpstr>Parts Of The Nervous System</vt:lpstr>
      <vt:lpstr>Lesson 2.3 Figure 1</vt:lpstr>
      <vt:lpstr>Peripheral Nervous System (PNS)</vt:lpstr>
      <vt:lpstr>Somatic Nervous System</vt:lpstr>
      <vt:lpstr>Autonomic Nervous System</vt:lpstr>
      <vt:lpstr>Parasympathetic Nervous System</vt:lpstr>
      <vt:lpstr>Sympathetic Nervous System</vt:lpstr>
      <vt:lpstr>Lesson 2.3 Figure 2</vt:lpstr>
      <vt:lpstr>Fight-Or-Flight Response1</vt:lpstr>
      <vt:lpstr>Fight-Or-Flight Response2</vt:lpstr>
      <vt:lpstr>Reflection Question</vt:lpstr>
      <vt:lpstr>Summary</vt:lpstr>
      <vt:lpstr>End of Hawkes Learning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Psychology, 2nd Edition</dc:title>
  <dc:creator>Hawkes Learning</dc:creator>
  <cp:keywords>Psychology</cp:keywords>
  <cp:lastModifiedBy>Talissa Nahass</cp:lastModifiedBy>
  <cp:revision>177</cp:revision>
  <dcterms:created xsi:type="dcterms:W3CDTF">2013-04-26T14:43:13Z</dcterms:created>
  <dcterms:modified xsi:type="dcterms:W3CDTF">2024-07-18T13:09:12Z</dcterms:modified>
  <cp:category>Psychology</cp:category>
</cp:coreProperties>
</file>