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272" r:id="rId3"/>
    <p:sldId id="273" r:id="rId4"/>
    <p:sldId id="274" r:id="rId5"/>
    <p:sldId id="276" r:id="rId6"/>
    <p:sldId id="300" r:id="rId7"/>
    <p:sldId id="294" r:id="rId8"/>
    <p:sldId id="275" r:id="rId9"/>
    <p:sldId id="277" r:id="rId10"/>
    <p:sldId id="279" r:id="rId11"/>
    <p:sldId id="280" r:id="rId12"/>
    <p:sldId id="267" r:id="rId13"/>
    <p:sldId id="281" r:id="rId14"/>
    <p:sldId id="296" r:id="rId15"/>
    <p:sldId id="282" r:id="rId16"/>
    <p:sldId id="283" r:id="rId17"/>
    <p:sldId id="297" r:id="rId18"/>
    <p:sldId id="284" r:id="rId19"/>
    <p:sldId id="285" r:id="rId20"/>
    <p:sldId id="298" r:id="rId21"/>
    <p:sldId id="286" r:id="rId22"/>
    <p:sldId id="301" r:id="rId23"/>
    <p:sldId id="302" r:id="rId24"/>
    <p:sldId id="303" r:id="rId25"/>
    <p:sldId id="299" r:id="rId26"/>
    <p:sldId id="270" r:id="rId27"/>
    <p:sldId id="287" r:id="rId28"/>
    <p:sldId id="288" r:id="rId29"/>
    <p:sldId id="289" r:id="rId30"/>
    <p:sldId id="290" r:id="rId31"/>
    <p:sldId id="291" r:id="rId32"/>
    <p:sldId id="292" r:id="rId33"/>
    <p:sldId id="271" r:id="rId34"/>
    <p:sldId id="293" r:id="rId35"/>
    <p:sldId id="318" r:id="rId3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8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B5AE70B2-203D-C4EB-A0BD-0FD90642D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3986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7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2.4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The Brain and Spinal Cord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ACED-F650-428E-4BC9-A5870F60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Parietal 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F457-8E45-E5A7-E4E0-C98A1E14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Contains the somatosensory cortex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Somatosensory cortex: </a:t>
            </a:r>
            <a:r>
              <a:rPr lang="en-US" dirty="0">
                <a:solidFill>
                  <a:srgbClr val="2B7799"/>
                </a:solidFill>
              </a:rPr>
              <a:t>essential for processing sensory information from across the body, such as touch, temperature, and pain</a:t>
            </a:r>
          </a:p>
          <a:p>
            <a:r>
              <a:rPr lang="en-US" dirty="0"/>
              <a:t>Different areas of somatosensory cortex process sensations from different body parts</a:t>
            </a:r>
          </a:p>
          <a:p>
            <a:r>
              <a:rPr lang="en-US" dirty="0"/>
              <a:t>Larger body areas with more nerves have larger representational space in the cortex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fingers have much more cortical space than toes due to their sensitivity</a:t>
            </a:r>
          </a:p>
        </p:txBody>
      </p:sp>
    </p:spTree>
    <p:extLst>
      <p:ext uri="{BB962C8B-B14F-4D97-AF65-F5344CB8AC3E}">
        <p14:creationId xmlns:p14="http://schemas.microsoft.com/office/powerpoint/2010/main" val="157299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Lesson 2.4 </a:t>
            </a:r>
            <a:r>
              <a:rPr lang="en-US" b="1" dirty="0"/>
              <a:t>Figure 6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609600" y="5267113"/>
            <a:ext cx="8229600" cy="59097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i="0" dirty="0"/>
              <a:t>Caption: Spatial relationships in the body are mirrored in the organization of the somatosensory cortex.</a:t>
            </a:r>
          </a:p>
        </p:txBody>
      </p:sp>
      <p:pic>
        <p:nvPicPr>
          <p:cNvPr id="2" name="Content Placeholder 2" descr="A diagram shows the organization in the somatosensory cortex.">
            <a:extLst>
              <a:ext uri="{FF2B5EF4-FFF2-40B4-BE49-F238E27FC236}">
                <a16:creationId xmlns:a16="http://schemas.microsoft.com/office/drawing/2014/main" id="{908D69D0-CC8A-1855-03D6-9B414C6254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8602"/>
            <a:ext cx="7238999" cy="402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B533-DFF1-E8FA-EF74-BD827B8F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370C-0AC9-C490-6492-CFB972F9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0160"/>
            <a:ext cx="8534400" cy="4968240"/>
          </a:xfrm>
        </p:spPr>
        <p:txBody>
          <a:bodyPr>
            <a:normAutofit fontScale="92500"/>
          </a:bodyPr>
          <a:lstStyle/>
          <a:p>
            <a:r>
              <a:rPr lang="en-US" dirty="0"/>
              <a:t>Located on the side of the head</a:t>
            </a:r>
          </a:p>
          <a:p>
            <a:r>
              <a:rPr lang="en-US" dirty="0"/>
              <a:t>Associated with hearing, memory, emotion, and aspects of language</a:t>
            </a:r>
          </a:p>
          <a:p>
            <a:r>
              <a:rPr lang="en-US" dirty="0"/>
              <a:t>Contains the </a:t>
            </a:r>
            <a:r>
              <a:rPr lang="en-US" b="1" dirty="0"/>
              <a:t>auditory cortex 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Auditory cortex: </a:t>
            </a:r>
            <a:r>
              <a:rPr lang="en-US" dirty="0">
                <a:solidFill>
                  <a:srgbClr val="2B7799"/>
                </a:solidFill>
              </a:rPr>
              <a:t>strip of cortex in the temporal lobe that is responsible for processing auditory information</a:t>
            </a:r>
          </a:p>
          <a:p>
            <a:r>
              <a:rPr lang="en-US" b="1" dirty="0"/>
              <a:t>Wernicke's area </a:t>
            </a:r>
            <a:r>
              <a:rPr lang="en-US" dirty="0"/>
              <a:t>in the temporal lobe is important for speech comprehension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Damage to Wernicke's area impairs ability to understand language while allowing language production</a:t>
            </a:r>
          </a:p>
        </p:txBody>
      </p:sp>
    </p:spTree>
    <p:extLst>
      <p:ext uri="{BB962C8B-B14F-4D97-AF65-F5344CB8AC3E}">
        <p14:creationId xmlns:p14="http://schemas.microsoft.com/office/powerpoint/2010/main" val="303122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E53E-D19C-6014-18C8-33C68638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2.4 Figure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55C46-A9CA-47DF-F930-C8A8B00A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63540"/>
            <a:ext cx="8229600" cy="5943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Caption: Damage to either Broca's area or Wernicke's area can result in language deficits. The types of deficits are very different, however, depending on which area is affected.</a:t>
            </a:r>
          </a:p>
        </p:txBody>
      </p:sp>
      <p:pic>
        <p:nvPicPr>
          <p:cNvPr id="4" name="Content Placeholder 2" descr="An illustration shows the locations of Broca's and Wernicke's areas.">
            <a:extLst>
              <a:ext uri="{FF2B5EF4-FFF2-40B4-BE49-F238E27FC236}">
                <a16:creationId xmlns:a16="http://schemas.microsoft.com/office/drawing/2014/main" id="{E7B4EDBE-AF60-ECC8-36D3-838CCA742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280"/>
            <a:ext cx="7859267" cy="436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58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8C29-4E3A-D6D2-4A0D-F62D96D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Occipital 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8B13-B91F-C60D-1D98-EA66FF1C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at the very back of the brain</a:t>
            </a:r>
          </a:p>
          <a:p>
            <a:r>
              <a:rPr lang="en-US" dirty="0"/>
              <a:t>Contains the primary visual cortex for interpreting incoming visual information</a:t>
            </a:r>
          </a:p>
          <a:p>
            <a:r>
              <a:rPr lang="en-US" dirty="0"/>
              <a:t>Organized retinotopically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Close relationship between the position of an object in a person</a:t>
            </a:r>
            <a:r>
              <a:rPr lang="en-US" dirty="0"/>
              <a:t>'</a:t>
            </a:r>
            <a:r>
              <a:rPr lang="en-US" dirty="0">
                <a:solidFill>
                  <a:srgbClr val="2B7799"/>
                </a:solidFill>
              </a:rPr>
              <a:t>s visual field and the position of that object</a:t>
            </a:r>
            <a:r>
              <a:rPr lang="en-US" dirty="0"/>
              <a:t>'</a:t>
            </a:r>
            <a:r>
              <a:rPr lang="en-US" dirty="0">
                <a:solidFill>
                  <a:srgbClr val="2B7799"/>
                </a:solidFill>
              </a:rPr>
              <a:t>s representation on the cortex</a:t>
            </a:r>
          </a:p>
        </p:txBody>
      </p:sp>
    </p:spTree>
    <p:extLst>
      <p:ext uri="{BB962C8B-B14F-4D97-AF65-F5344CB8AC3E}">
        <p14:creationId xmlns:p14="http://schemas.microsoft.com/office/powerpoint/2010/main" val="262565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F7D0-36BB-3B78-F597-5AE31455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The Forebrain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4ABC-3A86-E4A9-0060-55C0D0C7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2819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Located beneath the cerebral cortex and includes the thalamus and the limbic system.</a:t>
            </a:r>
          </a:p>
          <a:p>
            <a:r>
              <a:rPr lang="en-US" b="1" dirty="0"/>
              <a:t>Thalamus: </a:t>
            </a:r>
            <a:r>
              <a:rPr lang="en-US" dirty="0"/>
              <a:t>sensory relay for the brain (Figure 8)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Limbic system: </a:t>
            </a:r>
            <a:r>
              <a:rPr lang="en-US" dirty="0"/>
              <a:t>collection of structures involved in processing emotion and memory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Hippocampus: </a:t>
            </a:r>
            <a:r>
              <a:rPr lang="en-US" dirty="0">
                <a:solidFill>
                  <a:srgbClr val="2B7799"/>
                </a:solidFill>
              </a:rPr>
              <a:t>structure in the temporal lobe associated with learning and memory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Amygdala: </a:t>
            </a:r>
            <a:r>
              <a:rPr lang="en-US" dirty="0">
                <a:solidFill>
                  <a:srgbClr val="2B7799"/>
                </a:solidFill>
              </a:rPr>
              <a:t>structure in the limbic system involved in our experience of emotion and tying emotional meaning to our memories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Hypothalamus: </a:t>
            </a:r>
            <a:r>
              <a:rPr lang="en-US" dirty="0">
                <a:solidFill>
                  <a:srgbClr val="2B7799"/>
                </a:solidFill>
              </a:rPr>
              <a:t>forebrain structure that regulates sexual motivation and behavior and a number of homeostatic processes</a:t>
            </a:r>
          </a:p>
          <a:p>
            <a:endParaRPr lang="en-US" dirty="0"/>
          </a:p>
        </p:txBody>
      </p:sp>
      <p:pic>
        <p:nvPicPr>
          <p:cNvPr id="6" name="Content Placeholder 2" descr="A photo shows the thalamus in the human brain in the anterior and sagittal position.">
            <a:extLst>
              <a:ext uri="{FF2B5EF4-FFF2-40B4-BE49-F238E27FC236}">
                <a16:creationId xmlns:a16="http://schemas.microsoft.com/office/drawing/2014/main" id="{FC35ABCC-F838-8C61-4919-97B10348A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76" y="3987186"/>
            <a:ext cx="3127248" cy="17373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01900-893F-FE00-EAB6-E77F9603A27F}"/>
              </a:ext>
            </a:extLst>
          </p:cNvPr>
          <p:cNvSpPr txBox="1"/>
          <p:nvPr/>
        </p:nvSpPr>
        <p:spPr>
          <a:xfrm>
            <a:off x="4259254" y="574933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304708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5CDA-47F5-A3B9-D327-72A180F7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2.4 Figure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C7B8-CEDF-2334-14B5-5B1637E2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5410200"/>
            <a:ext cx="8229600" cy="45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Caption: The limbic system is involved in mediating emotional response and memory.</a:t>
            </a:r>
          </a:p>
        </p:txBody>
      </p:sp>
      <p:pic>
        <p:nvPicPr>
          <p:cNvPr id="4" name="Content Placeholder 2" descr="An illustration marks the different parts of the human brain involved in mediating emotional response and memory.">
            <a:extLst>
              <a:ext uri="{FF2B5EF4-FFF2-40B4-BE49-F238E27FC236}">
                <a16:creationId xmlns:a16="http://schemas.microsoft.com/office/drawing/2014/main" id="{1A68B5A2-40D9-8615-2560-7B8BEDBFCE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97280"/>
            <a:ext cx="7488935" cy="416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21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FBDA-1181-4F18-97DF-2B87839A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Of Henry Molaison (H. M.)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6A54-5466-C497-D13D-1E669DFC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7280"/>
            <a:ext cx="8382000" cy="4770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1953, Henry Molaison (H.M.) was 27 years old and suffered from severe seizures.</a:t>
            </a:r>
          </a:p>
          <a:p>
            <a:r>
              <a:rPr lang="en-US" dirty="0"/>
              <a:t>He underwent brain surgery to remove his hippocampus and amygdala to control seizures.</a:t>
            </a:r>
          </a:p>
          <a:p>
            <a:r>
              <a:rPr lang="en-US" dirty="0"/>
              <a:t>After surgery, his seizures reduced but he lost ability to form many new memories.</a:t>
            </a:r>
          </a:p>
          <a:p>
            <a:r>
              <a:rPr lang="en-US" dirty="0"/>
              <a:t>He could learn new skills but had no recollection of learning them.</a:t>
            </a:r>
          </a:p>
          <a:p>
            <a:r>
              <a:rPr lang="en-US" dirty="0"/>
              <a:t>He could not remember new faces or events, even immediately after they occurred.</a:t>
            </a:r>
          </a:p>
          <a:p>
            <a:r>
              <a:rPr lang="en-US" dirty="0"/>
              <a:t>He is considered one of the most studied cases in medical and psychological history (Hardt et al.,2010; Squire, 2009).</a:t>
            </a:r>
          </a:p>
        </p:txBody>
      </p:sp>
    </p:spTree>
    <p:extLst>
      <p:ext uri="{BB962C8B-B14F-4D97-AF65-F5344CB8AC3E}">
        <p14:creationId xmlns:p14="http://schemas.microsoft.com/office/powerpoint/2010/main" val="328167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1450-444D-AF8A-4F9E-EBE05179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Midbrain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D09-A59A-0151-B425-3737E528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8499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Comprised of structures located deep within the brain, between the forebrain and the hindbrain.</a:t>
            </a:r>
          </a:p>
          <a:p>
            <a:r>
              <a:rPr lang="en-US" b="1" dirty="0"/>
              <a:t>Reticular formation </a:t>
            </a:r>
            <a:r>
              <a:rPr lang="en-US" dirty="0"/>
              <a:t>(extends up into the forebrain and down into the hindbrain)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Regulates sleep/wake cycle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Regulates arousal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Regulates alertness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Regulates motor activity</a:t>
            </a:r>
          </a:p>
          <a:p>
            <a:r>
              <a:rPr lang="en-US" b="1" dirty="0"/>
              <a:t>Substantia nigra </a:t>
            </a:r>
            <a:r>
              <a:rPr lang="en-US" dirty="0"/>
              <a:t>(Latin for "black substance") and </a:t>
            </a:r>
            <a:r>
              <a:rPr lang="en-US" b="1" dirty="0"/>
              <a:t>ventral tegmental area (VTA)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Produce dopamine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Involved in Parkinson</a:t>
            </a:r>
            <a:r>
              <a:rPr lang="en-US" dirty="0"/>
              <a:t>'</a:t>
            </a:r>
            <a:r>
              <a:rPr lang="en-US" dirty="0">
                <a:solidFill>
                  <a:srgbClr val="2B7799"/>
                </a:solidFill>
              </a:rPr>
              <a:t>s disease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Involved in mood, reward, and addiction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(Berridge &amp; Robinson, 1998; Gardner, 2011; George et al., 2012)</a:t>
            </a:r>
          </a:p>
        </p:txBody>
      </p:sp>
    </p:spTree>
    <p:extLst>
      <p:ext uri="{BB962C8B-B14F-4D97-AF65-F5344CB8AC3E}">
        <p14:creationId xmlns:p14="http://schemas.microsoft.com/office/powerpoint/2010/main" val="97989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D51E-1A47-AA48-0CF2-F43C234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2.4 Figure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2817-B6AD-74D3-EBBF-0582EE1D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601956"/>
            <a:ext cx="8229600" cy="365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Caption: The substantia nigra and ventral tegmental area (VTA) are located in the midbrain.</a:t>
            </a:r>
          </a:p>
        </p:txBody>
      </p:sp>
      <p:pic>
        <p:nvPicPr>
          <p:cNvPr id="4" name="Content Placeholder 2" descr="An illustration shows the location of the substantia negra and VTA in the brain.">
            <a:extLst>
              <a:ext uri="{FF2B5EF4-FFF2-40B4-BE49-F238E27FC236}">
                <a16:creationId xmlns:a16="http://schemas.microsoft.com/office/drawing/2014/main" id="{744F63B8-2547-E771-8805-40E03F1BB1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6044"/>
            <a:ext cx="7626095" cy="4236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40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Spinal 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25" y="977326"/>
            <a:ext cx="6553200" cy="4770120"/>
          </a:xfrm>
        </p:spPr>
        <p:txBody>
          <a:bodyPr>
            <a:noAutofit/>
          </a:bodyPr>
          <a:lstStyle/>
          <a:p>
            <a:r>
              <a:rPr lang="en-US" sz="2010" dirty="0"/>
              <a:t>It connects the brain to the outside world, enabling brain function and action</a:t>
            </a:r>
          </a:p>
          <a:p>
            <a:r>
              <a:rPr lang="en-US" sz="2010" dirty="0"/>
              <a:t>It acts as a relay station routing messages to/from the brain and has its own system of automatic processes called reflexes</a:t>
            </a:r>
          </a:p>
          <a:p>
            <a:r>
              <a:rPr lang="en-US" sz="2010" dirty="0"/>
              <a:t>The top of the spinal cord merges with the brain stem.</a:t>
            </a:r>
          </a:p>
          <a:p>
            <a:pPr lvl="1"/>
            <a:r>
              <a:rPr lang="en-US" sz="2010" dirty="0">
                <a:solidFill>
                  <a:srgbClr val="2B7799"/>
                </a:solidFill>
              </a:rPr>
              <a:t>Controls basic processes like breathing and digestion</a:t>
            </a:r>
          </a:p>
          <a:p>
            <a:r>
              <a:rPr lang="en-US" sz="2010" dirty="0"/>
              <a:t>It ends just below the ribs, with 30 segments corresponding to vertebrae, connecting to specific body parts via the peripheral nervous system.</a:t>
            </a:r>
          </a:p>
          <a:p>
            <a:r>
              <a:rPr lang="en-US" sz="2010" dirty="0"/>
              <a:t>Sensory nerves bring messages in; motor nerves send messages out; reflexes initiated in spinal cord allow rapid responses without brain processing.</a:t>
            </a:r>
          </a:p>
          <a:p>
            <a:r>
              <a:rPr lang="en-US" sz="2010" dirty="0"/>
              <a:t>The spinal cord is protected by bony vertebrae and cushioned in cerebrospinal fluid.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3923D-3DF7-EAC1-5E24-C43AB517229C}"/>
              </a:ext>
            </a:extLst>
          </p:cNvPr>
          <p:cNvSpPr txBox="1"/>
          <p:nvPr/>
        </p:nvSpPr>
        <p:spPr>
          <a:xfrm>
            <a:off x="7696200" y="4627238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  <p:pic>
        <p:nvPicPr>
          <p:cNvPr id="6" name="Content Placeholder 2" descr="A graphic shows a human head and torso from behind with facts about the spinal cord and brain, which are highlighted.">
            <a:extLst>
              <a:ext uri="{FF2B5EF4-FFF2-40B4-BE49-F238E27FC236}">
                <a16:creationId xmlns:a16="http://schemas.microsoft.com/office/drawing/2014/main" id="{F061A4B5-CD33-5742-5468-6A7BE86C6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r="27777"/>
          <a:stretch/>
        </p:blipFill>
        <p:spPr>
          <a:xfrm>
            <a:off x="6698225" y="1752600"/>
            <a:ext cx="2356511" cy="2885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0547-0AAD-4110-4D4F-DAC0039F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Hindbrain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4A56-CC10-03DA-4FF8-F8DB1BDC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at the back of the head</a:t>
            </a:r>
          </a:p>
          <a:p>
            <a:r>
              <a:rPr lang="en-US" dirty="0"/>
              <a:t>Looks like an extension of the spinal cord</a:t>
            </a:r>
          </a:p>
          <a:p>
            <a:r>
              <a:rPr lang="en-US" dirty="0"/>
              <a:t>Contains the medulla, pons, and cerebellum (Figure 11)</a:t>
            </a:r>
          </a:p>
          <a:p>
            <a:r>
              <a:rPr lang="en-US" dirty="0"/>
              <a:t>Medulla, pons, and cerebellum together are known as the brainstem</a:t>
            </a:r>
          </a:p>
        </p:txBody>
      </p:sp>
    </p:spTree>
    <p:extLst>
      <p:ext uri="{BB962C8B-B14F-4D97-AF65-F5344CB8AC3E}">
        <p14:creationId xmlns:p14="http://schemas.microsoft.com/office/powerpoint/2010/main" val="98408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4E2C-09EF-37EE-EF9C-B5D5D946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BCC1-0D7E-C614-A371-62F9FEEE8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Controls the automatic processes of the autonomic nervous system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Breathing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Blood pressure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Heart rate</a:t>
            </a:r>
          </a:p>
        </p:txBody>
      </p:sp>
    </p:spTree>
    <p:extLst>
      <p:ext uri="{BB962C8B-B14F-4D97-AF65-F5344CB8AC3E}">
        <p14:creationId xmlns:p14="http://schemas.microsoft.com/office/powerpoint/2010/main" val="235766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7AA-389F-F6E7-6FDB-F27BA331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0DFE-3CF7-B7E3-7912-29467642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Means "bridge"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Connects brain and spinal cord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Regulates brain activity during sleep</a:t>
            </a:r>
          </a:p>
        </p:txBody>
      </p:sp>
    </p:spTree>
    <p:extLst>
      <p:ext uri="{BB962C8B-B14F-4D97-AF65-F5344CB8AC3E}">
        <p14:creationId xmlns:p14="http://schemas.microsoft.com/office/powerpoint/2010/main" val="139049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195A-D574-8076-0354-59099DE8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68F0-DEC5-0974-9436-BF0601F5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Latin for "little brain"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Receives messages from muscles, tendons, joints, and structures in our ear to control balance, coordination, movement, and motor skills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Believed to be involved in processing some memories, such as procedural memory or memory involved in learning and remembering how to perform tasks</a:t>
            </a:r>
          </a:p>
        </p:txBody>
      </p:sp>
    </p:spTree>
    <p:extLst>
      <p:ext uri="{BB962C8B-B14F-4D97-AF65-F5344CB8AC3E}">
        <p14:creationId xmlns:p14="http://schemas.microsoft.com/office/powerpoint/2010/main" val="266087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1999-EB3A-ADFC-CDA5-22AC6EC4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2.4 Figure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80B0-B005-4633-1912-3154AF25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81" y="5542873"/>
            <a:ext cx="8229600" cy="45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Caption: The pons, medulla, and cerebellum make up the hindbrain.</a:t>
            </a:r>
          </a:p>
        </p:txBody>
      </p:sp>
      <p:pic>
        <p:nvPicPr>
          <p:cNvPr id="4" name="Content Placeholder 2" descr="An illustration shows the location of the pons, medulla, and cerebellum.">
            <a:extLst>
              <a:ext uri="{FF2B5EF4-FFF2-40B4-BE49-F238E27FC236}">
                <a16:creationId xmlns:a16="http://schemas.microsoft.com/office/drawing/2014/main" id="{D3ED9E5E-7E87-8CC6-DE11-3AC6FB0A2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5193"/>
            <a:ext cx="7469579" cy="414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44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35966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would you do if you were told that a family member is brain-dead, and there is no hope for recovery of brain function?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Would you continue or discontinue life support?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if your family member had a living will that specified that life support be discontinued in these circumstances?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Would you honor their wishes?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EF52-6E24-98BD-D793-51F0A35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740A-2D43-7194-67A2-58014751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able to obtain information about the brain using images techniques.</a:t>
            </a:r>
          </a:p>
          <a:p>
            <a:r>
              <a:rPr lang="en-US" dirty="0"/>
              <a:t>These types of techniques include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Radiation (CT/PET scans)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Magnetic Fields (MRI/fMRI)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Electrical Activity (EEGs)</a:t>
            </a:r>
          </a:p>
        </p:txBody>
      </p:sp>
    </p:spTree>
    <p:extLst>
      <p:ext uri="{BB962C8B-B14F-4D97-AF65-F5344CB8AC3E}">
        <p14:creationId xmlns:p14="http://schemas.microsoft.com/office/powerpoint/2010/main" val="2805306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0D0E-D6BF-F276-7C52-AC7D8EBF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Computerized Tomography (CT)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B202-F830-B4B2-9E09-4F71B490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95846"/>
          </a:xfrm>
        </p:spPr>
        <p:txBody>
          <a:bodyPr/>
          <a:lstStyle/>
          <a:p>
            <a:r>
              <a:rPr lang="en-US" dirty="0"/>
              <a:t>It is a technique involving radiation.</a:t>
            </a:r>
          </a:p>
          <a:p>
            <a:r>
              <a:rPr lang="en-US" dirty="0"/>
              <a:t>Is an imaging technique in which a computer coordinates and integrates multiple X-rays of a given area (Figure 13).</a:t>
            </a:r>
          </a:p>
          <a:p>
            <a:r>
              <a:rPr lang="en-US" dirty="0"/>
              <a:t>It is often used to determine whether someone has a tumor or significant brain atrophy.</a:t>
            </a:r>
          </a:p>
          <a:p>
            <a:endParaRPr lang="en-US" dirty="0"/>
          </a:p>
        </p:txBody>
      </p:sp>
      <p:pic>
        <p:nvPicPr>
          <p:cNvPr id="6" name="Content Placeholder 2" descr="A photo shows four C T scans of normal brain, brain tumors, cerebral infarction, and intracerebral hemorrhage.">
            <a:extLst>
              <a:ext uri="{FF2B5EF4-FFF2-40B4-BE49-F238E27FC236}">
                <a16:creationId xmlns:a16="http://schemas.microsoft.com/office/drawing/2014/main" id="{9A28DAFF-A349-EA4E-6101-C0E3C47EB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24666"/>
          <a:stretch/>
        </p:blipFill>
        <p:spPr>
          <a:xfrm>
            <a:off x="1752600" y="4120084"/>
            <a:ext cx="5638799" cy="167075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C5F71-6D55-ADDF-04D0-AA03E4DFBE01}"/>
              </a:ext>
            </a:extLst>
          </p:cNvPr>
          <p:cNvSpPr txBox="1"/>
          <p:nvPr/>
        </p:nvSpPr>
        <p:spPr>
          <a:xfrm>
            <a:off x="4224788" y="5798375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13</a:t>
            </a:r>
          </a:p>
        </p:txBody>
      </p:sp>
    </p:spTree>
    <p:extLst>
      <p:ext uri="{BB962C8B-B14F-4D97-AF65-F5344CB8AC3E}">
        <p14:creationId xmlns:p14="http://schemas.microsoft.com/office/powerpoint/2010/main" val="1580692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CBF0-9A87-3A33-39E0-F8EB0230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Emission Tomography (PET)</a:t>
            </a:r>
          </a:p>
        </p:txBody>
      </p:sp>
      <p:pic>
        <p:nvPicPr>
          <p:cNvPr id="6" name="Content Placeholder 2" descr="A photo shows a set of four P E T scans of human brains, marking activities in different parts of the brain.">
            <a:extLst>
              <a:ext uri="{FF2B5EF4-FFF2-40B4-BE49-F238E27FC236}">
                <a16:creationId xmlns:a16="http://schemas.microsoft.com/office/drawing/2014/main" id="{99B5FBBF-9162-5F3B-CB80-0BDE958F5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r="5338"/>
          <a:stretch/>
        </p:blipFill>
        <p:spPr>
          <a:xfrm>
            <a:off x="46892" y="2065020"/>
            <a:ext cx="3915508" cy="237585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A1DCEF-D6C0-B4B8-DBF9-497A3BA4F0CD}"/>
              </a:ext>
            </a:extLst>
          </p:cNvPr>
          <p:cNvSpPr txBox="1"/>
          <p:nvPr/>
        </p:nvSpPr>
        <p:spPr>
          <a:xfrm>
            <a:off x="1657435" y="4440871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68F1-8F45-EE87-3D2D-68E79AF93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280160"/>
            <a:ext cx="4800600" cy="47396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PET scan </a:t>
            </a:r>
            <a:r>
              <a:rPr lang="en-US" dirty="0"/>
              <a:t>involves injecting individuals with a mildly radioactive substance and monitoring changes in the blood flow to different regions of the brain.</a:t>
            </a:r>
          </a:p>
          <a:p>
            <a:r>
              <a:rPr lang="en-US" dirty="0"/>
              <a:t>It is a technique that relies on radiation.</a:t>
            </a:r>
          </a:p>
          <a:p>
            <a:r>
              <a:rPr lang="en-US" dirty="0"/>
              <a:t>PET scans show little detail, are unable to pinpoint events precisely in time, and require that a brain be exposed to radiation.</a:t>
            </a:r>
          </a:p>
          <a:p>
            <a:r>
              <a:rPr lang="en-US" dirty="0"/>
              <a:t>Allows for better imaging of the activity of neurotransmitter receptors </a:t>
            </a:r>
          </a:p>
        </p:txBody>
      </p:sp>
    </p:spTree>
    <p:extLst>
      <p:ext uri="{BB962C8B-B14F-4D97-AF65-F5344CB8AC3E}">
        <p14:creationId xmlns:p14="http://schemas.microsoft.com/office/powerpoint/2010/main" val="346249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8383-196E-31AC-DB77-4110557E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(MRI)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B352-E1EF-54B0-AB14-C3B6AB74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b="1" dirty="0"/>
              <a:t>magnetic resonance imaging (MRI)</a:t>
            </a:r>
            <a:r>
              <a:rPr lang="en-US" dirty="0"/>
              <a:t>, a person is placed in a strong magnetic field.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MRI:</a:t>
            </a:r>
            <a:r>
              <a:rPr lang="en-US" dirty="0">
                <a:solidFill>
                  <a:srgbClr val="2B7799"/>
                </a:solidFill>
              </a:rPr>
              <a:t> magnetic fields used to produce a picture of the tissue being imaged</a:t>
            </a:r>
            <a:endParaRPr lang="en-US" dirty="0"/>
          </a:p>
          <a:p>
            <a:r>
              <a:rPr lang="en-US" dirty="0"/>
              <a:t>The magnetic field causes hydrogen atoms in body cells to move.</a:t>
            </a:r>
          </a:p>
          <a:p>
            <a:r>
              <a:rPr lang="en-US" dirty="0"/>
              <a:t>When field is turned off, hydrogen atoms emit signals based on tissue density.</a:t>
            </a:r>
          </a:p>
          <a:p>
            <a:r>
              <a:rPr lang="en-US" dirty="0"/>
              <a:t>A computer interprets these signals and displays them as an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3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84A3-DB61-6583-8217-718C4187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Hemispheres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6" name="Content Placeholder 2" descr="An illustration of the brain's surface shows the ridges and depressions with a deep fissure running through the center.">
            <a:extLst>
              <a:ext uri="{FF2B5EF4-FFF2-40B4-BE49-F238E27FC236}">
                <a16:creationId xmlns:a16="http://schemas.microsoft.com/office/drawing/2014/main" id="{06970957-F4CD-9B1C-E3FB-EB92CB1C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19444"/>
          <a:stretch/>
        </p:blipFill>
        <p:spPr>
          <a:xfrm>
            <a:off x="207438" y="2209800"/>
            <a:ext cx="2608072" cy="23012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42339-5211-C01F-EAD0-7935D02D2FCA}"/>
              </a:ext>
            </a:extLst>
          </p:cNvPr>
          <p:cNvSpPr txBox="1"/>
          <p:nvPr/>
        </p:nvSpPr>
        <p:spPr>
          <a:xfrm>
            <a:off x="1295400" y="4518576"/>
            <a:ext cx="6254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BE8D-36B7-7884-A109-FF390D24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980" y="1143000"/>
            <a:ext cx="6147619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cerebral cortex </a:t>
            </a:r>
            <a:r>
              <a:rPr lang="en-US" dirty="0"/>
              <a:t>is the uneven surface of the brain with distinctive patterns of </a:t>
            </a:r>
            <a:r>
              <a:rPr lang="en-US" b="1" dirty="0"/>
              <a:t>gyri</a:t>
            </a:r>
            <a:r>
              <a:rPr lang="en-US" dirty="0"/>
              <a:t> (bumps) and </a:t>
            </a:r>
            <a:r>
              <a:rPr lang="en-US" b="1" dirty="0"/>
              <a:t>sulci</a:t>
            </a:r>
            <a:r>
              <a:rPr lang="en-US" dirty="0"/>
              <a:t> (grooves).</a:t>
            </a:r>
          </a:p>
          <a:p>
            <a:r>
              <a:rPr lang="en-US" dirty="0"/>
              <a:t>The most prominent sulcus is the </a:t>
            </a:r>
            <a:r>
              <a:rPr lang="en-US" b="1" dirty="0"/>
              <a:t>longitudinal fissure</a:t>
            </a:r>
            <a:r>
              <a:rPr lang="en-US" dirty="0"/>
              <a:t>, which separates the brain into two hemispheres: left and right.</a:t>
            </a:r>
          </a:p>
          <a:p>
            <a:r>
              <a:rPr lang="en-US" dirty="0"/>
              <a:t>There is evidence of </a:t>
            </a:r>
            <a:r>
              <a:rPr lang="en-US" b="1" dirty="0"/>
              <a:t>lateralization</a:t>
            </a:r>
            <a:r>
              <a:rPr lang="en-US" dirty="0"/>
              <a:t>, or specialization of function, in each hemisphere, mainly regarding language ability.</a:t>
            </a:r>
          </a:p>
          <a:p>
            <a:r>
              <a:rPr lang="en-US" dirty="0"/>
              <a:t>The left hemisphere controls the right half of the body, and the right hemisphere controls the left half.</a:t>
            </a:r>
          </a:p>
          <a:p>
            <a:r>
              <a:rPr lang="en-US" dirty="0"/>
              <a:t>The brain has flexibility to rewire pathways in case of injury, showing its plasticity.</a:t>
            </a:r>
          </a:p>
        </p:txBody>
      </p:sp>
    </p:spTree>
    <p:extLst>
      <p:ext uri="{BB962C8B-B14F-4D97-AF65-F5344CB8AC3E}">
        <p14:creationId xmlns:p14="http://schemas.microsoft.com/office/powerpoint/2010/main" val="217505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87BD-4126-EEEF-458F-72CECC6C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Magnetic Resonance Imaging (fMRI)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1E91-9131-A1CC-5E0F-5455D2B1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Functional MRI (fMRI) </a:t>
            </a:r>
            <a:r>
              <a:rPr lang="en-US" dirty="0"/>
              <a:t>operates on the same principles as an MRI.</a:t>
            </a:r>
          </a:p>
          <a:p>
            <a:r>
              <a:rPr lang="en-US" dirty="0"/>
              <a:t>But it shows changes in brain activity over time by tracking blood flow and oxygen levels.</a:t>
            </a:r>
          </a:p>
          <a:p>
            <a:r>
              <a:rPr lang="en-US" dirty="0"/>
              <a:t>fMRI provides detailed images of brain structure and accurate timing information.</a:t>
            </a:r>
          </a:p>
          <a:p>
            <a:r>
              <a:rPr lang="en-US" dirty="0"/>
              <a:t>fMRI is used to compare brains of healthy vs. disordered individuals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98FE-822B-FCFE-1206-DA05B5CD2971}"/>
              </a:ext>
            </a:extLst>
          </p:cNvPr>
          <p:cNvSpPr txBox="1"/>
          <p:nvPr/>
        </p:nvSpPr>
        <p:spPr>
          <a:xfrm>
            <a:off x="7076176" y="4505011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15</a:t>
            </a:r>
          </a:p>
        </p:txBody>
      </p:sp>
      <p:pic>
        <p:nvPicPr>
          <p:cNvPr id="6" name="Content Placeholder 2" descr="A photograph shows a doctor looking at two computer screens with brain scans on them.">
            <a:extLst>
              <a:ext uri="{FF2B5EF4-FFF2-40B4-BE49-F238E27FC236}">
                <a16:creationId xmlns:a16="http://schemas.microsoft.com/office/drawing/2014/main" id="{7195304E-CBBD-BA43-B0C5-81CBDCA4B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590800"/>
            <a:ext cx="3429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9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487B-09F3-CD89-09DF-2E7D87C4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Electroencephalography (EEG)</a:t>
            </a:r>
          </a:p>
        </p:txBody>
      </p:sp>
      <p:pic>
        <p:nvPicPr>
          <p:cNvPr id="6" name="Content Placeholder 2" descr="A photograph shows two adults and a child; the child has electrodes on her head.">
            <a:extLst>
              <a:ext uri="{FF2B5EF4-FFF2-40B4-BE49-F238E27FC236}">
                <a16:creationId xmlns:a16="http://schemas.microsoft.com/office/drawing/2014/main" id="{54676C99-AA27-5D01-A297-8BE37A41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152400" y="2415540"/>
            <a:ext cx="3221736" cy="23012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998CC-3974-5939-DAD6-35991D131F3E}"/>
              </a:ext>
            </a:extLst>
          </p:cNvPr>
          <p:cNvSpPr txBox="1"/>
          <p:nvPr/>
        </p:nvSpPr>
        <p:spPr>
          <a:xfrm>
            <a:off x="1524000" y="4716780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BB172-9D1B-12DD-2FD7-95B92770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80160"/>
            <a:ext cx="5410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Electroencephalography (EEG) </a:t>
            </a:r>
            <a:r>
              <a:rPr lang="en-US" dirty="0"/>
              <a:t>measures overall electrical activity of the brain without location information.</a:t>
            </a:r>
          </a:p>
          <a:p>
            <a:r>
              <a:rPr lang="en-US" dirty="0"/>
              <a:t>An array of electrodes is placed around the person's head.</a:t>
            </a:r>
          </a:p>
          <a:p>
            <a:r>
              <a:rPr lang="en-US" dirty="0"/>
              <a:t>The EEG shows brainwave frequency (waves per second) and amplitude (wave height).</a:t>
            </a:r>
          </a:p>
          <a:p>
            <a:r>
              <a:rPr lang="en-US" dirty="0"/>
              <a:t>An EEG is helpful for studying sleep patterns and sleep disorders.</a:t>
            </a:r>
          </a:p>
        </p:txBody>
      </p:sp>
    </p:spTree>
    <p:extLst>
      <p:ext uri="{BB962C8B-B14F-4D97-AF65-F5344CB8AC3E}">
        <p14:creationId xmlns:p14="http://schemas.microsoft.com/office/powerpoint/2010/main" val="2016757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91840"/>
          </a:xfrm>
        </p:spPr>
        <p:txBody>
          <a:bodyPr/>
          <a:lstStyle/>
          <a:p>
            <a:r>
              <a:rPr lang="en-US" dirty="0"/>
              <a:t>Summarize the functions of the brain tests listed below: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CT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PET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fMRI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E1D1-48C0-6CAF-3F31-1F2CF9EF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9F50B-1B94-62BD-9A3A-2F40DD06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97280"/>
            <a:ext cx="8534400" cy="5151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brain consists of two hemispheres, each controlling the opposite side of the body.</a:t>
            </a:r>
          </a:p>
          <a:p>
            <a:r>
              <a:rPr lang="en-US" dirty="0"/>
              <a:t>Each hemisphere can be subdivided into lobes: frontal, parietal, temporal, and occipital.</a:t>
            </a:r>
          </a:p>
          <a:p>
            <a:r>
              <a:rPr lang="en-US" dirty="0"/>
              <a:t>The forebrain includes the thalamus (sensory relay) and limbic system (emotion and memory circuit).</a:t>
            </a:r>
          </a:p>
          <a:p>
            <a:r>
              <a:rPr lang="en-US" dirty="0"/>
              <a:t>The midbrain has the reticular formation (sleep/arousal), substantia nigra and VTA (movement, reward, addiction).</a:t>
            </a:r>
          </a:p>
          <a:p>
            <a:r>
              <a:rPr lang="en-US" dirty="0"/>
              <a:t>The hindbrain contains the brainstem controlling automatic functions like breathing/blood pressure, and the cerebellum for movement/memory.</a:t>
            </a:r>
          </a:p>
          <a:p>
            <a:r>
              <a:rPr lang="en-US" dirty="0"/>
              <a:t>Studying brain-damaged individuals provides insights into brain area functions.</a:t>
            </a:r>
          </a:p>
          <a:p>
            <a:r>
              <a:rPr lang="en-US" dirty="0"/>
              <a:t>Neuroimaging techniques like CT, PET, MRI, fMRI, EEG allow visualizing brain structure/activity.</a:t>
            </a:r>
          </a:p>
        </p:txBody>
      </p:sp>
    </p:spTree>
    <p:extLst>
      <p:ext uri="{BB962C8B-B14F-4D97-AF65-F5344CB8AC3E}">
        <p14:creationId xmlns:p14="http://schemas.microsoft.com/office/powerpoint/2010/main" val="375726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FF9EA6-6E41-B1DB-2E0D-547CF1D372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84A3-DB61-6583-8217-718C4187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Hemispheres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BE8D-36B7-7884-A109-FF390D24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97280"/>
            <a:ext cx="6019800" cy="5074920"/>
          </a:xfrm>
        </p:spPr>
        <p:txBody>
          <a:bodyPr>
            <a:normAutofit/>
          </a:bodyPr>
          <a:lstStyle/>
          <a:p>
            <a:r>
              <a:rPr lang="en-US" sz="2010" dirty="0"/>
              <a:t>The two hemispheres are connected by the </a:t>
            </a:r>
            <a:r>
              <a:rPr lang="en-US" sz="2010" b="1" dirty="0"/>
              <a:t>corpus callosum.</a:t>
            </a:r>
          </a:p>
          <a:p>
            <a:pPr lvl="1"/>
            <a:r>
              <a:rPr lang="en-US" sz="2010" b="1" dirty="0">
                <a:solidFill>
                  <a:srgbClr val="2B7799"/>
                </a:solidFill>
              </a:rPr>
              <a:t>Corpus callosum: </a:t>
            </a:r>
            <a:r>
              <a:rPr lang="en-US" sz="2010" dirty="0">
                <a:solidFill>
                  <a:srgbClr val="2B7799"/>
                </a:solidFill>
              </a:rPr>
              <a:t>thick band of neural fibers connecting the brain</a:t>
            </a:r>
            <a:r>
              <a:rPr lang="en-US" sz="2010" dirty="0"/>
              <a:t>'</a:t>
            </a:r>
            <a:r>
              <a:rPr lang="en-US" sz="2010" dirty="0">
                <a:solidFill>
                  <a:srgbClr val="2B7799"/>
                </a:solidFill>
              </a:rPr>
              <a:t>s two hemispheres</a:t>
            </a:r>
          </a:p>
          <a:p>
            <a:r>
              <a:rPr lang="en-US" sz="2010" dirty="0"/>
              <a:t>In cases of severe epilepsy, the corpus callosum may be severed, resulting in "split-brain" patients.</a:t>
            </a:r>
          </a:p>
          <a:p>
            <a:r>
              <a:rPr lang="en-US" sz="2010" dirty="0"/>
              <a:t>Split-brain patients show interesting behaviors.</a:t>
            </a:r>
          </a:p>
          <a:p>
            <a:pPr lvl="1"/>
            <a:r>
              <a:rPr lang="en-US" sz="2010" dirty="0">
                <a:solidFill>
                  <a:srgbClr val="2B7799"/>
                </a:solidFill>
              </a:rPr>
              <a:t>Like the inability to name a picture shown in the left visual field (right hemisphere)</a:t>
            </a:r>
          </a:p>
          <a:p>
            <a:pPr lvl="1"/>
            <a:r>
              <a:rPr lang="en-US" sz="2010" dirty="0">
                <a:solidFill>
                  <a:srgbClr val="2B7799"/>
                </a:solidFill>
              </a:rPr>
              <a:t>They can recreate the picture with their left hand, controlled by the right hemisphere</a:t>
            </a:r>
          </a:p>
          <a:p>
            <a:pPr lvl="1"/>
            <a:r>
              <a:rPr lang="en-US" sz="2010" dirty="0">
                <a:solidFill>
                  <a:srgbClr val="2B7799"/>
                </a:solidFill>
              </a:rPr>
              <a:t>When the left hemisphere sees the drawing, the patient can identify the picture, due to its verbal 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AE9B5-CBE9-49CC-7D78-9841E1FBCC08}"/>
              </a:ext>
            </a:extLst>
          </p:cNvPr>
          <p:cNvSpPr txBox="1"/>
          <p:nvPr/>
        </p:nvSpPr>
        <p:spPr>
          <a:xfrm>
            <a:off x="7192954" y="49530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  <p:pic>
        <p:nvPicPr>
          <p:cNvPr id="6" name="Content Placeholder 2" descr="A photo shows a scientist spreading the left and right cerebral hemisphere of a brain to show the corpus callosum.">
            <a:extLst>
              <a:ext uri="{FF2B5EF4-FFF2-40B4-BE49-F238E27FC236}">
                <a16:creationId xmlns:a16="http://schemas.microsoft.com/office/drawing/2014/main" id="{D8A3036C-B749-9C0F-82B8-AEA2E091A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30555"/>
          <a:stretch/>
        </p:blipFill>
        <p:spPr>
          <a:xfrm>
            <a:off x="6128512" y="1508760"/>
            <a:ext cx="2525776" cy="344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23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0325-CA9B-E6DE-4F3E-2A231853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Damage And Localization Of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3750-037D-C3B0-A562-44365BCD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754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Studying changes in behavior after brain damage helps understand functions of different brain areas.</a:t>
            </a:r>
          </a:p>
          <a:p>
            <a:r>
              <a:rPr lang="en-US" dirty="0"/>
              <a:t>Strokes, caused by interrupted blood flow, can damage specific brain regions and cause localized deficits.</a:t>
            </a:r>
          </a:p>
          <a:p>
            <a:r>
              <a:rPr lang="en-US" dirty="0"/>
              <a:t>Damage to the frontal lobe's motor centers can cause movement deficits, like difficulty moving a limb.</a:t>
            </a:r>
          </a:p>
          <a:p>
            <a:r>
              <a:rPr lang="en-US" dirty="0"/>
              <a:t>Damage to the prefrontal cortex can impair judgment, reasoning, and impulse control, leading to socially inappropriate behavior.</a:t>
            </a:r>
          </a:p>
        </p:txBody>
      </p:sp>
    </p:spTree>
    <p:extLst>
      <p:ext uri="{BB962C8B-B14F-4D97-AF65-F5344CB8AC3E}">
        <p14:creationId xmlns:p14="http://schemas.microsoft.com/office/powerpoint/2010/main" val="13457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C46A-5B0E-F0F9-602A-13F13840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2.4 Figure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A954-9996-C6EC-F436-893E7E4D1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80968"/>
            <a:ext cx="8229600" cy="662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Caption: The brain and its parts can be divided into three main categories: the forebrain, midbrain, and hindbrain.</a:t>
            </a:r>
          </a:p>
        </p:txBody>
      </p:sp>
      <p:pic>
        <p:nvPicPr>
          <p:cNvPr id="4" name="Content Placeholder 2" descr="An illustration shows the forebrain, midbrain, and hindbrain">
            <a:extLst>
              <a:ext uri="{FF2B5EF4-FFF2-40B4-BE49-F238E27FC236}">
                <a16:creationId xmlns:a16="http://schemas.microsoft.com/office/drawing/2014/main" id="{A9DCE6BD-6237-5D48-1851-3015E0CA69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7124"/>
            <a:ext cx="7315199" cy="40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01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D3E5-8B12-F9D9-E978-DD09C4EB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Forebrain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EF20-E2C1-D8CE-A2CF-62A47B9D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Cerebral cortex: </a:t>
            </a:r>
            <a:r>
              <a:rPr lang="en-US" dirty="0"/>
              <a:t>surface of the brain that is associated with our highest mental capabilities</a:t>
            </a:r>
          </a:p>
          <a:p>
            <a:r>
              <a:rPr lang="en-US" dirty="0"/>
              <a:t>Higher level processes include consciousness, thought, emotion, reasoning, language, and memory</a:t>
            </a:r>
          </a:p>
          <a:p>
            <a:r>
              <a:rPr lang="en-US" dirty="0"/>
              <a:t>Subcortical structures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Thalamus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Hypothalamus 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Pituitary gland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Limbic system</a:t>
            </a:r>
          </a:p>
        </p:txBody>
      </p:sp>
    </p:spTree>
    <p:extLst>
      <p:ext uri="{BB962C8B-B14F-4D97-AF65-F5344CB8AC3E}">
        <p14:creationId xmlns:p14="http://schemas.microsoft.com/office/powerpoint/2010/main" val="35144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3574-5341-75CD-2AF4-6FCF1969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Lobes Of The Brain</a:t>
            </a:r>
          </a:p>
        </p:txBody>
      </p:sp>
      <p:pic>
        <p:nvPicPr>
          <p:cNvPr id="6" name="Content Placeholder 2" descr="An illustration shows the four lobes of the brain along with the spinal cord and cerebellum.">
            <a:extLst>
              <a:ext uri="{FF2B5EF4-FFF2-40B4-BE49-F238E27FC236}">
                <a16:creationId xmlns:a16="http://schemas.microsoft.com/office/drawing/2014/main" id="{B17689B0-8603-C1B2-815B-634D45DF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r="16894"/>
          <a:stretch/>
        </p:blipFill>
        <p:spPr>
          <a:xfrm>
            <a:off x="479389" y="1793156"/>
            <a:ext cx="3949805" cy="315984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A9E07-5DFD-1712-59A2-80AD8B3B93AF}"/>
              </a:ext>
            </a:extLst>
          </p:cNvPr>
          <p:cNvSpPr txBox="1"/>
          <p:nvPr/>
        </p:nvSpPr>
        <p:spPr>
          <a:xfrm>
            <a:off x="2286000" y="496556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6AEA-AA6E-0EE2-A379-3A13C30F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044" y="2263877"/>
            <a:ext cx="3200400" cy="2384323"/>
          </a:xfrm>
        </p:spPr>
        <p:txBody>
          <a:bodyPr/>
          <a:lstStyle/>
          <a:p>
            <a:r>
              <a:rPr lang="en-US" dirty="0"/>
              <a:t>Frontal lobe</a:t>
            </a:r>
          </a:p>
          <a:p>
            <a:r>
              <a:rPr lang="en-US" dirty="0"/>
              <a:t>Parietal lobe</a:t>
            </a:r>
          </a:p>
          <a:p>
            <a:r>
              <a:rPr lang="en-US" dirty="0"/>
              <a:t>Temporal lobe</a:t>
            </a:r>
          </a:p>
          <a:p>
            <a:r>
              <a:rPr lang="en-US" dirty="0"/>
              <a:t>Occipital lobe</a:t>
            </a:r>
          </a:p>
        </p:txBody>
      </p:sp>
    </p:spTree>
    <p:extLst>
      <p:ext uri="{BB962C8B-B14F-4D97-AF65-F5344CB8AC3E}">
        <p14:creationId xmlns:p14="http://schemas.microsoft.com/office/powerpoint/2010/main" val="212820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3574-5341-75CD-2AF4-6FCF1969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Fontal 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6AEA-AA6E-0EE2-A379-3A13C30F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97280"/>
            <a:ext cx="8763000" cy="4922520"/>
          </a:xfrm>
        </p:spPr>
        <p:txBody>
          <a:bodyPr>
            <a:normAutofit/>
          </a:bodyPr>
          <a:lstStyle/>
          <a:p>
            <a:r>
              <a:rPr lang="en-US" dirty="0"/>
              <a:t>Located in the forward part of the brain</a:t>
            </a:r>
          </a:p>
          <a:p>
            <a:r>
              <a:rPr lang="en-US" dirty="0"/>
              <a:t>Contains the motor cortex for planning and coordinating movement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Prefrontal cortex </a:t>
            </a:r>
            <a:r>
              <a:rPr lang="en-US" dirty="0">
                <a:solidFill>
                  <a:srgbClr val="2B7799"/>
                </a:solidFill>
              </a:rPr>
              <a:t>responsible for higher-level cognitive functioning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Broca's area </a:t>
            </a:r>
            <a:r>
              <a:rPr lang="en-US" dirty="0">
                <a:solidFill>
                  <a:srgbClr val="2B7799"/>
                </a:solidFill>
              </a:rPr>
              <a:t>is essential for language production</a:t>
            </a:r>
          </a:p>
          <a:p>
            <a:r>
              <a:rPr lang="en-US" dirty="0"/>
              <a:t>People with damage to Broca's area have great difficulty producing any form of language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An individual lost the ability to speak/write after damage to Broca's area from car accident</a:t>
            </a:r>
          </a:p>
        </p:txBody>
      </p:sp>
    </p:spTree>
    <p:extLst>
      <p:ext uri="{BB962C8B-B14F-4D97-AF65-F5344CB8AC3E}">
        <p14:creationId xmlns:p14="http://schemas.microsoft.com/office/powerpoint/2010/main" val="37617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1864</Words>
  <Application>Microsoft Office PowerPoint</Application>
  <PresentationFormat>On-screen Show (4:3)</PresentationFormat>
  <Paragraphs>185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2.4</vt:lpstr>
      <vt:lpstr>The Spinal Cord</vt:lpstr>
      <vt:lpstr>The Two Hemispheres1</vt:lpstr>
      <vt:lpstr>The Two Hemispheres2</vt:lpstr>
      <vt:lpstr>Brain Damage And Localization Of Function</vt:lpstr>
      <vt:lpstr>Lesson 2.4 Figure 4</vt:lpstr>
      <vt:lpstr>Forebrain Structures</vt:lpstr>
      <vt:lpstr>Lobes Of The Brain</vt:lpstr>
      <vt:lpstr>Fontal Lobe</vt:lpstr>
      <vt:lpstr>Parietal Lobe</vt:lpstr>
      <vt:lpstr>Lesson 2.4 Figure 6</vt:lpstr>
      <vt:lpstr>Temporal Lobe</vt:lpstr>
      <vt:lpstr>Lesson 2.4 Figure 7</vt:lpstr>
      <vt:lpstr>Occipital Lobe</vt:lpstr>
      <vt:lpstr>Other Areas Of The Forebrain</vt:lpstr>
      <vt:lpstr>Lesson 2.4 Figure 9</vt:lpstr>
      <vt:lpstr>The Case Of Henry Molaison (H. M.)</vt:lpstr>
      <vt:lpstr>Midbrain Structures</vt:lpstr>
      <vt:lpstr>Lesson 2.4 Figure 10</vt:lpstr>
      <vt:lpstr>Hindbrain Structures</vt:lpstr>
      <vt:lpstr>Medulla</vt:lpstr>
      <vt:lpstr>Pons</vt:lpstr>
      <vt:lpstr>Cerebellum</vt:lpstr>
      <vt:lpstr>Lesson 2.4 Figure 11</vt:lpstr>
      <vt:lpstr>Reflection Question</vt:lpstr>
      <vt:lpstr>Brain Imaging</vt:lpstr>
      <vt:lpstr>Computerized Tomography (CT) Scan</vt:lpstr>
      <vt:lpstr>Positron Emission Tomography (PET)</vt:lpstr>
      <vt:lpstr>Magnetic Resonance Imaging (MRI)</vt:lpstr>
      <vt:lpstr>Functional Magnetic Resonance Imaging (fMRI)</vt:lpstr>
      <vt:lpstr>Electroencephalography (EEG)</vt:lpstr>
      <vt:lpstr>On Your Own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2.4 The Brain and Spinal Cord</dc:title>
  <dc:creator>Hawkes Learning</dc:creator>
  <cp:keywords>Psychology</cp:keywords>
  <cp:lastModifiedBy>Talissa Nahass</cp:lastModifiedBy>
  <cp:revision>191</cp:revision>
  <dcterms:created xsi:type="dcterms:W3CDTF">2013-04-26T14:43:13Z</dcterms:created>
  <dcterms:modified xsi:type="dcterms:W3CDTF">2024-07-23T17:35:16Z</dcterms:modified>
  <cp:category>Psychology</cp:category>
</cp:coreProperties>
</file>