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  <p:sldMasterId id="2147483662" r:id="rId2"/>
  </p:sldMasterIdLst>
  <p:notesMasterIdLst>
    <p:notesMasterId r:id="rId17"/>
  </p:notesMasterIdLst>
  <p:handoutMasterIdLst>
    <p:handoutMasterId r:id="rId18"/>
  </p:handoutMasterIdLst>
  <p:sldIdLst>
    <p:sldId id="272" r:id="rId3"/>
    <p:sldId id="273" r:id="rId4"/>
    <p:sldId id="274" r:id="rId5"/>
    <p:sldId id="270" r:id="rId6"/>
    <p:sldId id="276" r:id="rId7"/>
    <p:sldId id="277" r:id="rId8"/>
    <p:sldId id="278" r:id="rId9"/>
    <p:sldId id="279" r:id="rId10"/>
    <p:sldId id="280" r:id="rId11"/>
    <p:sldId id="268" r:id="rId12"/>
    <p:sldId id="281" r:id="rId13"/>
    <p:sldId id="282" r:id="rId14"/>
    <p:sldId id="283" r:id="rId15"/>
    <p:sldId id="318" r:id="rId16"/>
  </p:sldIdLst>
  <p:sldSz cx="9144000" cy="6858000" type="screen4x3"/>
  <p:notesSz cx="6858000" cy="9144000"/>
  <p:embeddedFontLst>
    <p:embeddedFont>
      <p:font typeface="Century Gothic" panose="020B0502020202020204" pitchFamily="34" charset="0"/>
      <p:regular r:id="rId19"/>
      <p:bold r:id="rId20"/>
      <p:italic r:id="rId21"/>
      <p:boldItalic r:id="rId2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2F58"/>
    <a:srgbClr val="2B7799"/>
    <a:srgbClr val="1F497D"/>
    <a:srgbClr val="2D7D9F"/>
    <a:srgbClr val="0000FF"/>
    <a:srgbClr val="366092"/>
    <a:srgbClr val="000099"/>
    <a:srgbClr val="000000"/>
    <a:srgbClr val="1F497C"/>
    <a:srgbClr val="99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26" autoAdjust="0"/>
    <p:restoredTop sz="86410" autoAdjust="0"/>
  </p:normalViewPr>
  <p:slideViewPr>
    <p:cSldViewPr>
      <p:cViewPr varScale="1">
        <p:scale>
          <a:sx n="95" d="100"/>
          <a:sy n="95" d="100"/>
        </p:scale>
        <p:origin x="159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3912" y="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font" Target="fonts/font3.fntdata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font" Target="fonts/font1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font" Target="fonts/font4.fntdata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9662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9F262B-740E-4480-8DD6-7DF3785A307D}" type="datetimeFigureOut">
              <a:rPr lang="en-US" smtClean="0"/>
              <a:pPr/>
              <a:t>7/23/2024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15ED13-301A-4C0A-8C7F-A4982DED9D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8856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15ED13-301A-4C0A-8C7F-A4982DED9D67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0897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E55021B-8C83-0E64-7853-247E9DC8E5CC}"/>
              </a:ext>
            </a:extLst>
          </p:cNvPr>
          <p:cNvSpPr txBox="1"/>
          <p:nvPr userDrawn="1"/>
        </p:nvSpPr>
        <p:spPr>
          <a:xfrm>
            <a:off x="3276600" y="6096038"/>
            <a:ext cx="8381999" cy="4647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457200">
              <a:spcBef>
                <a:spcPct val="20000"/>
              </a:spcBef>
              <a:defRPr/>
            </a:pPr>
            <a:r>
              <a:rPr lang="en-US" sz="1050" dirty="0"/>
              <a:t>© 2024 Hawkes Learning. All rights reserved. Authorized only for instructor use in the classroom.</a:t>
            </a:r>
          </a:p>
          <a:p>
            <a:pPr defTabSz="457200">
              <a:spcBef>
                <a:spcPct val="20000"/>
              </a:spcBef>
              <a:defRPr/>
            </a:pPr>
            <a:r>
              <a:rPr lang="en-US" sz="1050" dirty="0"/>
              <a:t>No reproduction or further distribution permitted without the prior written consent of Hawkes Learning.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93791900-F9C7-EB19-6E5D-FAAB3EFAF3EE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381000" y="2800183"/>
            <a:ext cx="3581400" cy="990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rgbClr val="182F58"/>
                </a:solidFill>
              </a:defRPr>
            </a:lvl1pPr>
          </a:lstStyle>
          <a:p>
            <a:pPr lvl="0"/>
            <a:r>
              <a:rPr lang="en-US" dirty="0"/>
              <a:t>Lesson Title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0492872-1E9F-75D1-A86E-4EAE19934D9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79562" y="1729204"/>
            <a:ext cx="3581400" cy="914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400" b="1">
                <a:solidFill>
                  <a:srgbClr val="182F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Lesson X.X</a:t>
            </a:r>
          </a:p>
        </p:txBody>
      </p:sp>
      <p:pic>
        <p:nvPicPr>
          <p:cNvPr id="6" name="Picture 5" descr="A book cover of a book&#10;&#10;Description automatically generated">
            <a:extLst>
              <a:ext uri="{FF2B5EF4-FFF2-40B4-BE49-F238E27FC236}">
                <a16:creationId xmlns:a16="http://schemas.microsoft.com/office/drawing/2014/main" id="{CEE8F127-FD17-F673-DF06-3061B0A6EB6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200" y="457238"/>
            <a:ext cx="4407338" cy="563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Group Activi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="1" baseline="0">
                <a:solidFill>
                  <a:srgbClr val="182F58"/>
                </a:solidFill>
              </a:defRPr>
            </a:lvl1pPr>
          </a:lstStyle>
          <a:p>
            <a:r>
              <a:rPr lang="en-US" dirty="0"/>
              <a:t>On Your Own</a:t>
            </a:r>
          </a:p>
        </p:txBody>
      </p:sp>
      <p:sp>
        <p:nvSpPr>
          <p:cNvPr id="14" name="TextBox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2024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  <a:solidFill>
            <a:srgbClr val="182F58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831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Group Activi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="1" baseline="0">
                <a:solidFill>
                  <a:srgbClr val="182F58"/>
                </a:solidFill>
              </a:defRPr>
            </a:lvl1pPr>
          </a:lstStyle>
          <a:p>
            <a:r>
              <a:rPr lang="en-US" dirty="0"/>
              <a:t>Dig Deeper</a:t>
            </a:r>
          </a:p>
        </p:txBody>
      </p:sp>
      <p:sp>
        <p:nvSpPr>
          <p:cNvPr id="14" name="TextBox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2023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  <a:solidFill>
            <a:srgbClr val="182F58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9004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bg>
      <p:bgPr>
        <a:solidFill>
          <a:srgbClr val="2D7D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1966751E-D7BB-F58F-6EF7-988C1DD7F7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21566" y="1981200"/>
            <a:ext cx="9144000" cy="2250283"/>
            <a:chOff x="1524000" y="1410227"/>
            <a:chExt cx="9144000" cy="2250283"/>
          </a:xfrm>
        </p:grpSpPr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E5745617-7817-BAD4-50DB-96682A18AA8C}"/>
                </a:ext>
              </a:extLst>
            </p:cNvPr>
            <p:cNvCxnSpPr/>
            <p:nvPr/>
          </p:nvCxnSpPr>
          <p:spPr>
            <a:xfrm>
              <a:off x="1859169" y="2729726"/>
              <a:ext cx="8429625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664544EB-EC3E-1655-8249-41F759480F18}"/>
                </a:ext>
              </a:extLst>
            </p:cNvPr>
            <p:cNvSpPr txBox="1"/>
            <p:nvPr/>
          </p:nvSpPr>
          <p:spPr>
            <a:xfrm>
              <a:off x="1524000" y="1410227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2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72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09AE6A06-DC07-3D52-BB89-86F2EF077C2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81108" y="3050910"/>
              <a:ext cx="609600" cy="609600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C2522F05-C169-5A8E-BEE7-C2AF4A8B2F1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66179" y="3050910"/>
              <a:ext cx="609600" cy="609600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F787E3FD-08C2-8D03-8749-14D08926846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17122" y="3050910"/>
              <a:ext cx="609600" cy="609600"/>
            </a:xfrm>
            <a:prstGeom prst="rect">
              <a:avLst/>
            </a:prstGeom>
          </p:spPr>
        </p:pic>
      </p:grpSp>
      <p:pic>
        <p:nvPicPr>
          <p:cNvPr id="9" name="Picture 8">
            <a:extLst>
              <a:ext uri="{FF2B5EF4-FFF2-40B4-BE49-F238E27FC236}">
                <a16:creationId xmlns:a16="http://schemas.microsoft.com/office/drawing/2014/main" id="{06388AC8-6D6B-52AD-1753-6A2F27A1765E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5631" y="362188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17599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F081F-48F3-8267-3057-5544357BE3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633713-4DEA-1BFF-037C-ED269AF8B4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D07F6C-D326-3F27-7EAE-5BF868C7F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277BFC-6D1D-7790-F568-DEDC1E5B0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447BFD-8ACB-D117-DD6E-8C910642A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1959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F38D66-2168-5395-E638-C563C5FCA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095709-6FBD-5A0B-E014-B76BE88C65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68B714-6F35-A8B9-B214-1E800CF20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5ADD3B-EA6B-8E52-209F-DC060D852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C5B957-CDD8-A1A1-036C-846EDDFBC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323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1966E-AF61-4BAF-32F4-D64F7F137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452EE6-2FC4-FF10-FE8B-7B462A03DA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3E3765-CFB8-3DB8-4530-40A91AA4B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75BB5A-01A4-73B5-3458-1F4BF4FD4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44B8BA-A6A0-FB9D-787C-C584FA632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409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6F029-D9A2-29CD-D92A-EA140BD93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AECE9F-4981-2D10-5FA3-9365F9EEDE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9331FE-8241-9BF3-10DE-0A81E662F7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BD400E-FED1-430C-4090-DEDA45577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55812B-8595-572D-E9AA-8E222E273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8EE0C1-6885-9A3F-C9C0-D4ABB4ADF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954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CE991-2CC7-8043-5043-30DFA7818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3533A0-4C38-7817-BC59-0E848EC3F4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74372E-6BD9-DFC5-026B-5B596518AC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4EEDA2-7A44-4A85-E840-DB0F587C33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80F3DA-20DF-47C4-1238-09DB2721E8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8F7FA1-21C2-F903-F10E-94D67334A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9BAF0D-C093-33EB-0FB5-1DEE5C1BF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F1B7B6A-E322-6D06-1427-10A47C00D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8963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D8880-42A0-105F-1181-F63CEB78F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540DC5C-C6DF-6DA7-DB2D-0977A0C8D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3A55FD-722C-86C4-FB61-0039EB9C0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03D996-C02E-5BB5-CEEB-E7805FC31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052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65AE0E-18E4-7AD5-CB35-91EAF67B9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4D172D-F1F5-FAB9-10AA-2898733E8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29DEEB-5F88-A85E-677E-F35144287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522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="1" baseline="0">
                <a:solidFill>
                  <a:srgbClr val="182F58"/>
                </a:solidFill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4" name="TextBox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2024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2800" b="0" i="0" baseline="0">
                <a:solidFill>
                  <a:srgbClr val="182F58"/>
                </a:solidFill>
              </a:defRPr>
            </a:lvl1pPr>
            <a:lvl2pPr>
              <a:defRPr>
                <a:solidFill>
                  <a:srgbClr val="2B7799"/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 insert example</a:t>
            </a:r>
          </a:p>
        </p:txBody>
      </p:sp>
      <p:cxnSp>
        <p:nvCxnSpPr>
          <p:cNvPr id="15" name="Straight Connector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954F2B-CEF7-34ED-3CBC-130FD3E34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E02857-3189-6D0C-8942-BC5E624BCA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C50612-0EE6-D884-4964-770E861852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89F506-34FB-841B-2AB7-47A6DBC09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EFFA8C-2DE3-D563-1DAC-E913F8A7D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76E7F7-542A-73E5-5C39-D3F7EA034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7996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B185D-89FF-49DB-25B7-273E5CB9E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2510F5-A26E-6EB8-0770-7ADF0385E4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BDE380-D33B-1D6E-2C57-10D549F01F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2405F3-753B-17B1-949C-638C78CA9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77BE86-94D6-AE37-EA09-617C083B1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C9BDFD-566D-10E4-88AA-A2097149F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3190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38F8C-C2E8-3ED0-624C-F4D195FCE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B7C933-2DD2-67DA-1555-5CFA2EDB5C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B31696-6DCC-3D74-B964-C6A7CA82F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84C985-0666-F247-F678-2B9D23EEC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DF260B-18EF-E5A9-273D-75B09EF8E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75662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58D992-0865-8967-2916-0BE7BEE89F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26BEFF-3D23-B6C4-6EE0-EEFD8BAAAE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01F246-1707-C02C-610E-845DF2128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B800BD-0EDC-B130-57AA-E2E91AE75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804D67-EBF8-57F5-0B7F-3B24F83D9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63167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nd Slide">
    <p:bg>
      <p:bgPr>
        <a:solidFill>
          <a:srgbClr val="2D7D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19CDC15-C133-6A43-2AB0-D5FB639C26C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6312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="1" baseline="0">
                <a:solidFill>
                  <a:srgbClr val="182F5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2024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182F58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2073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="1" baseline="0">
                <a:solidFill>
                  <a:srgbClr val="182F58"/>
                </a:solidFill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4" name="TextBox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2024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2971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182F58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199D9D7-D46E-5BC7-C02C-BCF6B528DBB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581400" y="1280160"/>
            <a:ext cx="51054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182F58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1883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="1" baseline="0">
                <a:solidFill>
                  <a:srgbClr val="182F58"/>
                </a:solidFill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4" name="TextBox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2024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5257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182F58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199D9D7-D46E-5BC7-C02C-BCF6B528DBB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867400" y="1280160"/>
            <a:ext cx="28194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182F58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38352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gur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="1" baseline="0">
                <a:solidFill>
                  <a:srgbClr val="182F58"/>
                </a:solidFill>
              </a:defRPr>
            </a:lvl1pPr>
          </a:lstStyle>
          <a:p>
            <a:r>
              <a:rPr lang="en-US" dirty="0"/>
              <a:t>Lesson X.X Figure Number</a:t>
            </a:r>
          </a:p>
        </p:txBody>
      </p:sp>
      <p:sp>
        <p:nvSpPr>
          <p:cNvPr id="14" name="TextBox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2024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182F58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8564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up Activi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="1" baseline="0">
                <a:solidFill>
                  <a:srgbClr val="182F58"/>
                </a:solidFill>
              </a:defRPr>
            </a:lvl1pPr>
          </a:lstStyle>
          <a:p>
            <a:r>
              <a:rPr lang="en-US" dirty="0"/>
              <a:t>Group Activity</a:t>
            </a:r>
          </a:p>
        </p:txBody>
      </p:sp>
      <p:sp>
        <p:nvSpPr>
          <p:cNvPr id="14" name="TextBox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2024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  <a:solidFill>
            <a:srgbClr val="182F58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chemeClr val="bg1"/>
                </a:solidFill>
              </a:defRPr>
            </a:lvl1pPr>
          </a:lstStyle>
          <a:p>
            <a:pPr lvl="0"/>
            <a:endParaRPr lang="en-US" dirty="0"/>
          </a:p>
        </p:txBody>
      </p:sp>
      <p:cxnSp>
        <p:nvCxnSpPr>
          <p:cNvPr id="15" name="Straight Connector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995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Group Activi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="1" baseline="0">
                <a:solidFill>
                  <a:srgbClr val="182F58"/>
                </a:solidFill>
              </a:defRPr>
            </a:lvl1pPr>
          </a:lstStyle>
          <a:p>
            <a:r>
              <a:rPr lang="en-US" dirty="0"/>
              <a:t>What Do You Think?</a:t>
            </a:r>
          </a:p>
        </p:txBody>
      </p:sp>
      <p:sp>
        <p:nvSpPr>
          <p:cNvPr id="14" name="TextBox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2024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  <a:solidFill>
            <a:srgbClr val="182F58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chemeClr val="bg1"/>
                </a:solidFill>
              </a:defRPr>
            </a:lvl1pPr>
          </a:lstStyle>
          <a:p>
            <a:pPr lvl="0"/>
            <a:endParaRPr lang="en-US" dirty="0"/>
          </a:p>
        </p:txBody>
      </p:sp>
      <p:cxnSp>
        <p:nvCxnSpPr>
          <p:cNvPr id="15" name="Straight Connector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1683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roup Activi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="1" baseline="0">
                <a:solidFill>
                  <a:srgbClr val="182F58"/>
                </a:solidFill>
              </a:defRPr>
            </a:lvl1pPr>
          </a:lstStyle>
          <a:p>
            <a:r>
              <a:rPr lang="en-US" dirty="0"/>
              <a:t>Reflection Question</a:t>
            </a:r>
          </a:p>
        </p:txBody>
      </p:sp>
      <p:sp>
        <p:nvSpPr>
          <p:cNvPr id="14" name="TextBox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2024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59"/>
            <a:ext cx="8229600" cy="4572001"/>
          </a:xfrm>
          <a:prstGeom prst="rect">
            <a:avLst/>
          </a:prstGeom>
          <a:solidFill>
            <a:srgbClr val="182F58"/>
          </a:solidFill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2800" b="0" i="0" baseline="0">
                <a:solidFill>
                  <a:schemeClr val="bg1"/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endParaRPr lang="en-US" dirty="0"/>
          </a:p>
        </p:txBody>
      </p:sp>
      <p:cxnSp>
        <p:nvCxnSpPr>
          <p:cNvPr id="15" name="Straight Connector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7743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  <p:sldLayoutId id="2147483661" r:id="rId5"/>
    <p:sldLayoutId id="2147483652" r:id="rId6"/>
    <p:sldLayoutId id="2147483653" r:id="rId7"/>
    <p:sldLayoutId id="2147483658" r:id="rId8"/>
    <p:sldLayoutId id="2147483656" r:id="rId9"/>
    <p:sldLayoutId id="2147483657" r:id="rId10"/>
    <p:sldLayoutId id="2147483660" r:id="rId11"/>
    <p:sldLayoutId id="2147483654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8BF824-37E5-A46A-6320-EBA7FEE0FE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869F70-BC82-BDAE-32C6-8744D12187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425259-6911-78F4-049F-3E1160176E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E38D61-C232-40CB-A3E3-D66C18882333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B4B541-4E51-2197-9F9F-7D1C30B59F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3CF51B-67CB-17C0-C9E5-64AA1D8BC7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475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4E7A1944-20A9-5EFC-CF5D-428D07B9FF1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79562" y="1729204"/>
            <a:ext cx="3581400" cy="9144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sz="4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182F5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Lesson 2.5</a:t>
            </a:r>
          </a:p>
        </p:txBody>
      </p:sp>
      <p:sp>
        <p:nvSpPr>
          <p:cNvPr id="3" name="Content Placeholder 8">
            <a:extLst>
              <a:ext uri="{FF2B5EF4-FFF2-40B4-BE49-F238E27FC236}">
                <a16:creationId xmlns:a16="http://schemas.microsoft.com/office/drawing/2014/main" id="{FF68ED90-5F09-E335-E8D2-4F2687C0EB59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379562" y="2627694"/>
            <a:ext cx="3581400" cy="990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/>
            </a:lvl1pPr>
          </a:lstStyle>
          <a:p>
            <a:pPr lvl="0"/>
            <a:r>
              <a:rPr lang="en-US" dirty="0"/>
              <a:t>The Endocrine System</a:t>
            </a:r>
          </a:p>
        </p:txBody>
      </p:sp>
    </p:spTree>
    <p:extLst>
      <p:ext uri="{BB962C8B-B14F-4D97-AF65-F5344CB8AC3E}">
        <p14:creationId xmlns:p14="http://schemas.microsoft.com/office/powerpoint/2010/main" val="38862398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CCD6AE-0B98-8803-5EA0-9861798A4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Group 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508272-FE29-99EF-9D2C-7651D849C2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06240"/>
          </a:xfrm>
        </p:spPr>
        <p:txBody>
          <a:bodyPr/>
          <a:lstStyle/>
          <a:p>
            <a:r>
              <a:rPr lang="en-US" dirty="0"/>
              <a:t>The percentage of Americans who are overweight continues to increase. As a result, Type II diabetes diagnoses are increasing in children and teenagers. As a group, research the average weight for adult men and women in the 1970s, 1990s, 2010s, and 2020.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Has it increased or decreased?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If so, by how much?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Come up with some possible explanations for your findings.</a:t>
            </a:r>
          </a:p>
        </p:txBody>
      </p:sp>
    </p:spTree>
    <p:extLst>
      <p:ext uri="{BB962C8B-B14F-4D97-AF65-F5344CB8AC3E}">
        <p14:creationId xmlns:p14="http://schemas.microsoft.com/office/powerpoint/2010/main" val="20696396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4986C6-91DE-645A-B580-B87856CDF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Gonads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A83D83-D46B-750B-F425-63D6951905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Secrete sexual hormones, which are important in reproduction:</a:t>
            </a:r>
          </a:p>
          <a:p>
            <a:pPr lvl="1"/>
            <a:r>
              <a:rPr lang="en-US" dirty="0"/>
              <a:t>Female ovaries secrete estrogens and progesterone.</a:t>
            </a:r>
          </a:p>
          <a:p>
            <a:pPr lvl="1"/>
            <a:r>
              <a:rPr lang="en-US" dirty="0"/>
              <a:t>Male testes secrete androgens (e.g., testosterone).</a:t>
            </a:r>
          </a:p>
          <a:p>
            <a:r>
              <a:rPr lang="en-US" dirty="0"/>
              <a:t>Mediate sexual motivation and behavior</a:t>
            </a:r>
          </a:p>
        </p:txBody>
      </p:sp>
    </p:spTree>
    <p:extLst>
      <p:ext uri="{BB962C8B-B14F-4D97-AF65-F5344CB8AC3E}">
        <p14:creationId xmlns:p14="http://schemas.microsoft.com/office/powerpoint/2010/main" val="15803506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51C708-B674-5EFF-3F38-7CF3413B38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Dig Deeper: Athletes And Anabolic Steroids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23B63F-F52C-AEF3-58A4-3770A1133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097280"/>
            <a:ext cx="8763000" cy="507492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Anabolic steroids are drugs that mimic effects of body's steroid hormones like testosterone.</a:t>
            </a:r>
          </a:p>
          <a:p>
            <a:r>
              <a:rPr lang="en-US" dirty="0"/>
              <a:t>They are used by some athletes to potentially increase muscle mass, strength, and endurance.</a:t>
            </a:r>
          </a:p>
          <a:p>
            <a:r>
              <a:rPr lang="en-US" dirty="0"/>
              <a:t>Their use is banned by many professional sports organizations due to health risks.</a:t>
            </a:r>
          </a:p>
          <a:p>
            <a:r>
              <a:rPr lang="en-US" dirty="0"/>
              <a:t>Negative effects of anabolic steroids range from cosmetic issues like acne to life-threatening heart attacks.</a:t>
            </a:r>
          </a:p>
          <a:p>
            <a:r>
              <a:rPr lang="en-US" dirty="0"/>
              <a:t>Steroid use can also cause mood changes and increase aggressive behavior.</a:t>
            </a:r>
          </a:p>
          <a:p>
            <a:pPr lvl="1"/>
            <a:r>
              <a:rPr lang="en-US" u="sng" dirty="0"/>
              <a:t>Example</a:t>
            </a:r>
            <a:r>
              <a:rPr lang="en-US" dirty="0"/>
              <a:t>: Baseball player Alex Rodriguez (A-Rod) was suspended for steroid use costing over $20 million.</a:t>
            </a:r>
          </a:p>
          <a:p>
            <a:pPr lvl="1"/>
            <a:r>
              <a:rPr lang="en-US" dirty="0"/>
              <a:t>His performance was enhanced by illegal PEDs helping negotiate a record-high player contract.</a:t>
            </a:r>
          </a:p>
          <a:p>
            <a:pPr lvl="1"/>
            <a:r>
              <a:rPr lang="en-US" dirty="0"/>
              <a:t>Though he denied recent use, the suspension suggested continued doping for competitive advantage.</a:t>
            </a:r>
          </a:p>
          <a:p>
            <a:pPr lvl="1"/>
            <a:r>
              <a:rPr lang="en-US" dirty="0"/>
              <a:t>(Gaines, 2013)</a:t>
            </a:r>
          </a:p>
        </p:txBody>
      </p:sp>
    </p:spTree>
    <p:extLst>
      <p:ext uri="{BB962C8B-B14F-4D97-AF65-F5344CB8AC3E}">
        <p14:creationId xmlns:p14="http://schemas.microsoft.com/office/powerpoint/2010/main" val="36107854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DC7DEB-5C02-AC16-A663-BE63D15F5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7F1E94-EDBA-CD78-FA72-9C4F46092D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The endocrine system's glands secrete hormones to regulate normal body functions.</a:t>
            </a:r>
          </a:p>
          <a:p>
            <a:r>
              <a:rPr lang="en-US" dirty="0"/>
              <a:t>The hypothalamus connects the nervous and endocrine systems, controlling pituitary secretions.</a:t>
            </a:r>
          </a:p>
          <a:p>
            <a:r>
              <a:rPr lang="en-US" dirty="0"/>
              <a:t>The pituitary is the master gland, controlling secretions of all other endocrine glands.</a:t>
            </a:r>
          </a:p>
          <a:p>
            <a:r>
              <a:rPr lang="en-US" dirty="0"/>
              <a:t>The thyroid secretes thyroxine for metabolism and growth; adrenals secrete stress hormones.</a:t>
            </a:r>
          </a:p>
          <a:p>
            <a:r>
              <a:rPr lang="en-US" dirty="0"/>
              <a:t>The pancreas regulates blood </a:t>
            </a:r>
            <a:r>
              <a:rPr lang="en-US"/>
              <a:t>sugar; and </a:t>
            </a:r>
            <a:r>
              <a:rPr lang="en-US" dirty="0"/>
              <a:t>ovaries/testes produce sex hormones for sexual motivation</a:t>
            </a:r>
            <a:r>
              <a:rPr lang="en-US"/>
              <a:t>/behavior.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6557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BA363-008A-9460-24DB-6A18281A280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14487" y="-1143000"/>
            <a:ext cx="5915025" cy="994172"/>
          </a:xfrm>
          <a:prstGeom prst="rect">
            <a:avLst/>
          </a:prstGeom>
        </p:spPr>
        <p:txBody>
          <a:bodyPr anchor="b">
            <a:normAutofit fontScale="90000"/>
          </a:bodyPr>
          <a:lstStyle/>
          <a:p>
            <a:r>
              <a:rPr lang="en-US" dirty="0"/>
              <a:t>End of Hawkes Learning PowerPoint</a:t>
            </a:r>
          </a:p>
        </p:txBody>
      </p:sp>
    </p:spTree>
    <p:extLst>
      <p:ext uri="{BB962C8B-B14F-4D97-AF65-F5344CB8AC3E}">
        <p14:creationId xmlns:p14="http://schemas.microsoft.com/office/powerpoint/2010/main" val="1295064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33BDE-B1DE-9B51-1393-9AEE5689B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Endocrine System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B405A1-1826-9335-EF31-DDDC51BD6B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Consists of a series of glands that product chemical substances known as hormones. (Figure 1)</a:t>
            </a:r>
            <a:endParaRPr lang="en-US" dirty="0">
              <a:solidFill>
                <a:srgbClr val="2B7799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79C4814-001D-3BF4-DB56-BEA801FE2C39}"/>
              </a:ext>
            </a:extLst>
          </p:cNvPr>
          <p:cNvSpPr txBox="1"/>
          <p:nvPr/>
        </p:nvSpPr>
        <p:spPr>
          <a:xfrm>
            <a:off x="4068753" y="5725202"/>
            <a:ext cx="62549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>
                <a:solidFill>
                  <a:srgbClr val="182F58"/>
                </a:solidFill>
              </a:rPr>
              <a:t>Figure 1</a:t>
            </a:r>
          </a:p>
        </p:txBody>
      </p:sp>
      <p:pic>
        <p:nvPicPr>
          <p:cNvPr id="6" name="Content Placeholder 2" descr="An illustration shows a human body marking major glands of the endocrine system.">
            <a:extLst>
              <a:ext uri="{FF2B5EF4-FFF2-40B4-BE49-F238E27FC236}">
                <a16:creationId xmlns:a16="http://schemas.microsoft.com/office/drawing/2014/main" id="{C2B73546-EE01-1738-4646-9DC336C285D9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2259358"/>
            <a:ext cx="6172199" cy="3429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1473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6972AC-2C1D-D89F-4C44-02EE125AE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Hormones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98EF55-4FD4-415D-EF19-6DC23D1289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Hormones: </a:t>
            </a:r>
            <a:r>
              <a:rPr lang="en-US" dirty="0"/>
              <a:t>chemical messengers released by endocrine glands</a:t>
            </a:r>
          </a:p>
          <a:p>
            <a:r>
              <a:rPr lang="en-US" dirty="0"/>
              <a:t>Secreted into the bloodstream and travel through the body </a:t>
            </a:r>
          </a:p>
          <a:p>
            <a:r>
              <a:rPr lang="en-US" dirty="0"/>
              <a:t>Affect any cells that contain receptors for them</a:t>
            </a:r>
          </a:p>
          <a:p>
            <a:r>
              <a:rPr lang="en-US" dirty="0"/>
              <a:t>Effects are widespread</a:t>
            </a:r>
          </a:p>
          <a:p>
            <a:r>
              <a:rPr lang="en-US" dirty="0"/>
              <a:t>Slower than neurotransmitters to take affect </a:t>
            </a:r>
          </a:p>
          <a:p>
            <a:r>
              <a:rPr lang="en-US" dirty="0"/>
              <a:t>Longer lasting than neurotransmitters</a:t>
            </a:r>
          </a:p>
          <a:p>
            <a:r>
              <a:rPr lang="en-US" dirty="0"/>
              <a:t>Involved in regulating many bodily functions </a:t>
            </a:r>
          </a:p>
          <a:p>
            <a:r>
              <a:rPr lang="en-US" dirty="0"/>
              <a:t>Ultimately controlled through interactions between the hypothalamus and pituitary gland</a:t>
            </a:r>
          </a:p>
        </p:txBody>
      </p:sp>
    </p:spTree>
    <p:extLst>
      <p:ext uri="{BB962C8B-B14F-4D97-AF65-F5344CB8AC3E}">
        <p14:creationId xmlns:p14="http://schemas.microsoft.com/office/powerpoint/2010/main" val="1378556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9B2DB-2CE6-975F-9DB9-20CC546CF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Reflection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227152-CF6A-3AA8-CAC9-B892F0C754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80159"/>
            <a:ext cx="8229600" cy="1539241"/>
          </a:xfrm>
        </p:spPr>
        <p:txBody>
          <a:bodyPr/>
          <a:lstStyle/>
          <a:p>
            <a:r>
              <a:rPr lang="en-US" dirty="0"/>
              <a:t>How is it evolutionarily advantageous for our neurotransmitters to be fast-acting and our hormones to be released and act more slowly?</a:t>
            </a:r>
          </a:p>
        </p:txBody>
      </p:sp>
    </p:spTree>
    <p:extLst>
      <p:ext uri="{BB962C8B-B14F-4D97-AF65-F5344CB8AC3E}">
        <p14:creationId xmlns:p14="http://schemas.microsoft.com/office/powerpoint/2010/main" val="30291629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6830D-1804-2D3C-FBC0-2DE482B1E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Pituitary Gland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6DA033-904F-7EAD-A10E-F6332F586A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Descends from the hypothalamus at the base of the brain</a:t>
            </a:r>
          </a:p>
          <a:p>
            <a:r>
              <a:rPr lang="en-US" dirty="0"/>
              <a:t>"Master gland"—messenger hormones control all endocrine glands</a:t>
            </a:r>
          </a:p>
          <a:p>
            <a:r>
              <a:rPr lang="en-US" dirty="0"/>
              <a:t>Carries out instructions from hypothalamus</a:t>
            </a:r>
          </a:p>
          <a:p>
            <a:r>
              <a:rPr lang="en-US" dirty="0"/>
              <a:t>Secretes growth hormone</a:t>
            </a:r>
          </a:p>
          <a:p>
            <a:r>
              <a:rPr lang="en-US" dirty="0"/>
              <a:t>Secretes endorphins for pain relief</a:t>
            </a:r>
          </a:p>
          <a:p>
            <a:r>
              <a:rPr lang="en-US" dirty="0"/>
              <a:t>Secretes hormones that regulate fluid levels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6699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2AFAA-177B-52FA-CD17-7E9BBEBF6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Thyroid Gland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6D2767-5F8E-EF69-D32A-123AB3E856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Located in the neck</a:t>
            </a:r>
          </a:p>
          <a:p>
            <a:r>
              <a:rPr lang="en-US" dirty="0"/>
              <a:t>Releases hormones that regulate growth, metabolism, and appetite</a:t>
            </a:r>
          </a:p>
          <a:p>
            <a:r>
              <a:rPr lang="en-US" dirty="0"/>
              <a:t>Hyperthyroidism:</a:t>
            </a:r>
          </a:p>
          <a:p>
            <a:pPr lvl="1"/>
            <a:r>
              <a:rPr lang="en-US" dirty="0"/>
              <a:t>Secretes too much thyroxine</a:t>
            </a:r>
          </a:p>
          <a:p>
            <a:pPr lvl="1"/>
            <a:r>
              <a:rPr lang="en-US" dirty="0"/>
              <a:t>Causes agitation, bulging eyes, weight loss</a:t>
            </a:r>
          </a:p>
          <a:p>
            <a:r>
              <a:rPr lang="en-US" dirty="0"/>
              <a:t>Hypothyroidism:</a:t>
            </a:r>
          </a:p>
          <a:p>
            <a:pPr lvl="1"/>
            <a:r>
              <a:rPr lang="en-US" dirty="0"/>
              <a:t>Secretes too little thyroxine</a:t>
            </a:r>
          </a:p>
          <a:p>
            <a:pPr lvl="1"/>
            <a:r>
              <a:rPr lang="en-US" dirty="0"/>
              <a:t>Causes tiredness and feeling cold</a:t>
            </a:r>
          </a:p>
        </p:txBody>
      </p:sp>
    </p:spTree>
    <p:extLst>
      <p:ext uri="{BB962C8B-B14F-4D97-AF65-F5344CB8AC3E}">
        <p14:creationId xmlns:p14="http://schemas.microsoft.com/office/powerpoint/2010/main" val="21305795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6ACF62-373A-77EF-3B6B-BD9E5B86E9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Adrenal Gland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E69F87-2FED-10CF-3EEF-A132F263BF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Sits on top of the kidneys</a:t>
            </a:r>
          </a:p>
          <a:p>
            <a:r>
              <a:rPr lang="en-US" dirty="0"/>
              <a:t>Secrete hormones involved in stress response:</a:t>
            </a:r>
          </a:p>
          <a:p>
            <a:pPr lvl="1"/>
            <a:r>
              <a:rPr lang="en-US" dirty="0"/>
              <a:t>Epinephrine (adrenaline)</a:t>
            </a:r>
          </a:p>
          <a:p>
            <a:pPr lvl="1"/>
            <a:r>
              <a:rPr lang="en-US" dirty="0"/>
              <a:t>Norepinephrine (noradrenaline)</a:t>
            </a:r>
          </a:p>
        </p:txBody>
      </p:sp>
    </p:spTree>
    <p:extLst>
      <p:ext uri="{BB962C8B-B14F-4D97-AF65-F5344CB8AC3E}">
        <p14:creationId xmlns:p14="http://schemas.microsoft.com/office/powerpoint/2010/main" val="42399659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1BFD5D-8F3E-C23F-FD76-29546481A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Pancreas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19BDED-1DD9-BA63-67BF-B5F6DED42A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Organ that secretes hormones that regulate blood sugar</a:t>
            </a:r>
          </a:p>
          <a:p>
            <a:pPr lvl="1"/>
            <a:r>
              <a:rPr lang="en-US" dirty="0"/>
              <a:t>Insulin (lower blood sugar)</a:t>
            </a:r>
          </a:p>
          <a:p>
            <a:pPr lvl="1"/>
            <a:r>
              <a:rPr lang="en-US" dirty="0"/>
              <a:t>Glucagon (increase blood sugar)</a:t>
            </a:r>
          </a:p>
        </p:txBody>
      </p:sp>
    </p:spTree>
    <p:extLst>
      <p:ext uri="{BB962C8B-B14F-4D97-AF65-F5344CB8AC3E}">
        <p14:creationId xmlns:p14="http://schemas.microsoft.com/office/powerpoint/2010/main" val="1674030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1426F2-12F5-E7AC-C74C-00C78BF1D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Diabetes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1C7F01-5527-E73D-153B-280D71A0E3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Individuals with diabetes must take medications that stimulate or replace insulin production.</a:t>
            </a:r>
          </a:p>
          <a:p>
            <a:pPr lvl="1"/>
            <a:r>
              <a:rPr lang="en-US" b="1" dirty="0"/>
              <a:t>Diabetes: </a:t>
            </a:r>
            <a:r>
              <a:rPr lang="en-US" dirty="0"/>
              <a:t>disease related to insufficient insulin production</a:t>
            </a:r>
          </a:p>
          <a:p>
            <a:r>
              <a:rPr lang="en-US" dirty="0"/>
              <a:t>They also must closely control the amount of sugars and carbohydrates they consume.</a:t>
            </a:r>
          </a:p>
        </p:txBody>
      </p:sp>
    </p:spTree>
    <p:extLst>
      <p:ext uri="{BB962C8B-B14F-4D97-AF65-F5344CB8AC3E}">
        <p14:creationId xmlns:p14="http://schemas.microsoft.com/office/powerpoint/2010/main" val="17399532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1606</TotalTime>
  <Words>592</Words>
  <Application>Microsoft Office PowerPoint</Application>
  <PresentationFormat>On-screen Show (4:3)</PresentationFormat>
  <Paragraphs>73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Aptos</vt:lpstr>
      <vt:lpstr>Century Gothic</vt:lpstr>
      <vt:lpstr>Aptos Display</vt:lpstr>
      <vt:lpstr>Office Theme</vt:lpstr>
      <vt:lpstr>1_Office Theme</vt:lpstr>
      <vt:lpstr>Lesson 2.5</vt:lpstr>
      <vt:lpstr>The Endocrine System</vt:lpstr>
      <vt:lpstr>Hormones</vt:lpstr>
      <vt:lpstr>Reflection Question</vt:lpstr>
      <vt:lpstr>Pituitary Gland</vt:lpstr>
      <vt:lpstr>Thyroid Gland</vt:lpstr>
      <vt:lpstr>Adrenal Gland</vt:lpstr>
      <vt:lpstr>Pancreas</vt:lpstr>
      <vt:lpstr>Diabetes</vt:lpstr>
      <vt:lpstr>Group Activity</vt:lpstr>
      <vt:lpstr>Gonads</vt:lpstr>
      <vt:lpstr>Dig Deeper: Athletes And Anabolic Steroids</vt:lpstr>
      <vt:lpstr>Summary</vt:lpstr>
      <vt:lpstr>End of Hawkes Learning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2.5 The Endocrine System</dc:title>
  <dc:creator>Hawkes Learning</dc:creator>
  <cp:keywords>Psychology</cp:keywords>
  <cp:lastModifiedBy>Talissa Nahass</cp:lastModifiedBy>
  <cp:revision>182</cp:revision>
  <dcterms:created xsi:type="dcterms:W3CDTF">2013-04-26T14:43:13Z</dcterms:created>
  <dcterms:modified xsi:type="dcterms:W3CDTF">2024-07-23T17:35:26Z</dcterms:modified>
  <cp:category>Psychology</cp:category>
</cp:coreProperties>
</file>