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24"/>
  </p:notesMasterIdLst>
  <p:handoutMasterIdLst>
    <p:handoutMasterId r:id="rId25"/>
  </p:handoutMasterIdLst>
  <p:sldIdLst>
    <p:sldId id="272" r:id="rId3"/>
    <p:sldId id="265" r:id="rId4"/>
    <p:sldId id="273" r:id="rId5"/>
    <p:sldId id="274" r:id="rId6"/>
    <p:sldId id="267" r:id="rId7"/>
    <p:sldId id="275" r:id="rId8"/>
    <p:sldId id="276" r:id="rId9"/>
    <p:sldId id="291" r:id="rId10"/>
    <p:sldId id="278" r:id="rId11"/>
    <p:sldId id="279" r:id="rId12"/>
    <p:sldId id="280" r:id="rId13"/>
    <p:sldId id="282" r:id="rId14"/>
    <p:sldId id="283" r:id="rId15"/>
    <p:sldId id="270" r:id="rId16"/>
    <p:sldId id="286" r:id="rId17"/>
    <p:sldId id="287" r:id="rId18"/>
    <p:sldId id="288" r:id="rId19"/>
    <p:sldId id="293" r:id="rId20"/>
    <p:sldId id="294" r:id="rId21"/>
    <p:sldId id="290" r:id="rId22"/>
    <p:sldId id="318" r:id="rId23"/>
  </p:sldIdLst>
  <p:sldSz cx="9144000" cy="6858000" type="screen4x3"/>
  <p:notesSz cx="6858000" cy="9144000"/>
  <p:embeddedFontLs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2B7799"/>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10" autoAdjust="0"/>
  </p:normalViewPr>
  <p:slideViewPr>
    <p:cSldViewPr>
      <p:cViewPr varScale="1">
        <p:scale>
          <a:sx n="95" d="100"/>
          <a:sy n="95" d="100"/>
        </p:scale>
        <p:origin x="222" y="96"/>
      </p:cViewPr>
      <p:guideLst>
        <p:guide orient="horz" pos="2160"/>
        <p:guide pos="2880"/>
      </p:guideLst>
    </p:cSldViewPr>
  </p:slideViewPr>
  <p:outlineViewPr>
    <p:cViewPr>
      <p:scale>
        <a:sx n="33" d="100"/>
        <a:sy n="33" d="100"/>
      </p:scale>
      <p:origin x="0" y="-626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1352031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B21585D7-B608-9A14-C04C-F527739778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5662" y="407338"/>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57791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52849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879873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829028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120307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526852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197240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72239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294751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427513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469698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287995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51865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Connect the Concepts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Everyday Connections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8" r:id="rId7"/>
    <p:sldLayoutId id="2147483656" r:id="rId8"/>
    <p:sldLayoutId id="2147483657" r:id="rId9"/>
    <p:sldLayoutId id="2147483659"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35687669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3.1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What Is Consciousness?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b="1" dirty="0"/>
              <a:t>Individual Differences In Sleep-Wake Cycles</a:t>
            </a: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t>There are individual differences in our sleep-wake cycles.</a:t>
            </a:r>
          </a:p>
          <a:p>
            <a:pPr>
              <a:tabLst>
                <a:tab pos="461963" algn="l"/>
              </a:tabLst>
            </a:pPr>
            <a:r>
              <a:rPr lang="en-US" dirty="0"/>
              <a:t>A person's chronotype refers to their circadian activity patterns.</a:t>
            </a:r>
          </a:p>
          <a:p>
            <a:pPr>
              <a:tabLst>
                <a:tab pos="461963" algn="l"/>
              </a:tabLst>
            </a:pPr>
            <a:r>
              <a:rPr lang="en-US" dirty="0"/>
              <a:t>Morning larks and night owls differ in sleep regulation.</a:t>
            </a:r>
          </a:p>
        </p:txBody>
      </p:sp>
    </p:spTree>
    <p:extLst>
      <p:ext uri="{BB962C8B-B14F-4D97-AF65-F5344CB8AC3E}">
        <p14:creationId xmlns:p14="http://schemas.microsoft.com/office/powerpoint/2010/main" val="385738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b="1" dirty="0"/>
              <a:t>Sleep Regulation</a:t>
            </a: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b="1" dirty="0"/>
              <a:t>Sleep regulation</a:t>
            </a:r>
            <a:r>
              <a:rPr lang="en-US" dirty="0"/>
              <a:t>: the brain's control of sleep and wakefulness cycles</a:t>
            </a:r>
          </a:p>
          <a:p>
            <a:pPr lvl="1">
              <a:tabLst>
                <a:tab pos="461963" algn="l"/>
              </a:tabLst>
            </a:pPr>
            <a:r>
              <a:rPr lang="en-US" dirty="0">
                <a:solidFill>
                  <a:srgbClr val="2B7799"/>
                </a:solidFill>
              </a:rPr>
              <a:t>Coordinates this cycle with the external day-night cycle</a:t>
            </a:r>
          </a:p>
          <a:p>
            <a:pPr>
              <a:tabLst>
                <a:tab pos="461963" algn="l"/>
              </a:tabLst>
            </a:pPr>
            <a:r>
              <a:rPr lang="en-US" dirty="0"/>
              <a:t>Disruptions to sleep regulation can occur due to:</a:t>
            </a:r>
          </a:p>
          <a:p>
            <a:pPr lvl="1">
              <a:tabLst>
                <a:tab pos="461963" algn="l"/>
              </a:tabLst>
            </a:pPr>
            <a:r>
              <a:rPr lang="en-US" dirty="0">
                <a:solidFill>
                  <a:srgbClr val="2B7799"/>
                </a:solidFill>
              </a:rPr>
              <a:t>Jet lag from traveling across time zones</a:t>
            </a:r>
          </a:p>
          <a:p>
            <a:pPr lvl="1">
              <a:tabLst>
                <a:tab pos="461963" algn="l"/>
              </a:tabLst>
            </a:pPr>
            <a:r>
              <a:rPr lang="en-US" dirty="0">
                <a:solidFill>
                  <a:srgbClr val="2B7799"/>
                </a:solidFill>
              </a:rPr>
              <a:t>Working night/rotating shift schedules</a:t>
            </a:r>
          </a:p>
          <a:p>
            <a:pPr lvl="1">
              <a:tabLst>
                <a:tab pos="461963" algn="l"/>
              </a:tabLst>
            </a:pPr>
            <a:r>
              <a:rPr lang="en-US" dirty="0">
                <a:solidFill>
                  <a:srgbClr val="2B7799"/>
                </a:solidFill>
              </a:rPr>
              <a:t>Poor vision causing misalignment of light/dark cues</a:t>
            </a:r>
          </a:p>
        </p:txBody>
      </p:sp>
    </p:spTree>
    <p:extLst>
      <p:ext uri="{BB962C8B-B14F-4D97-AF65-F5344CB8AC3E}">
        <p14:creationId xmlns:p14="http://schemas.microsoft.com/office/powerpoint/2010/main" val="16065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b="1" dirty="0"/>
              <a:t>Disruptions Of Normal Sleep</a:t>
            </a: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t>There are situations where the circadian clock is out of sync with the environment.</a:t>
            </a:r>
          </a:p>
          <a:p>
            <a:pPr>
              <a:tabLst>
                <a:tab pos="461963" algn="l"/>
              </a:tabLst>
            </a:pPr>
            <a:r>
              <a:rPr lang="en-US" b="1" dirty="0"/>
              <a:t>Jet lag </a:t>
            </a:r>
            <a:r>
              <a:rPr lang="en-US" dirty="0"/>
              <a:t>is a collection of symptoms from mismatched internal/external cycles.</a:t>
            </a:r>
          </a:p>
          <a:p>
            <a:pPr lvl="1">
              <a:tabLst>
                <a:tab pos="461963" algn="l"/>
              </a:tabLst>
            </a:pPr>
            <a:r>
              <a:rPr lang="en-US" dirty="0">
                <a:solidFill>
                  <a:srgbClr val="2B7799"/>
                </a:solidFill>
              </a:rPr>
              <a:t>Symptoms: fatigue, irritability, and </a:t>
            </a:r>
            <a:r>
              <a:rPr lang="en-US" b="1" dirty="0">
                <a:solidFill>
                  <a:srgbClr val="2B7799"/>
                </a:solidFill>
              </a:rPr>
              <a:t>insomnia</a:t>
            </a:r>
            <a:r>
              <a:rPr lang="en-US" dirty="0">
                <a:solidFill>
                  <a:srgbClr val="2B7799"/>
                </a:solidFill>
              </a:rPr>
              <a:t> (recurring sleep difficulty) (Roth, 2007; National Institutes of Health, 2022a)</a:t>
            </a:r>
          </a:p>
          <a:p>
            <a:pPr lvl="1">
              <a:tabLst>
                <a:tab pos="461963" algn="l"/>
              </a:tabLst>
            </a:pPr>
            <a:r>
              <a:rPr lang="en-US" dirty="0">
                <a:solidFill>
                  <a:srgbClr val="2B7799"/>
                </a:solidFill>
              </a:rPr>
              <a:t>Occurs when traveling across multiple time zones.</a:t>
            </a:r>
          </a:p>
        </p:txBody>
      </p:sp>
    </p:spTree>
    <p:extLst>
      <p:ext uri="{BB962C8B-B14F-4D97-AF65-F5344CB8AC3E}">
        <p14:creationId xmlns:p14="http://schemas.microsoft.com/office/powerpoint/2010/main" val="393393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b="1" dirty="0"/>
              <a:t>Rotating Shift Work</a:t>
            </a: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b="1" dirty="0"/>
              <a:t>Rotating shift work</a:t>
            </a:r>
            <a:r>
              <a:rPr lang="en-US" dirty="0"/>
              <a:t>: changing from early to late schedules frequently</a:t>
            </a:r>
          </a:p>
          <a:p>
            <a:pPr lvl="1">
              <a:tabLst>
                <a:tab pos="461963" algn="l"/>
              </a:tabLst>
            </a:pPr>
            <a:r>
              <a:rPr lang="en-US" dirty="0">
                <a:solidFill>
                  <a:srgbClr val="2B7799"/>
                </a:solidFill>
              </a:rPr>
              <a:t>Makes it difficult for a normal circadian rhythm to develop</a:t>
            </a:r>
          </a:p>
          <a:p>
            <a:pPr lvl="1">
              <a:tabLst>
                <a:tab pos="461963" algn="l"/>
              </a:tabLst>
            </a:pPr>
            <a:r>
              <a:rPr lang="en-US" dirty="0">
                <a:solidFill>
                  <a:srgbClr val="2B7799"/>
                </a:solidFill>
              </a:rPr>
              <a:t>Can result in sleep problems, depression, anxiety, memory issues</a:t>
            </a:r>
          </a:p>
          <a:p>
            <a:pPr>
              <a:tabLst>
                <a:tab pos="461963" algn="l"/>
              </a:tabLst>
            </a:pPr>
            <a:r>
              <a:rPr lang="en-US" dirty="0"/>
              <a:t>Tired workers more likely to make mistakes on the job (Gold et al., 1992; Presser, 1995; Lazzari et al., 2018)</a:t>
            </a:r>
          </a:p>
        </p:txBody>
      </p:sp>
    </p:spTree>
    <p:extLst>
      <p:ext uri="{BB962C8B-B14F-4D97-AF65-F5344CB8AC3E}">
        <p14:creationId xmlns:p14="http://schemas.microsoft.com/office/powerpoint/2010/main" val="27006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r>
              <a:rPr lang="en-US" b="1" baseline="-25000" dirty="0"/>
              <a:t>1</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What are some factors in your life that have disrupted your circadian rhythm?</a:t>
            </a:r>
          </a:p>
        </p:txBody>
      </p:sp>
    </p:spTree>
    <p:extLst>
      <p:ext uri="{BB962C8B-B14F-4D97-AF65-F5344CB8AC3E}">
        <p14:creationId xmlns:p14="http://schemas.microsoft.com/office/powerpoint/2010/main" val="302916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b="1" dirty="0"/>
              <a:t>Insufficient Sleep</a:t>
            </a:r>
          </a:p>
        </p:txBody>
      </p:sp>
      <p:pic>
        <p:nvPicPr>
          <p:cNvPr id="4" name="Content Placeholder 3" descr="A graphic showing tips for better sleep">
            <a:extLst>
              <a:ext uri="{FF2B5EF4-FFF2-40B4-BE49-F238E27FC236}">
                <a16:creationId xmlns:a16="http://schemas.microsoft.com/office/drawing/2014/main" id="{E066CC8E-FD75-907F-FD66-8F0261522805}"/>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32408" r="35185"/>
          <a:stretch/>
        </p:blipFill>
        <p:spPr>
          <a:xfrm>
            <a:off x="381000" y="1097280"/>
            <a:ext cx="2667000" cy="4571998"/>
          </a:xfrm>
          <a:noFill/>
        </p:spPr>
      </p:pic>
      <p:sp>
        <p:nvSpPr>
          <p:cNvPr id="5" name="TextBox 4">
            <a:extLst>
              <a:ext uri="{FF2B5EF4-FFF2-40B4-BE49-F238E27FC236}">
                <a16:creationId xmlns:a16="http://schemas.microsoft.com/office/drawing/2014/main" id="{75144326-650F-6DDF-E412-32F31B3FBAD8}"/>
              </a:ext>
            </a:extLst>
          </p:cNvPr>
          <p:cNvSpPr txBox="1"/>
          <p:nvPr/>
        </p:nvSpPr>
        <p:spPr>
          <a:xfrm>
            <a:off x="1524000" y="5598244"/>
            <a:ext cx="625492" cy="253916"/>
          </a:xfrm>
          <a:prstGeom prst="rect">
            <a:avLst/>
          </a:prstGeom>
          <a:noFill/>
        </p:spPr>
        <p:txBody>
          <a:bodyPr wrap="none" rtlCol="0">
            <a:spAutoFit/>
          </a:bodyPr>
          <a:lstStyle/>
          <a:p>
            <a:r>
              <a:rPr lang="en-US" sz="1050" dirty="0">
                <a:solidFill>
                  <a:srgbClr val="182F58"/>
                </a:solidFill>
              </a:rPr>
              <a:t>Figure 4</a:t>
            </a:r>
          </a:p>
        </p:txBody>
      </p:sp>
      <p:sp>
        <p:nvSpPr>
          <p:cNvPr id="2" name="Content Placeholder 1">
            <a:extLst>
              <a:ext uri="{FF2B5EF4-FFF2-40B4-BE49-F238E27FC236}">
                <a16:creationId xmlns:a16="http://schemas.microsoft.com/office/drawing/2014/main" id="{06143A16-8357-A3BC-8CAC-A1CFBF9257A4}"/>
              </a:ext>
            </a:extLst>
          </p:cNvPr>
          <p:cNvSpPr>
            <a:spLocks noGrp="1"/>
          </p:cNvSpPr>
          <p:nvPr>
            <p:ph idx="10"/>
          </p:nvPr>
        </p:nvSpPr>
        <p:spPr>
          <a:xfrm>
            <a:off x="3124200" y="1280160"/>
            <a:ext cx="5562600" cy="4572000"/>
          </a:xfrm>
        </p:spPr>
        <p:txBody>
          <a:bodyPr>
            <a:normAutofit lnSpcReduction="10000"/>
          </a:bodyPr>
          <a:lstStyle/>
          <a:p>
            <a:pPr marL="457200" indent="-457200">
              <a:buFont typeface="Arial" panose="020B0604020202020204" pitchFamily="34" charset="0"/>
              <a:buChar char="•"/>
              <a:tabLst>
                <a:tab pos="461963" algn="l"/>
              </a:tabLst>
            </a:pPr>
            <a:r>
              <a:rPr lang="en-US" b="1" dirty="0"/>
              <a:t>Sleep debt </a:t>
            </a:r>
            <a:r>
              <a:rPr lang="en-US" dirty="0"/>
              <a:t>occurs when you are not getting enough sleep chronically.</a:t>
            </a:r>
          </a:p>
          <a:p>
            <a:pPr lvl="1">
              <a:tabLst>
                <a:tab pos="461963" algn="l"/>
              </a:tabLst>
            </a:pPr>
            <a:r>
              <a:rPr lang="en-US" dirty="0">
                <a:solidFill>
                  <a:srgbClr val="2B7799"/>
                </a:solidFill>
              </a:rPr>
              <a:t>Consequences: decreased alertness and mental efficiency</a:t>
            </a:r>
          </a:p>
          <a:p>
            <a:pPr marL="457200" indent="-457200">
              <a:buFont typeface="Arial" panose="020B0604020202020204" pitchFamily="34" charset="0"/>
              <a:buChar char="•"/>
              <a:tabLst>
                <a:tab pos="461963" algn="l"/>
              </a:tabLst>
            </a:pPr>
            <a:r>
              <a:rPr lang="en-US" dirty="0"/>
              <a:t>Since electric lighting, amount of sleep people get has declined.</a:t>
            </a:r>
          </a:p>
          <a:p>
            <a:pPr marL="457200" indent="-457200">
              <a:buFont typeface="Arial" panose="020B0604020202020204" pitchFamily="34" charset="0"/>
              <a:buChar char="•"/>
              <a:tabLst>
                <a:tab pos="461963" algn="l"/>
              </a:tabLst>
            </a:pPr>
            <a:r>
              <a:rPr lang="en-US" dirty="0"/>
              <a:t>Many sleep less than the recommended 7</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8 hours and accrue a debt.</a:t>
            </a:r>
          </a:p>
        </p:txBody>
      </p:sp>
    </p:spTree>
    <p:extLst>
      <p:ext uri="{BB962C8B-B14F-4D97-AF65-F5344CB8AC3E}">
        <p14:creationId xmlns:p14="http://schemas.microsoft.com/office/powerpoint/2010/main" val="532750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b="1" dirty="0"/>
              <a:t>Sleep Needs At Different Ages</a:t>
            </a: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t>Sleep needs vary across ages and individuals.</a:t>
            </a:r>
          </a:p>
          <a:p>
            <a:pPr lvl="1">
              <a:tabLst>
                <a:tab pos="461963" algn="l"/>
              </a:tabLst>
            </a:pPr>
            <a:r>
              <a:rPr lang="en-US" dirty="0">
                <a:solidFill>
                  <a:srgbClr val="2B7799"/>
                </a:solidFill>
              </a:rPr>
              <a:t>Newborns require the most sleep at 14</a:t>
            </a:r>
            <a:r>
              <a:rPr lang="en-US" dirty="0">
                <a:solidFill>
                  <a:srgbClr val="2B7799"/>
                </a:solidFill>
                <a:latin typeface="Calibri" panose="020F0502020204030204" pitchFamily="34" charset="0"/>
                <a:ea typeface="Calibri" panose="020F0502020204030204" pitchFamily="34" charset="0"/>
                <a:cs typeface="Calibri" panose="020F0502020204030204" pitchFamily="34" charset="0"/>
              </a:rPr>
              <a:t>–</a:t>
            </a:r>
            <a:r>
              <a:rPr lang="en-US" dirty="0">
                <a:solidFill>
                  <a:srgbClr val="2B7799"/>
                </a:solidFill>
              </a:rPr>
              <a:t>17 hours per night.</a:t>
            </a:r>
          </a:p>
          <a:p>
            <a:pPr lvl="1">
              <a:tabLst>
                <a:tab pos="461963" algn="l"/>
              </a:tabLst>
            </a:pPr>
            <a:r>
              <a:rPr lang="en-US" dirty="0">
                <a:solidFill>
                  <a:srgbClr val="2B7799"/>
                </a:solidFill>
              </a:rPr>
              <a:t>This declines to 7</a:t>
            </a:r>
            <a:r>
              <a:rPr lang="en-US" dirty="0">
                <a:solidFill>
                  <a:srgbClr val="2B7799"/>
                </a:solidFill>
                <a:latin typeface="Calibri" panose="020F0502020204030204" pitchFamily="34" charset="0"/>
                <a:ea typeface="Calibri" panose="020F0502020204030204" pitchFamily="34" charset="0"/>
                <a:cs typeface="Calibri" panose="020F0502020204030204" pitchFamily="34" charset="0"/>
              </a:rPr>
              <a:t>–</a:t>
            </a:r>
            <a:r>
              <a:rPr lang="en-US" dirty="0">
                <a:solidFill>
                  <a:srgbClr val="2B7799"/>
                </a:solidFill>
              </a:rPr>
              <a:t>9 hours for adults (National Sleep Foundation, n.d.).</a:t>
            </a:r>
          </a:p>
          <a:p>
            <a:pPr lvl="1">
              <a:tabLst>
                <a:tab pos="461963" algn="l"/>
              </a:tabLst>
            </a:pPr>
            <a:r>
              <a:rPr lang="en-US" dirty="0">
                <a:solidFill>
                  <a:srgbClr val="2B7799"/>
                </a:solidFill>
              </a:rPr>
              <a:t>By age 65, average sleep is typically less than 7 hours (Ohayon et al., 2004).</a:t>
            </a:r>
          </a:p>
        </p:txBody>
      </p:sp>
    </p:spTree>
    <p:extLst>
      <p:ext uri="{BB962C8B-B14F-4D97-AF65-F5344CB8AC3E}">
        <p14:creationId xmlns:p14="http://schemas.microsoft.com/office/powerpoint/2010/main" val="241451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b="1" dirty="0"/>
              <a:t>Consequences Of Sleep Deprivation</a:t>
            </a: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t>Sleep debt and deprivation have major negative effects (Figure 5).</a:t>
            </a:r>
          </a:p>
          <a:p>
            <a:pPr lvl="1">
              <a:tabLst>
                <a:tab pos="461963" algn="l"/>
              </a:tabLst>
            </a:pPr>
            <a:r>
              <a:rPr lang="en-US" dirty="0">
                <a:solidFill>
                  <a:srgbClr val="2B7799"/>
                </a:solidFill>
              </a:rPr>
              <a:t>Can lead to depression-like symptoms and cognitive/motor impairments</a:t>
            </a:r>
          </a:p>
          <a:p>
            <a:pPr>
              <a:tabLst>
                <a:tab pos="461963" algn="l"/>
              </a:tabLst>
            </a:pPr>
            <a:r>
              <a:rPr lang="en-US" dirty="0"/>
              <a:t>Sleep deprivation impairs functioning as much as alcohol intoxication.</a:t>
            </a:r>
          </a:p>
          <a:p>
            <a:pPr>
              <a:tabLst>
                <a:tab pos="461963" algn="l"/>
              </a:tabLst>
            </a:pPr>
            <a:r>
              <a:rPr lang="en-US" dirty="0"/>
              <a:t>Those with health issues like obesity are more prone to sleep debt (Banks &amp; Dinges, 2007; Gupta &amp; Sood, 2023).</a:t>
            </a:r>
          </a:p>
        </p:txBody>
      </p:sp>
    </p:spTree>
    <p:extLst>
      <p:ext uri="{BB962C8B-B14F-4D97-AF65-F5344CB8AC3E}">
        <p14:creationId xmlns:p14="http://schemas.microsoft.com/office/powerpoint/2010/main" val="25682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3.1 Figure 5</a:t>
            </a:r>
            <a:endParaRPr lang="en-US" sz="3200" b="1" dirty="0">
              <a:solidFill>
                <a:schemeClr val="accent1"/>
              </a:solidFill>
            </a:endParaRPr>
          </a:p>
        </p:txBody>
      </p:sp>
      <p:sp>
        <p:nvSpPr>
          <p:cNvPr id="13315" name="Rectangle 3"/>
          <p:cNvSpPr>
            <a:spLocks noGrp="1"/>
          </p:cNvSpPr>
          <p:nvPr>
            <p:ph idx="1"/>
          </p:nvPr>
        </p:nvSpPr>
        <p:spPr>
          <a:xfrm>
            <a:off x="490695" y="4937760"/>
            <a:ext cx="8229600" cy="914400"/>
          </a:xfrm>
          <a:prstGeom prst="rect">
            <a:avLst/>
          </a:prstGeom>
        </p:spPr>
        <p:txBody>
          <a:bodyPr>
            <a:normAutofit fontScale="77500" lnSpcReduction="20000"/>
          </a:bodyPr>
          <a:lstStyle/>
          <a:p>
            <a:pPr marL="0" indent="0">
              <a:buNone/>
              <a:tabLst>
                <a:tab pos="461963" algn="l"/>
              </a:tabLst>
            </a:pPr>
            <a:r>
              <a:rPr lang="en-US" dirty="0"/>
              <a:t>Caption: This figure illustrates some of the negative consequences of sleep deprivation. While cognitive deficits may be the most obvious, many body systems are negatively impacted by lack of sleep.</a:t>
            </a:r>
            <a:endParaRPr lang="en-US" i="0" dirty="0"/>
          </a:p>
        </p:txBody>
      </p:sp>
      <p:pic>
        <p:nvPicPr>
          <p:cNvPr id="2" name="Content Placeholder 3" descr="An illustration of the human body that shows which areas are affected by sleep deprivation">
            <a:extLst>
              <a:ext uri="{FF2B5EF4-FFF2-40B4-BE49-F238E27FC236}">
                <a16:creationId xmlns:a16="http://schemas.microsoft.com/office/drawing/2014/main" id="{43A1BADE-FAD0-EFA5-1C30-7D599C328F3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6119" y="1134124"/>
            <a:ext cx="6891762" cy="3828757"/>
          </a:xfrm>
          <a:prstGeom prst="rect">
            <a:avLst/>
          </a:prstGeom>
          <a:noFill/>
        </p:spPr>
      </p:pic>
    </p:spTree>
    <p:extLst>
      <p:ext uri="{BB962C8B-B14F-4D97-AF65-F5344CB8AC3E}">
        <p14:creationId xmlns:p14="http://schemas.microsoft.com/office/powerpoint/2010/main" val="125495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r>
              <a:rPr lang="en-US" b="1" baseline="-25000" dirty="0"/>
              <a:t>2</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Have you noticed changes in your circadian rhythm before? Describe what the experience was like.</a:t>
            </a:r>
          </a:p>
        </p:txBody>
      </p:sp>
    </p:spTree>
    <p:extLst>
      <p:ext uri="{BB962C8B-B14F-4D97-AF65-F5344CB8AC3E}">
        <p14:creationId xmlns:p14="http://schemas.microsoft.com/office/powerpoint/2010/main" val="78836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b="1" dirty="0"/>
              <a:t>What Is Consciousness?</a:t>
            </a:r>
            <a:endParaRPr lang="en-US" sz="3200" b="1" dirty="0">
              <a:solidFill>
                <a:schemeClr val="accent1"/>
              </a:solidFill>
            </a:endParaRPr>
          </a:p>
        </p:txBody>
      </p:sp>
      <p:sp>
        <p:nvSpPr>
          <p:cNvPr id="11267" name="Rectangle 3"/>
          <p:cNvSpPr>
            <a:spLocks noGrp="1"/>
          </p:cNvSpPr>
          <p:nvPr>
            <p:ph idx="1"/>
          </p:nvPr>
        </p:nvSpPr>
        <p:spPr>
          <a:xfrm>
            <a:off x="457200" y="1280160"/>
            <a:ext cx="5562600" cy="4572000"/>
          </a:xfrm>
          <a:prstGeom prst="rect">
            <a:avLst/>
          </a:prstGeom>
        </p:spPr>
        <p:txBody>
          <a:bodyPr>
            <a:normAutofit lnSpcReduction="10000"/>
          </a:bodyPr>
          <a:lstStyle/>
          <a:p>
            <a:pPr marL="457200" indent="-457200">
              <a:buFont typeface="Arial" panose="020B0604020202020204" pitchFamily="34" charset="0"/>
              <a:buChar char="•"/>
              <a:tabLst>
                <a:tab pos="461963" algn="l"/>
              </a:tabLst>
            </a:pPr>
            <a:r>
              <a:rPr lang="en-US" b="1" dirty="0"/>
              <a:t>Consciousness</a:t>
            </a:r>
            <a:r>
              <a:rPr lang="en-US" dirty="0"/>
              <a:t>: describes our awareness of internal and external stimuli</a:t>
            </a:r>
          </a:p>
          <a:p>
            <a:pPr lvl="1">
              <a:tabLst>
                <a:tab pos="461963" algn="l"/>
              </a:tabLst>
            </a:pPr>
            <a:r>
              <a:rPr lang="en-US" dirty="0">
                <a:solidFill>
                  <a:srgbClr val="2B7799"/>
                </a:solidFill>
              </a:rPr>
              <a:t>Internal stimuli: pain, hunger, and emotions</a:t>
            </a:r>
          </a:p>
          <a:p>
            <a:pPr lvl="1">
              <a:tabLst>
                <a:tab pos="461963" algn="l"/>
              </a:tabLst>
            </a:pPr>
            <a:r>
              <a:rPr lang="en-US" dirty="0">
                <a:solidFill>
                  <a:srgbClr val="2B7799"/>
                </a:solidFill>
              </a:rPr>
              <a:t>External stimuli: sight, sound, touch, taste, and smell</a:t>
            </a:r>
          </a:p>
          <a:p>
            <a:pPr marL="457200" indent="-457200">
              <a:buFont typeface="Arial" panose="020B0604020202020204" pitchFamily="34" charset="0"/>
              <a:buChar char="•"/>
              <a:tabLst>
                <a:tab pos="461963" algn="l"/>
              </a:tabLst>
            </a:pPr>
            <a:r>
              <a:rPr lang="en-US" dirty="0"/>
              <a:t>Different states and levels of consciousness, from full awareness to deep sleep</a:t>
            </a:r>
          </a:p>
        </p:txBody>
      </p:sp>
      <p:pic>
        <p:nvPicPr>
          <p:cNvPr id="2" name="Content Placeholder 5" descr="A photograph showing a baby sleeping in a crib.">
            <a:extLst>
              <a:ext uri="{FF2B5EF4-FFF2-40B4-BE49-F238E27FC236}">
                <a16:creationId xmlns:a16="http://schemas.microsoft.com/office/drawing/2014/main" id="{00276204-E6E7-DDD2-832A-EB4EC93C94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562600" y="2362200"/>
            <a:ext cx="3447288" cy="1915160"/>
          </a:xfrm>
          <a:prstGeom prst="rect">
            <a:avLst/>
          </a:prstGeom>
          <a:noFill/>
        </p:spPr>
      </p:pic>
      <p:sp>
        <p:nvSpPr>
          <p:cNvPr id="4" name="TextBox 3">
            <a:extLst>
              <a:ext uri="{FF2B5EF4-FFF2-40B4-BE49-F238E27FC236}">
                <a16:creationId xmlns:a16="http://schemas.microsoft.com/office/drawing/2014/main" id="{2B3CBF16-D243-7549-B06D-8A4EDA5269B5}"/>
              </a:ext>
            </a:extLst>
          </p:cNvPr>
          <p:cNvSpPr txBox="1"/>
          <p:nvPr/>
        </p:nvSpPr>
        <p:spPr>
          <a:xfrm>
            <a:off x="6973498" y="4290758"/>
            <a:ext cx="625492" cy="253916"/>
          </a:xfrm>
          <a:prstGeom prst="rect">
            <a:avLst/>
          </a:prstGeom>
          <a:noFill/>
        </p:spPr>
        <p:txBody>
          <a:bodyPr wrap="none" rtlCol="0">
            <a:spAutoFit/>
          </a:bodyPr>
          <a:lstStyle/>
          <a:p>
            <a:r>
              <a:rPr lang="en-US" sz="1050" dirty="0">
                <a:solidFill>
                  <a:srgbClr val="182F58"/>
                </a:solidFill>
              </a:rPr>
              <a:t>Figure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b="1" dirty="0"/>
              <a:t>Summary</a:t>
            </a:r>
          </a:p>
        </p:txBody>
      </p:sp>
      <p:sp>
        <p:nvSpPr>
          <p:cNvPr id="11267" name="Rectangle 3"/>
          <p:cNvSpPr>
            <a:spLocks noGrp="1"/>
          </p:cNvSpPr>
          <p:nvPr>
            <p:ph idx="1"/>
          </p:nvPr>
        </p:nvSpPr>
        <p:spPr>
          <a:xfrm>
            <a:off x="457200" y="1097280"/>
            <a:ext cx="8229600" cy="4754880"/>
          </a:xfrm>
          <a:prstGeom prst="rect">
            <a:avLst/>
          </a:prstGeom>
        </p:spPr>
        <p:txBody>
          <a:bodyPr>
            <a:normAutofit lnSpcReduction="10000"/>
          </a:bodyPr>
          <a:lstStyle/>
          <a:p>
            <a:pPr>
              <a:tabLst>
                <a:tab pos="461963" algn="l"/>
              </a:tabLst>
            </a:pPr>
            <a:r>
              <a:rPr lang="en-US" dirty="0"/>
              <a:t>States of consciousness vary daily and across the lifespan.</a:t>
            </a:r>
          </a:p>
          <a:p>
            <a:pPr>
              <a:tabLst>
                <a:tab pos="461963" algn="l"/>
              </a:tabLst>
            </a:pPr>
            <a:r>
              <a:rPr lang="en-US" dirty="0"/>
              <a:t>Key factors are biological rhythms, especially circadian rhythms from the suprachiasmatic nucleus (SCN).</a:t>
            </a:r>
          </a:p>
          <a:p>
            <a:pPr>
              <a:tabLst>
                <a:tab pos="461963" algn="l"/>
              </a:tabLst>
            </a:pPr>
            <a:r>
              <a:rPr lang="en-US" dirty="0"/>
              <a:t>Our biological clocks typically align with the external light-dark cycle.</a:t>
            </a:r>
          </a:p>
          <a:p>
            <a:pPr>
              <a:tabLst>
                <a:tab pos="461963" algn="l"/>
              </a:tabLst>
            </a:pPr>
            <a:r>
              <a:rPr lang="en-US" dirty="0"/>
              <a:t>Traveling across time zones or rotating shift work disrupts these cycles.</a:t>
            </a:r>
          </a:p>
          <a:p>
            <a:pPr>
              <a:tabLst>
                <a:tab pos="461963" algn="l"/>
              </a:tabLst>
            </a:pPr>
            <a:r>
              <a:rPr lang="en-US" dirty="0"/>
              <a:t>This can lead to insomnia, sleepiness, and decreased alertness.</a:t>
            </a:r>
          </a:p>
        </p:txBody>
      </p:sp>
    </p:spTree>
    <p:extLst>
      <p:ext uri="{BB962C8B-B14F-4D97-AF65-F5344CB8AC3E}">
        <p14:creationId xmlns:p14="http://schemas.microsoft.com/office/powerpoint/2010/main" val="373170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614487" y="-975369"/>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b="1" dirty="0"/>
              <a:t>States Of Conscio</a:t>
            </a:r>
            <a:r>
              <a:rPr lang="en-US" b="1" dirty="0"/>
              <a:t>usness</a:t>
            </a:r>
            <a:endParaRPr lang="en-US" sz="3200" b="1" dirty="0"/>
          </a:p>
        </p:txBody>
      </p:sp>
      <p:sp>
        <p:nvSpPr>
          <p:cNvPr id="11267" name="Rectangle 3"/>
          <p:cNvSpPr>
            <a:spLocks noGrp="1"/>
          </p:cNvSpPr>
          <p:nvPr>
            <p:ph idx="1"/>
          </p:nvPr>
        </p:nvSpPr>
        <p:spPr>
          <a:prstGeom prst="rect">
            <a:avLst/>
          </a:prstGeom>
        </p:spPr>
        <p:txBody>
          <a:bodyPr>
            <a:normAutofit lnSpcReduction="10000"/>
          </a:bodyPr>
          <a:lstStyle/>
          <a:p>
            <a:pPr>
              <a:tabLst>
                <a:tab pos="461963" algn="l"/>
              </a:tabLst>
            </a:pPr>
            <a:r>
              <a:rPr lang="en-US" b="1" dirty="0"/>
              <a:t>Sleep:</a:t>
            </a:r>
            <a:r>
              <a:rPr lang="en-US" dirty="0"/>
              <a:t> a state marked by low physical activity and reduced sensory awareness</a:t>
            </a:r>
          </a:p>
          <a:p>
            <a:pPr>
              <a:tabLst>
                <a:tab pos="461963" algn="l"/>
              </a:tabLst>
            </a:pPr>
            <a:r>
              <a:rPr lang="en-US" b="1" dirty="0"/>
              <a:t>Wakefulness:</a:t>
            </a:r>
            <a:r>
              <a:rPr lang="en-US" dirty="0"/>
              <a:t> characterized by high sensory awareness, thought, and behavior</a:t>
            </a:r>
          </a:p>
          <a:p>
            <a:pPr>
              <a:tabLst>
                <a:tab pos="461963" algn="l"/>
              </a:tabLst>
            </a:pPr>
            <a:r>
              <a:rPr lang="en-US" dirty="0"/>
              <a:t>Other states: daydreaming, intoxication, meditation, hypnosis, and sleep deprivation</a:t>
            </a:r>
          </a:p>
          <a:p>
            <a:pPr lvl="1">
              <a:tabLst>
                <a:tab pos="461963" algn="l"/>
              </a:tabLst>
            </a:pPr>
            <a:r>
              <a:rPr lang="en-US" dirty="0">
                <a:solidFill>
                  <a:srgbClr val="2B7799"/>
                </a:solidFill>
              </a:rPr>
              <a:t>May experience unconscious states through drug-induced anesthesia</a:t>
            </a:r>
          </a:p>
          <a:p>
            <a:pPr>
              <a:tabLst>
                <a:tab pos="461963" algn="l"/>
              </a:tabLst>
            </a:pPr>
            <a:r>
              <a:rPr lang="en-US" dirty="0"/>
              <a:t>Not always fully aware even when awake</a:t>
            </a:r>
          </a:p>
          <a:p>
            <a:pPr lvl="1">
              <a:tabLst>
                <a:tab pos="461963" algn="l"/>
              </a:tabLst>
            </a:pPr>
            <a:r>
              <a:rPr lang="en-US" u="sng" dirty="0">
                <a:solidFill>
                  <a:srgbClr val="2B7799"/>
                </a:solidFill>
              </a:rPr>
              <a:t>Example</a:t>
            </a:r>
            <a:r>
              <a:rPr lang="en-US" dirty="0">
                <a:solidFill>
                  <a:srgbClr val="2B7799"/>
                </a:solidFill>
              </a:rPr>
              <a:t>: daydreaming while driving</a:t>
            </a:r>
          </a:p>
        </p:txBody>
      </p:sp>
    </p:spTree>
    <p:extLst>
      <p:ext uri="{BB962C8B-B14F-4D97-AF65-F5344CB8AC3E}">
        <p14:creationId xmlns:p14="http://schemas.microsoft.com/office/powerpoint/2010/main" val="6579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b="1" dirty="0"/>
              <a:t>Biological Rhythms</a:t>
            </a: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b="1" dirty="0"/>
              <a:t>Biological rhythms</a:t>
            </a:r>
            <a:r>
              <a:rPr lang="en-US" dirty="0"/>
              <a:t>: internal rhythms of biological activity</a:t>
            </a:r>
          </a:p>
          <a:p>
            <a:pPr lvl="1">
              <a:tabLst>
                <a:tab pos="461963" algn="l"/>
              </a:tabLst>
            </a:pPr>
            <a:r>
              <a:rPr lang="en-US" u="sng" dirty="0">
                <a:solidFill>
                  <a:srgbClr val="2B7799"/>
                </a:solidFill>
              </a:rPr>
              <a:t>Example</a:t>
            </a:r>
            <a:r>
              <a:rPr lang="en-US" dirty="0">
                <a:solidFill>
                  <a:srgbClr val="2B7799"/>
                </a:solidFill>
              </a:rPr>
              <a:t>: a woman's menstrual cycle (28-day recurring pattern)</a:t>
            </a:r>
          </a:p>
          <a:p>
            <a:pPr>
              <a:tabLst>
                <a:tab pos="461963" algn="l"/>
              </a:tabLst>
            </a:pPr>
            <a:r>
              <a:rPr lang="en-US" dirty="0"/>
              <a:t>Cyclically fluctuating body temperature over a 24-hour period (Figure 2)</a:t>
            </a:r>
          </a:p>
          <a:p>
            <a:pPr>
              <a:tabLst>
                <a:tab pos="461963" algn="l"/>
              </a:tabLst>
            </a:pPr>
            <a:r>
              <a:rPr lang="en-US" dirty="0"/>
              <a:t>Higher temperatures: associated with alertness</a:t>
            </a:r>
          </a:p>
          <a:p>
            <a:pPr>
              <a:tabLst>
                <a:tab pos="461963" algn="l"/>
              </a:tabLst>
            </a:pPr>
            <a:r>
              <a:rPr lang="en-US" dirty="0"/>
              <a:t>Lower temperatures: associated with sleepiness</a:t>
            </a:r>
          </a:p>
        </p:txBody>
      </p:sp>
    </p:spTree>
    <p:extLst>
      <p:ext uri="{BB962C8B-B14F-4D97-AF65-F5344CB8AC3E}">
        <p14:creationId xmlns:p14="http://schemas.microsoft.com/office/powerpoint/2010/main" val="158289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3.1 Figure 2</a:t>
            </a:r>
            <a:endParaRPr lang="en-US" sz="3200" b="1" dirty="0">
              <a:solidFill>
                <a:schemeClr val="accent1"/>
              </a:solidFill>
            </a:endParaRPr>
          </a:p>
        </p:txBody>
      </p:sp>
      <p:sp>
        <p:nvSpPr>
          <p:cNvPr id="13315" name="Rectangle 3"/>
          <p:cNvSpPr>
            <a:spLocks noGrp="1"/>
          </p:cNvSpPr>
          <p:nvPr>
            <p:ph idx="1"/>
          </p:nvPr>
        </p:nvSpPr>
        <p:spPr>
          <a:xfrm>
            <a:off x="457200" y="5105400"/>
            <a:ext cx="8229600" cy="746760"/>
          </a:xfrm>
          <a:prstGeom prst="rect">
            <a:avLst/>
          </a:prstGeom>
        </p:spPr>
        <p:txBody>
          <a:bodyPr>
            <a:normAutofit fontScale="55000" lnSpcReduction="20000"/>
          </a:bodyPr>
          <a:lstStyle/>
          <a:p>
            <a:pPr marL="0" indent="0">
              <a:buNone/>
              <a:tabLst>
                <a:tab pos="461963" algn="l"/>
              </a:tabLst>
            </a:pPr>
            <a:r>
              <a:rPr lang="en-US" dirty="0"/>
              <a:t>Caption: This chart illustrates the circadian change in body temperature over 28 hours in a group of eight young men. Body temperature rises throughout the waking day, peaks in the afternoon, and falls during sleep with the lowest point occurring during the very early morning hours.</a:t>
            </a:r>
            <a:endParaRPr lang="en-US" i="0" dirty="0"/>
          </a:p>
        </p:txBody>
      </p:sp>
      <p:pic>
        <p:nvPicPr>
          <p:cNvPr id="2" name="Content Placeholder 3" descr="A line graph outlining the circadian changes in body temperature">
            <a:extLst>
              <a:ext uri="{FF2B5EF4-FFF2-40B4-BE49-F238E27FC236}">
                <a16:creationId xmlns:a16="http://schemas.microsoft.com/office/drawing/2014/main" id="{3D63486D-C0AD-E8B4-E238-7C3E3FAB5BE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136" y="1097280"/>
            <a:ext cx="6967727" cy="38709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b="1" dirty="0"/>
              <a:t>Circadian Rhythms</a:t>
            </a: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b="1" dirty="0"/>
              <a:t>Circadian rhythm</a:t>
            </a:r>
            <a:r>
              <a:rPr lang="en-US" dirty="0"/>
              <a:t>: a biological rhythm of about 24 hours</a:t>
            </a:r>
          </a:p>
          <a:p>
            <a:pPr lvl="1">
              <a:tabLst>
                <a:tab pos="461963" algn="l"/>
              </a:tabLst>
            </a:pPr>
            <a:r>
              <a:rPr lang="en-US" u="sng" dirty="0">
                <a:solidFill>
                  <a:srgbClr val="2B7799"/>
                </a:solidFill>
              </a:rPr>
              <a:t>Example</a:t>
            </a:r>
            <a:r>
              <a:rPr lang="en-US" dirty="0">
                <a:solidFill>
                  <a:srgbClr val="2B7799"/>
                </a:solidFill>
              </a:rPr>
              <a:t>: the sleep-wake cycle, which is linked to nature's light-dark cycle</a:t>
            </a:r>
            <a:endParaRPr lang="en-US" u="sng" dirty="0">
              <a:solidFill>
                <a:srgbClr val="2B7799"/>
              </a:solidFill>
            </a:endParaRPr>
          </a:p>
          <a:p>
            <a:pPr lvl="1">
              <a:tabLst>
                <a:tab pos="461963" algn="l"/>
              </a:tabLst>
            </a:pPr>
            <a:r>
              <a:rPr lang="en-US" u="sng" dirty="0">
                <a:solidFill>
                  <a:srgbClr val="2B7799"/>
                </a:solidFill>
              </a:rPr>
              <a:t>Other examples</a:t>
            </a:r>
            <a:r>
              <a:rPr lang="en-US" dirty="0">
                <a:solidFill>
                  <a:srgbClr val="2B7799"/>
                </a:solidFill>
              </a:rPr>
              <a:t>: our daily fluctuations in heart rate, blood pressure, blood sugar, and body temperature</a:t>
            </a:r>
          </a:p>
          <a:p>
            <a:pPr>
              <a:tabLst>
                <a:tab pos="461963" algn="l"/>
              </a:tabLst>
            </a:pPr>
            <a:r>
              <a:rPr lang="en-US" dirty="0"/>
              <a:t>Can influence changes in states of consciousness</a:t>
            </a:r>
          </a:p>
        </p:txBody>
      </p:sp>
    </p:spTree>
    <p:extLst>
      <p:ext uri="{BB962C8B-B14F-4D97-AF65-F5344CB8AC3E}">
        <p14:creationId xmlns:p14="http://schemas.microsoft.com/office/powerpoint/2010/main" val="82494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b="1" dirty="0"/>
              <a:t>The Biological Clock</a:t>
            </a: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t>The hypothalamus in the brain is a main homeostasis center.</a:t>
            </a:r>
          </a:p>
          <a:p>
            <a:pPr>
              <a:tabLst>
                <a:tab pos="461963" algn="l"/>
              </a:tabLst>
            </a:pPr>
            <a:r>
              <a:rPr lang="en-US" b="1" dirty="0"/>
              <a:t>Homeostasis </a:t>
            </a:r>
            <a:r>
              <a:rPr lang="en-US" dirty="0"/>
              <a:t>is the maintenance of a balance/optimal level in a biological system.</a:t>
            </a:r>
          </a:p>
          <a:p>
            <a:pPr>
              <a:tabLst>
                <a:tab pos="461963" algn="l"/>
              </a:tabLst>
            </a:pPr>
            <a:r>
              <a:rPr lang="en-US" dirty="0"/>
              <a:t>The </a:t>
            </a:r>
            <a:r>
              <a:rPr lang="en-US" b="1" dirty="0"/>
              <a:t>suprachiasmatic nucleus (SCN) </a:t>
            </a:r>
            <a:r>
              <a:rPr lang="en-US" dirty="0"/>
              <a:t>is the brain's clock mechanism in the hypothalamus.</a:t>
            </a:r>
          </a:p>
          <a:p>
            <a:pPr>
              <a:tabLst>
                <a:tab pos="461963" algn="l"/>
              </a:tabLst>
            </a:pPr>
            <a:r>
              <a:rPr lang="en-US" dirty="0"/>
              <a:t>Light-sensitive neurons provide light information to sync the SCN internally and externally (Klein et al., 1991; Welsh et al., 2010; Foster, 2020) (Figure 3).</a:t>
            </a:r>
          </a:p>
        </p:txBody>
      </p:sp>
    </p:spTree>
    <p:extLst>
      <p:ext uri="{BB962C8B-B14F-4D97-AF65-F5344CB8AC3E}">
        <p14:creationId xmlns:p14="http://schemas.microsoft.com/office/powerpoint/2010/main" val="22737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3.1 Figure 3</a:t>
            </a:r>
            <a:endParaRPr lang="en-US" sz="3200" b="1" dirty="0">
              <a:solidFill>
                <a:schemeClr val="accent1"/>
              </a:solidFill>
            </a:endParaRPr>
          </a:p>
        </p:txBody>
      </p:sp>
      <p:sp>
        <p:nvSpPr>
          <p:cNvPr id="13315" name="Rectangle 3"/>
          <p:cNvSpPr>
            <a:spLocks noGrp="1"/>
          </p:cNvSpPr>
          <p:nvPr>
            <p:ph idx="1"/>
          </p:nvPr>
        </p:nvSpPr>
        <p:spPr>
          <a:xfrm>
            <a:off x="457200" y="5359400"/>
            <a:ext cx="8229600" cy="492760"/>
          </a:xfrm>
          <a:prstGeom prst="rect">
            <a:avLst/>
          </a:prstGeom>
        </p:spPr>
        <p:txBody>
          <a:bodyPr>
            <a:normAutofit fontScale="55000" lnSpcReduction="20000"/>
          </a:bodyPr>
          <a:lstStyle/>
          <a:p>
            <a:pPr marL="0" indent="0">
              <a:buNone/>
              <a:tabLst>
                <a:tab pos="461963" algn="l"/>
              </a:tabLst>
            </a:pPr>
            <a:r>
              <a:rPr lang="en-US" dirty="0"/>
              <a:t>Caption: The suprachiasmatic nucleus (SCN) serves as the brain's clock mechanism. The clock sets itself with light information received through projections from the retina.</a:t>
            </a:r>
            <a:endParaRPr lang="en-US" i="0" dirty="0"/>
          </a:p>
        </p:txBody>
      </p:sp>
      <p:pic>
        <p:nvPicPr>
          <p:cNvPr id="2" name="Content Placeholder 3" descr="A graphic outlining the areas affected by the suprachiasmatic nucleus">
            <a:extLst>
              <a:ext uri="{FF2B5EF4-FFF2-40B4-BE49-F238E27FC236}">
                <a16:creationId xmlns:a16="http://schemas.microsoft.com/office/drawing/2014/main" id="{C4B5EBE1-376C-2CB2-B05B-C7C8E8E3D02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8200" y="1196340"/>
            <a:ext cx="7315199" cy="4064000"/>
          </a:xfrm>
          <a:prstGeom prst="rect">
            <a:avLst/>
          </a:prstGeom>
          <a:noFill/>
        </p:spPr>
      </p:pic>
    </p:spTree>
    <p:extLst>
      <p:ext uri="{BB962C8B-B14F-4D97-AF65-F5344CB8AC3E}">
        <p14:creationId xmlns:p14="http://schemas.microsoft.com/office/powerpoint/2010/main" val="144596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b="1" dirty="0"/>
              <a:t>Problems With Circadian Rhythms</a:t>
            </a: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t>Our circadian cycles are generally aligned with the outside world.</a:t>
            </a:r>
          </a:p>
          <a:p>
            <a:pPr lvl="1">
              <a:tabLst>
                <a:tab pos="461963" algn="l"/>
              </a:tabLst>
            </a:pPr>
            <a:r>
              <a:rPr lang="en-US" u="sng" dirty="0">
                <a:solidFill>
                  <a:srgbClr val="2B7799"/>
                </a:solidFill>
              </a:rPr>
              <a:t>Example</a:t>
            </a:r>
            <a:r>
              <a:rPr lang="en-US" dirty="0">
                <a:solidFill>
                  <a:srgbClr val="2B7799"/>
                </a:solidFill>
              </a:rPr>
              <a:t>: Most people sleep at night and are awake during the day.</a:t>
            </a:r>
          </a:p>
          <a:p>
            <a:pPr>
              <a:tabLst>
                <a:tab pos="461963" algn="l"/>
              </a:tabLst>
            </a:pPr>
            <a:r>
              <a:rPr lang="en-US" dirty="0"/>
              <a:t>The hormone </a:t>
            </a:r>
            <a:r>
              <a:rPr lang="en-US" b="1" dirty="0"/>
              <a:t>melatonin</a:t>
            </a:r>
            <a:r>
              <a:rPr lang="en-US" dirty="0"/>
              <a:t> is an important regulator of sleep-wake cycles.</a:t>
            </a:r>
          </a:p>
          <a:p>
            <a:pPr>
              <a:tabLst>
                <a:tab pos="461963" algn="l"/>
              </a:tabLst>
            </a:pPr>
            <a:r>
              <a:rPr lang="en-US" dirty="0"/>
              <a:t>Melatonin release is stimulated by darkness and inhibited by light.</a:t>
            </a:r>
          </a:p>
        </p:txBody>
      </p:sp>
    </p:spTree>
    <p:extLst>
      <p:ext uri="{BB962C8B-B14F-4D97-AF65-F5344CB8AC3E}">
        <p14:creationId xmlns:p14="http://schemas.microsoft.com/office/powerpoint/2010/main" val="89626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1719</TotalTime>
  <Words>954</Words>
  <Application>Microsoft Office PowerPoint</Application>
  <PresentationFormat>On-screen Show (4:3)</PresentationFormat>
  <Paragraphs>91</Paragraphs>
  <Slides>21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Aptos</vt:lpstr>
      <vt:lpstr>Century Gothic</vt:lpstr>
      <vt:lpstr>Aptos Display</vt:lpstr>
      <vt:lpstr>Office Theme</vt:lpstr>
      <vt:lpstr>1_Office Theme</vt:lpstr>
      <vt:lpstr>Lesson 3.1</vt:lpstr>
      <vt:lpstr>What Is Consciousness?</vt:lpstr>
      <vt:lpstr>States Of Consciousness</vt:lpstr>
      <vt:lpstr>Biological Rhythms</vt:lpstr>
      <vt:lpstr>Lesson 3.1 Figure 2</vt:lpstr>
      <vt:lpstr>Circadian Rhythms</vt:lpstr>
      <vt:lpstr>The Biological Clock</vt:lpstr>
      <vt:lpstr>Lesson 3.1 Figure 3</vt:lpstr>
      <vt:lpstr>Problems With Circadian Rhythms</vt:lpstr>
      <vt:lpstr>Individual Differences In Sleep-Wake Cycles</vt:lpstr>
      <vt:lpstr>Sleep Regulation</vt:lpstr>
      <vt:lpstr>Disruptions Of Normal Sleep</vt:lpstr>
      <vt:lpstr>Rotating Shift Work</vt:lpstr>
      <vt:lpstr>Reflection Question1</vt:lpstr>
      <vt:lpstr>Insufficient Sleep</vt:lpstr>
      <vt:lpstr>Sleep Needs At Different Ages</vt:lpstr>
      <vt:lpstr>Consequences Of Sleep Deprivation</vt:lpstr>
      <vt:lpstr>Lesson 3.1 Figure 5</vt:lpstr>
      <vt:lpstr>Reflection Question2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3.1 What Is Consciousness?</dc:title>
  <dc:creator>Hawkes Learning</dc:creator>
  <cp:keywords>Psychology</cp:keywords>
  <cp:lastModifiedBy>Talissa Nahass</cp:lastModifiedBy>
  <cp:revision>211</cp:revision>
  <dcterms:created xsi:type="dcterms:W3CDTF">2013-04-26T14:43:13Z</dcterms:created>
  <dcterms:modified xsi:type="dcterms:W3CDTF">2024-07-23T17:37:15Z</dcterms:modified>
  <cp:category>Psychology</cp:category>
</cp:coreProperties>
</file>