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notesMasterIdLst>
    <p:notesMasterId r:id="rId19"/>
  </p:notesMasterIdLst>
  <p:handoutMasterIdLst>
    <p:handoutMasterId r:id="rId20"/>
  </p:handoutMasterIdLst>
  <p:sldIdLst>
    <p:sldId id="272" r:id="rId3"/>
    <p:sldId id="265" r:id="rId4"/>
    <p:sldId id="270" r:id="rId5"/>
    <p:sldId id="273" r:id="rId6"/>
    <p:sldId id="279" r:id="rId7"/>
    <p:sldId id="280" r:id="rId8"/>
    <p:sldId id="267" r:id="rId9"/>
    <p:sldId id="274" r:id="rId10"/>
    <p:sldId id="275" r:id="rId11"/>
    <p:sldId id="268" r:id="rId12"/>
    <p:sldId id="281" r:id="rId13"/>
    <p:sldId id="271" r:id="rId14"/>
    <p:sldId id="282" r:id="rId15"/>
    <p:sldId id="276" r:id="rId16"/>
    <p:sldId id="277" r:id="rId17"/>
    <p:sldId id="318" r:id="rId18"/>
  </p:sldIdLst>
  <p:sldSz cx="9144000" cy="6858000" type="screen4x3"/>
  <p:notesSz cx="6858000" cy="9144000"/>
  <p:embeddedFontLst>
    <p:embeddedFont>
      <p:font typeface="Century Gothic" panose="020B0502020202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F58"/>
    <a:srgbClr val="2B7799"/>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10" autoAdjust="0"/>
  </p:normalViewPr>
  <p:slideViewPr>
    <p:cSldViewPr>
      <p:cViewPr varScale="1">
        <p:scale>
          <a:sx n="95" d="100"/>
          <a:sy n="95" d="100"/>
        </p:scale>
        <p:origin x="222" y="96"/>
      </p:cViewPr>
      <p:guideLst>
        <p:guide orient="horz" pos="2160"/>
        <p:guide pos="2880"/>
      </p:guideLst>
    </p:cSldViewPr>
  </p:slideViewPr>
  <p:outlineViewPr>
    <p:cViewPr>
      <p:scale>
        <a:sx n="33" d="100"/>
        <a:sy n="33" d="100"/>
      </p:scale>
      <p:origin x="0" y="-3966"/>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7/23/2024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334208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dirty="0"/>
          </a:p>
        </p:txBody>
      </p:sp>
    </p:spTree>
    <p:extLst>
      <p:ext uri="{BB962C8B-B14F-4D97-AF65-F5344CB8AC3E}">
        <p14:creationId xmlns:p14="http://schemas.microsoft.com/office/powerpoint/2010/main" val="3476235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2024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solidFill>
                  <a:srgbClr val="182F58"/>
                </a:solidFill>
              </a:defRPr>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solidFill>
                  <a:srgbClr val="182F58"/>
                </a:solidFill>
                <a:latin typeface="Arial" panose="020B0604020202020204" pitchFamily="34" charset="0"/>
                <a:cs typeface="Arial" panose="020B0604020202020204" pitchFamily="34" charset="0"/>
              </a:defRPr>
            </a:lvl1pPr>
          </a:lstStyle>
          <a:p>
            <a:pPr lvl="0"/>
            <a:r>
              <a:rPr lang="en-US" dirty="0"/>
              <a:t>Lesson X.X</a:t>
            </a:r>
          </a:p>
        </p:txBody>
      </p:sp>
      <p:pic>
        <p:nvPicPr>
          <p:cNvPr id="3" name="Picture 2" descr="A book cover of a book&#10;&#10;Description automatically generated">
            <a:extLst>
              <a:ext uri="{FF2B5EF4-FFF2-40B4-BE49-F238E27FC236}">
                <a16:creationId xmlns:a16="http://schemas.microsoft.com/office/drawing/2014/main" id="{BF8172C7-C5F9-6C91-C8B6-248B2D3B65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7200" y="457238"/>
            <a:ext cx="4407338" cy="5638800"/>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What Do You Think?</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577915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Dig Deeper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1390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081F-48F3-8267-3057-5544357BE3E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0633713-4DEA-1BFF-037C-ED269AF8B47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2D07F6C-D326-3F27-7EAE-5BF868C7FC48}"/>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5E277BFC-6D1D-7790-F568-DEDC1E5B0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47BFD-8ACB-D117-DD6E-8C910642AD7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993385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8D66-2168-5395-E638-C563C5FCA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95709-6FBD-5A0B-E014-B76BE88C65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8B714-6F35-A8B9-B214-1E800CF20C94}"/>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135ADD3B-EA6B-8E52-209F-DC060D852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5B957-CDD8-A1A1-036C-846EDDFBCA8E}"/>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215461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966E-AF61-4BAF-32F4-D64F7F13724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5452EE6-2FC4-FF10-FE8B-7B462A03DAE5}"/>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3E3765-CFB8-3DB8-4530-40A91AA4BD1C}"/>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C075BB5A-01A4-73B5-3458-1F4BF4FD4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4B8BA-A6A0-FB9D-787C-C584FA63231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937152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F029-D9A2-29CD-D92A-EA140BD93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AECE9F-4981-2D10-5FA3-9365F9EEDE3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9331FE-8241-9BF3-10DE-0A81E662F7F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D400E-FED1-430C-4090-DEDA45577FCD}"/>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1655812B-8595-572D-E9AA-8E222E2734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8EE0C1-6885-9A3F-C9C0-D4ABB4ADFE90}"/>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309925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E991-2CC7-8043-5043-30DFA7818BA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3533A0-4C38-7817-BC59-0E848EC3F40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474372E-6BD9-DFC5-026B-5B596518ACC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4EEDA2-7A44-4A85-E840-DB0F587C33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80F3DA-20DF-47C4-1238-09DB2721E88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8F7FA1-21C2-F903-F10E-94D67334A240}"/>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8" name="Footer Placeholder 7">
            <a:extLst>
              <a:ext uri="{FF2B5EF4-FFF2-40B4-BE49-F238E27FC236}">
                <a16:creationId xmlns:a16="http://schemas.microsoft.com/office/drawing/2014/main" id="{479BAF0D-C093-33EB-0FB5-1DEE5C1BF7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1B7B6A-E322-6D06-1427-10A47C00D6D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263198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8880-42A0-105F-1181-F63CEB78F2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0DC5C-C6DF-6DA7-DB2D-0977A0C8D3F3}"/>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4" name="Footer Placeholder 3">
            <a:extLst>
              <a:ext uri="{FF2B5EF4-FFF2-40B4-BE49-F238E27FC236}">
                <a16:creationId xmlns:a16="http://schemas.microsoft.com/office/drawing/2014/main" id="{C83A55FD-722C-86C4-FB61-0039EB9C0A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03D996-C02E-5BB5-CEEB-E7805FC319D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987123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65AE0E-18E4-7AD5-CB35-91EAF67B9199}"/>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3" name="Footer Placeholder 2">
            <a:extLst>
              <a:ext uri="{FF2B5EF4-FFF2-40B4-BE49-F238E27FC236}">
                <a16:creationId xmlns:a16="http://schemas.microsoft.com/office/drawing/2014/main" id="{CD4D172D-F1F5-FAB9-10AA-2898733E82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29DEEB-5F88-A85E-677E-F35144287033}"/>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333879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4F2B-CEF7-34ED-3CBC-130FD3E34BF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4E02857-3189-6D0C-8942-BC5E624BCA4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C50612-0EE6-D884-4964-770E861852E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D89F506-34FB-841B-2AB7-47A6DBC0980E}"/>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2EEFFA8C-2DE3-D563-1DAC-E913F8A7D7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6E7F7-542A-73E5-5C39-D3F7EA0345A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432135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185D-89FF-49DB-25B7-273E5CB9EE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C2510F5-A26E-6EB8-0770-7ADF0385E40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EBDE380-D33B-1D6E-2C57-10D549F01F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72405F3-753B-17B1-949C-638C78CA9A85}"/>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6D77BE86-94D6-AE37-EA09-617C083B1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9BDFD-566D-10E4-88AA-A2097149F1B6}"/>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4935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8F8C-C2E8-3ED0-624C-F4D195FCE2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B7C933-2DD2-67DA-1555-5CFA2EDB5C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31696-6DCC-3D74-B964-C6A7CA82FDB1}"/>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D984C985-0666-F247-F678-2B9D23EEC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F260B-18EF-E5A9-273D-75B09EF8EEE8}"/>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354957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58D992-0865-8967-2916-0BE7BEE89FD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26BEFF-3D23-B6C4-6EE0-EEFD8BAAAE0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1F246-1707-C02C-610E-845DF2128AA3}"/>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03B800BD-0EDC-B130-57AA-E2E91AE75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04D67-EBF8-57F5-0B7F-3B24F83D9517}"/>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146927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nd Slide">
    <p:bg>
      <p:bgPr>
        <a:solidFill>
          <a:srgbClr val="2D7D9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9CDC15-C133-6A43-2AB0-D5FB639C26CE}"/>
              </a:ext>
            </a:extLst>
          </p:cNvPr>
          <p:cNvPicPr>
            <a:picLocks noChangeAspect="1"/>
          </p:cNvPicPr>
          <p:nvPr userDrawn="1"/>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3950546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Connect the Concepts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82F58"/>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Everyday Connections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3" r:id="rId6"/>
    <p:sldLayoutId id="2147483658" r:id="rId7"/>
    <p:sldLayoutId id="2147483656" r:id="rId8"/>
    <p:sldLayoutId id="2147483657" r:id="rId9"/>
    <p:sldLayoutId id="2147483659" r:id="rId10"/>
    <p:sldLayoutId id="2147483660" r:id="rId11"/>
    <p:sldLayoutId id="21474836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8BF824-37E5-A46A-6320-EBA7FEE0FED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869F70-BC82-BDAE-32C6-8744D121875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25259-6911-78F4-049F-3E1160176EE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70B4B541-4E51-2197-9F9F-7D1C30B59FA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3CF51B-67CB-17C0-C9E5-64AA1D8BC71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804AA610-DF15-4A5A-A855-BD6093CAF0D7}" type="slidenum">
              <a:rPr lang="en-US" smtClean="0"/>
              <a:t>‹#›</a:t>
            </a:fld>
            <a:endParaRPr lang="en-US"/>
          </a:p>
        </p:txBody>
      </p:sp>
    </p:spTree>
    <p:extLst>
      <p:ext uri="{BB962C8B-B14F-4D97-AF65-F5344CB8AC3E}">
        <p14:creationId xmlns:p14="http://schemas.microsoft.com/office/powerpoint/2010/main" val="17005150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rgbClr val="182F58"/>
                </a:solidFill>
                <a:effectLst/>
                <a:uLnTx/>
                <a:uFillTx/>
                <a:latin typeface="Arial" panose="020B0604020202020204" pitchFamily="34" charset="0"/>
                <a:ea typeface="+mn-ea"/>
                <a:cs typeface="Arial" panose="020B0604020202020204" pitchFamily="34" charset="0"/>
              </a:rPr>
              <a:t>Lesson 3.2</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Sleep and Why We Sleep</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b="1" dirty="0"/>
              <a:t>Group Activity</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280160"/>
            <a:ext cx="8229600" cy="1920240"/>
          </a:xfrm>
        </p:spPr>
        <p:txBody>
          <a:bodyPr/>
          <a:lstStyle/>
          <a:p>
            <a:r>
              <a:rPr lang="en-US" dirty="0"/>
              <a:t>As a group, brainstorm all of the ways in which you expend energy throughout the day. Based on this list, do you feel that this perspective on why we sleep makes sense?</a:t>
            </a:r>
          </a:p>
        </p:txBody>
      </p:sp>
    </p:spTree>
    <p:extLst>
      <p:ext uri="{BB962C8B-B14F-4D97-AF65-F5344CB8AC3E}">
        <p14:creationId xmlns:p14="http://schemas.microsoft.com/office/powerpoint/2010/main" val="2069639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b="1" dirty="0"/>
              <a:t>Adaptive Function Of Sleep</a:t>
            </a:r>
            <a:r>
              <a:rPr lang="en-US" b="1" baseline="-25000" dirty="0"/>
              <a:t>2</a:t>
            </a:r>
            <a:endParaRPr lang="en-US" sz="3200" b="1" baseline="-25000" dirty="0">
              <a:solidFill>
                <a:schemeClr val="accent1"/>
              </a:solidFill>
            </a:endParaRPr>
          </a:p>
        </p:txBody>
      </p:sp>
      <p:sp>
        <p:nvSpPr>
          <p:cNvPr id="11267" name="Rectangle 3"/>
          <p:cNvSpPr>
            <a:spLocks noGrp="1"/>
          </p:cNvSpPr>
          <p:nvPr>
            <p:ph idx="1"/>
          </p:nvPr>
        </p:nvSpPr>
        <p:spPr>
          <a:xfrm>
            <a:off x="457200" y="1280160"/>
            <a:ext cx="8229600" cy="2834640"/>
          </a:xfrm>
          <a:prstGeom prst="rect">
            <a:avLst/>
          </a:prstGeom>
        </p:spPr>
        <p:txBody>
          <a:bodyPr>
            <a:normAutofit/>
          </a:bodyPr>
          <a:lstStyle/>
          <a:p>
            <a:pPr>
              <a:tabLst>
                <a:tab pos="461963" algn="l"/>
              </a:tabLst>
            </a:pPr>
            <a:r>
              <a:rPr lang="en-US" sz="2400" dirty="0"/>
              <a:t>There are two main arguments:</a:t>
            </a:r>
          </a:p>
          <a:p>
            <a:pPr lvl="1">
              <a:tabLst>
                <a:tab pos="461963" algn="l"/>
              </a:tabLst>
            </a:pPr>
            <a:r>
              <a:rPr lang="en-US" sz="2400" dirty="0">
                <a:solidFill>
                  <a:srgbClr val="2B7799"/>
                </a:solidFill>
              </a:rPr>
              <a:t>Species that face higher predatory risks sleep fewer hours than other species (</a:t>
            </a:r>
            <a:r>
              <a:rPr lang="da-DK" sz="2400" dirty="0">
                <a:solidFill>
                  <a:srgbClr val="2B7799"/>
                </a:solidFill>
              </a:rPr>
              <a:t>Capellini et al., 2008; Nunn et al., 2016; Svensson et al., 2018).</a:t>
            </a:r>
          </a:p>
          <a:p>
            <a:pPr lvl="1">
              <a:tabLst>
                <a:tab pos="461963" algn="l"/>
              </a:tabLst>
            </a:pPr>
            <a:r>
              <a:rPr lang="en-US" sz="2400" dirty="0">
                <a:solidFill>
                  <a:srgbClr val="2B7799"/>
                </a:solidFill>
              </a:rPr>
              <a:t>There is no relationship between the amount of time a given species spends in deep sleep and its predation risk (Lesku et al., 2006).</a:t>
            </a:r>
          </a:p>
        </p:txBody>
      </p:sp>
      <p:pic>
        <p:nvPicPr>
          <p:cNvPr id="3" name="Content Placeholder 3" descr="A photograph showing a male lion sleeping.">
            <a:extLst>
              <a:ext uri="{FF2B5EF4-FFF2-40B4-BE49-F238E27FC236}">
                <a16:creationId xmlns:a16="http://schemas.microsoft.com/office/drawing/2014/main" id="{A1F44D9F-4BAC-7CBB-4680-D3B9DD4BFD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3672839"/>
            <a:ext cx="3581400" cy="1989667"/>
          </a:xfrm>
          <a:prstGeom prst="rect">
            <a:avLst/>
          </a:prstGeom>
        </p:spPr>
      </p:pic>
      <p:sp>
        <p:nvSpPr>
          <p:cNvPr id="4" name="TextBox 3">
            <a:extLst>
              <a:ext uri="{FF2B5EF4-FFF2-40B4-BE49-F238E27FC236}">
                <a16:creationId xmlns:a16="http://schemas.microsoft.com/office/drawing/2014/main" id="{ABFBF2B7-56C8-BF4C-5258-5C89FCA4067A}"/>
              </a:ext>
            </a:extLst>
          </p:cNvPr>
          <p:cNvSpPr txBox="1"/>
          <p:nvPr/>
        </p:nvSpPr>
        <p:spPr>
          <a:xfrm>
            <a:off x="4906954" y="5662506"/>
            <a:ext cx="625492" cy="253916"/>
          </a:xfrm>
          <a:prstGeom prst="rect">
            <a:avLst/>
          </a:prstGeom>
          <a:noFill/>
        </p:spPr>
        <p:txBody>
          <a:bodyPr wrap="square" rtlCol="0">
            <a:spAutoFit/>
          </a:bodyPr>
          <a:lstStyle/>
          <a:p>
            <a:r>
              <a:rPr lang="en-US" sz="1050" dirty="0">
                <a:solidFill>
                  <a:srgbClr val="182F58"/>
                </a:solidFill>
              </a:rPr>
              <a:t>Figure 4</a:t>
            </a:r>
          </a:p>
        </p:txBody>
      </p:sp>
    </p:spTree>
    <p:extLst>
      <p:ext uri="{BB962C8B-B14F-4D97-AF65-F5344CB8AC3E}">
        <p14:creationId xmlns:p14="http://schemas.microsoft.com/office/powerpoint/2010/main" val="311137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b="1" dirty="0"/>
              <a:t>On Your Own</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844040"/>
          </a:xfrm>
        </p:spPr>
        <p:txBody>
          <a:bodyPr/>
          <a:lstStyle/>
          <a:p>
            <a:r>
              <a:rPr lang="en-US" dirty="0"/>
              <a:t>Reflect on which argument you agree with more. Does it make sense to you that creatures facing high risks of survival sleep more or less than others? Or do you feel that there is likely no comparison?</a:t>
            </a:r>
            <a:endParaRPr lang="en-US" b="1" dirty="0"/>
          </a:p>
        </p:txBody>
      </p:sp>
    </p:spTree>
    <p:extLst>
      <p:ext uri="{BB962C8B-B14F-4D97-AF65-F5344CB8AC3E}">
        <p14:creationId xmlns:p14="http://schemas.microsoft.com/office/powerpoint/2010/main" val="1933572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b="1" dirty="0"/>
              <a:t>Adaptive Function Of Sleep</a:t>
            </a:r>
            <a:r>
              <a:rPr lang="en-US" b="1" baseline="-25000" dirty="0"/>
              <a:t>3</a:t>
            </a:r>
            <a:endParaRPr lang="en-US" sz="3200" b="1" baseline="-25000" dirty="0">
              <a:solidFill>
                <a:schemeClr val="accent1"/>
              </a:solidFill>
            </a:endParaRPr>
          </a:p>
        </p:txBody>
      </p:sp>
      <p:pic>
        <p:nvPicPr>
          <p:cNvPr id="5" name="Content Placeholder 3" descr="A photograph showing a woman sleeping">
            <a:extLst>
              <a:ext uri="{FF2B5EF4-FFF2-40B4-BE49-F238E27FC236}">
                <a16:creationId xmlns:a16="http://schemas.microsoft.com/office/drawing/2014/main" id="{06695E84-AA9C-C38B-B479-EC9D0C9C4D10}"/>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7592" r="15740"/>
          <a:stretch/>
        </p:blipFill>
        <p:spPr>
          <a:xfrm>
            <a:off x="685800" y="1686797"/>
            <a:ext cx="3499037" cy="2915864"/>
          </a:xfrm>
          <a:noFill/>
        </p:spPr>
      </p:pic>
      <p:sp>
        <p:nvSpPr>
          <p:cNvPr id="4" name="TextBox 3">
            <a:extLst>
              <a:ext uri="{FF2B5EF4-FFF2-40B4-BE49-F238E27FC236}">
                <a16:creationId xmlns:a16="http://schemas.microsoft.com/office/drawing/2014/main" id="{E4910BBC-034B-4AEE-FE0A-186B5419B694}"/>
              </a:ext>
            </a:extLst>
          </p:cNvPr>
          <p:cNvSpPr txBox="1"/>
          <p:nvPr/>
        </p:nvSpPr>
        <p:spPr>
          <a:xfrm>
            <a:off x="2122572" y="4602661"/>
            <a:ext cx="625492" cy="253916"/>
          </a:xfrm>
          <a:prstGeom prst="rect">
            <a:avLst/>
          </a:prstGeom>
          <a:noFill/>
        </p:spPr>
        <p:txBody>
          <a:bodyPr wrap="square" rtlCol="0">
            <a:spAutoFit/>
          </a:bodyPr>
          <a:lstStyle/>
          <a:p>
            <a:r>
              <a:rPr lang="en-US" sz="1050" dirty="0">
                <a:solidFill>
                  <a:srgbClr val="182F58"/>
                </a:solidFill>
              </a:rPr>
              <a:t>Figure 5</a:t>
            </a:r>
          </a:p>
        </p:txBody>
      </p:sp>
      <p:sp>
        <p:nvSpPr>
          <p:cNvPr id="3" name="Content Placeholder 2">
            <a:extLst>
              <a:ext uri="{FF2B5EF4-FFF2-40B4-BE49-F238E27FC236}">
                <a16:creationId xmlns:a16="http://schemas.microsoft.com/office/drawing/2014/main" id="{9D4BE6AD-1C29-49FB-2B3C-03DF941750BB}"/>
              </a:ext>
            </a:extLst>
          </p:cNvPr>
          <p:cNvSpPr>
            <a:spLocks noGrp="1"/>
          </p:cNvSpPr>
          <p:nvPr>
            <p:ph idx="10"/>
          </p:nvPr>
        </p:nvSpPr>
        <p:spPr>
          <a:xfrm>
            <a:off x="4184836" y="1295400"/>
            <a:ext cx="4648200" cy="4800600"/>
          </a:xfrm>
        </p:spPr>
        <p:txBody>
          <a:bodyPr>
            <a:normAutofit lnSpcReduction="10000"/>
          </a:bodyPr>
          <a:lstStyle/>
          <a:p>
            <a:pPr marL="342900" indent="-342900">
              <a:buFont typeface="Arial" panose="020B0604020202020204" pitchFamily="34" charset="0"/>
              <a:buChar char="•"/>
              <a:tabLst>
                <a:tab pos="461963" algn="l"/>
              </a:tabLst>
            </a:pPr>
            <a:r>
              <a:rPr lang="en-US" sz="2400" dirty="0"/>
              <a:t>Sleep may serve different adaptive functions across species' evolutionary pressures.</a:t>
            </a:r>
          </a:p>
          <a:p>
            <a:pPr marL="342900" indent="-342900">
              <a:buFont typeface="Arial" panose="020B0604020202020204" pitchFamily="34" charset="0"/>
              <a:buChar char="•"/>
              <a:tabLst>
                <a:tab pos="461963" algn="l"/>
              </a:tabLst>
            </a:pPr>
            <a:r>
              <a:rPr lang="en-US" sz="2400" dirty="0"/>
              <a:t>Many benefits are associated with adequate amounts of sleep:</a:t>
            </a:r>
          </a:p>
          <a:p>
            <a:pPr lvl="1">
              <a:tabLst>
                <a:tab pos="461963" algn="l"/>
              </a:tabLst>
            </a:pPr>
            <a:r>
              <a:rPr lang="en-US" sz="2400" dirty="0">
                <a:solidFill>
                  <a:srgbClr val="2B7799"/>
                </a:solidFill>
              </a:rPr>
              <a:t>Maintaining a healthy weight</a:t>
            </a:r>
          </a:p>
          <a:p>
            <a:pPr lvl="1">
              <a:tabLst>
                <a:tab pos="461963" algn="l"/>
              </a:tabLst>
            </a:pPr>
            <a:r>
              <a:rPr lang="en-US" sz="2400" dirty="0">
                <a:solidFill>
                  <a:srgbClr val="2B7799"/>
                </a:solidFill>
              </a:rPr>
              <a:t>Lowering stress levels</a:t>
            </a:r>
          </a:p>
          <a:p>
            <a:pPr lvl="1">
              <a:tabLst>
                <a:tab pos="461963" algn="l"/>
              </a:tabLst>
            </a:pPr>
            <a:r>
              <a:rPr lang="en-US" sz="2400" dirty="0">
                <a:solidFill>
                  <a:srgbClr val="2B7799"/>
                </a:solidFill>
              </a:rPr>
              <a:t>Improving your mood</a:t>
            </a:r>
          </a:p>
          <a:p>
            <a:pPr lvl="1">
              <a:tabLst>
                <a:tab pos="461963" algn="l"/>
              </a:tabLst>
            </a:pPr>
            <a:r>
              <a:rPr lang="en-US" sz="2400" dirty="0">
                <a:solidFill>
                  <a:srgbClr val="2B7799"/>
                </a:solidFill>
              </a:rPr>
              <a:t>Increasing motor coordination</a:t>
            </a:r>
          </a:p>
          <a:p>
            <a:pPr lvl="1">
              <a:tabLst>
                <a:tab pos="461963" algn="l"/>
              </a:tabLst>
            </a:pPr>
            <a:r>
              <a:rPr lang="en-US" sz="2400" dirty="0">
                <a:solidFill>
                  <a:srgbClr val="2B7799"/>
                </a:solidFill>
              </a:rPr>
              <a:t>Benefiting cognition and memory formation</a:t>
            </a:r>
          </a:p>
          <a:p>
            <a:endParaRPr lang="en-US" dirty="0"/>
          </a:p>
        </p:txBody>
      </p:sp>
    </p:spTree>
    <p:extLst>
      <p:ext uri="{BB962C8B-B14F-4D97-AF65-F5344CB8AC3E}">
        <p14:creationId xmlns:p14="http://schemas.microsoft.com/office/powerpoint/2010/main" val="2958149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b="1" dirty="0"/>
              <a:t>Cognitive Function of Sleep</a:t>
            </a:r>
            <a:endParaRPr lang="en-US" sz="3200" b="1"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10000"/>
          </a:bodyPr>
          <a:lstStyle/>
          <a:p>
            <a:pPr>
              <a:tabLst>
                <a:tab pos="461963" algn="l"/>
              </a:tabLst>
            </a:pPr>
            <a:r>
              <a:rPr lang="en-US" dirty="0"/>
              <a:t>Sleep is important for cognition, memory formation and consolidation (Rattenborg et al., 2007; The Sleep Foundation, 2023; Whitehurst et al., 2022).</a:t>
            </a:r>
          </a:p>
          <a:p>
            <a:pPr>
              <a:tabLst>
                <a:tab pos="461963" algn="l"/>
              </a:tabLst>
            </a:pPr>
            <a:r>
              <a:rPr lang="en-US" dirty="0"/>
              <a:t>Sleep deprivation impairs attention, decision-making (Whitehurst et al., 2022), and recall (Brown, 2012).</a:t>
            </a:r>
          </a:p>
          <a:p>
            <a:pPr>
              <a:tabLst>
                <a:tab pos="461963" algn="l"/>
              </a:tabLst>
            </a:pPr>
            <a:r>
              <a:rPr lang="en-US" dirty="0"/>
              <a:t>Slow-wave sleep aids learning (Huber et al., 2004) and memory encoding (Stickgold, 2005).</a:t>
            </a:r>
          </a:p>
          <a:p>
            <a:pPr>
              <a:tabLst>
                <a:tab pos="461963" algn="l"/>
              </a:tabLst>
            </a:pPr>
            <a:r>
              <a:rPr lang="en-US" dirty="0"/>
              <a:t>Adequate sleep may boost creative thinking (Cai et al., 2009; Wagner et al., 2004), language skills (Fenn et al., 2003; Gómez et al., 2006), and emotional processing (Walker, 2009; Denis et al., 2023).</a:t>
            </a:r>
            <a:endParaRPr lang="en-US" i="0" dirty="0"/>
          </a:p>
        </p:txBody>
      </p:sp>
    </p:spTree>
    <p:extLst>
      <p:ext uri="{BB962C8B-B14F-4D97-AF65-F5344CB8AC3E}">
        <p14:creationId xmlns:p14="http://schemas.microsoft.com/office/powerpoint/2010/main" val="58281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b="1" dirty="0"/>
              <a:t>Summary</a:t>
            </a:r>
            <a:endParaRPr lang="en-US" sz="3200" b="1"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a:tabLst>
                <a:tab pos="461963" algn="l"/>
              </a:tabLst>
            </a:pPr>
            <a:r>
              <a:rPr lang="en-US" dirty="0"/>
              <a:t>Complex systems regulate sleep stages and cycles.</a:t>
            </a:r>
          </a:p>
          <a:p>
            <a:pPr>
              <a:tabLst>
                <a:tab pos="461963" algn="l"/>
              </a:tabLst>
            </a:pPr>
            <a:r>
              <a:rPr lang="en-US" dirty="0"/>
              <a:t>Sleep is seemingly vital for cognitive processing and development.</a:t>
            </a:r>
          </a:p>
          <a:p>
            <a:pPr>
              <a:tabLst>
                <a:tab pos="461963" algn="l"/>
              </a:tabLst>
            </a:pPr>
            <a:r>
              <a:rPr lang="en-US" dirty="0"/>
              <a:t>More research is needed to fully understand sleep's core functions.</a:t>
            </a:r>
            <a:endParaRPr lang="en-US" i="0" dirty="0"/>
          </a:p>
        </p:txBody>
      </p:sp>
    </p:spTree>
    <p:extLst>
      <p:ext uri="{BB962C8B-B14F-4D97-AF65-F5344CB8AC3E}">
        <p14:creationId xmlns:p14="http://schemas.microsoft.com/office/powerpoint/2010/main" val="126511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A363-008A-9460-24DB-6A18281A280F}"/>
              </a:ext>
            </a:extLst>
          </p:cNvPr>
          <p:cNvSpPr>
            <a:spLocks noGrp="1"/>
          </p:cNvSpPr>
          <p:nvPr>
            <p:ph type="title" idx="4294967295"/>
          </p:nvPr>
        </p:nvSpPr>
        <p:spPr>
          <a:xfrm>
            <a:off x="1676400" y="-994172"/>
            <a:ext cx="5915025" cy="994172"/>
          </a:xfrm>
          <a:prstGeom prst="rect">
            <a:avLst/>
          </a:prstGeom>
        </p:spPr>
        <p:txBody>
          <a:bodyPr anchor="b">
            <a:normAutofit fontScale="90000"/>
          </a:bodyPr>
          <a:lstStyle/>
          <a:p>
            <a:r>
              <a:rPr lang="en-US" dirty="0"/>
              <a:t>End of Hawkes Learning PowerPoint</a:t>
            </a:r>
          </a:p>
        </p:txBody>
      </p:sp>
    </p:spTree>
    <p:extLst>
      <p:ext uri="{BB962C8B-B14F-4D97-AF65-F5344CB8AC3E}">
        <p14:creationId xmlns:p14="http://schemas.microsoft.com/office/powerpoint/2010/main" val="1295064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b="1" dirty="0"/>
              <a:t>Sleep And Why We Sleep</a:t>
            </a:r>
            <a:endParaRPr lang="en-US" sz="3200" b="1"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a:tabLst>
                <a:tab pos="461963" algn="l"/>
              </a:tabLst>
            </a:pPr>
            <a:r>
              <a:rPr lang="en-US" dirty="0"/>
              <a:t>We spend around one-third of our lives sleeping, equating to ~25 years for average U.S. life expectancy.</a:t>
            </a:r>
          </a:p>
          <a:p>
            <a:pPr>
              <a:tabLst>
                <a:tab pos="461963" algn="l"/>
              </a:tabLst>
            </a:pPr>
            <a:r>
              <a:rPr lang="en-US" dirty="0"/>
              <a:t>Different species exhibit varied sleep patterns and needs.</a:t>
            </a:r>
          </a:p>
          <a:p>
            <a:pPr>
              <a:tabLst>
                <a:tab pos="461963" algn="l"/>
              </a:tabLst>
            </a:pPr>
            <a:r>
              <a:rPr lang="en-US" dirty="0"/>
              <a:t>Understanding the functions and mechanisms of sleep is crucial.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b="1"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463041"/>
          </a:xfrm>
        </p:spPr>
        <p:txBody>
          <a:bodyPr/>
          <a:lstStyle/>
          <a:p>
            <a:r>
              <a:rPr lang="en-US" dirty="0"/>
              <a:t>Are you impacted by getting too little sleep? Too much sleep? How does sleep quantity and quality affect your body and mind?</a:t>
            </a:r>
          </a:p>
        </p:txBody>
      </p:sp>
    </p:spTree>
    <p:extLst>
      <p:ext uri="{BB962C8B-B14F-4D97-AF65-F5344CB8AC3E}">
        <p14:creationId xmlns:p14="http://schemas.microsoft.com/office/powerpoint/2010/main" val="3029162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b="1" dirty="0"/>
              <a:t>What Is Sleep?</a:t>
            </a:r>
            <a:r>
              <a:rPr lang="en-US" b="1" baseline="-25000" dirty="0"/>
              <a:t>1</a:t>
            </a:r>
            <a:endParaRPr lang="en-US" sz="3200" b="1" baseline="-25000" dirty="0">
              <a:solidFill>
                <a:schemeClr val="accent1"/>
              </a:solidFill>
            </a:endParaRPr>
          </a:p>
        </p:txBody>
      </p:sp>
      <p:sp>
        <p:nvSpPr>
          <p:cNvPr id="11267" name="Rectangle 3"/>
          <p:cNvSpPr>
            <a:spLocks noGrp="1"/>
          </p:cNvSpPr>
          <p:nvPr>
            <p:ph idx="1"/>
          </p:nvPr>
        </p:nvSpPr>
        <p:spPr>
          <a:xfrm>
            <a:off x="457200" y="1280160"/>
            <a:ext cx="8229600" cy="1996440"/>
          </a:xfrm>
          <a:prstGeom prst="rect">
            <a:avLst/>
          </a:prstGeom>
        </p:spPr>
        <p:txBody>
          <a:bodyPr>
            <a:normAutofit/>
          </a:bodyPr>
          <a:lstStyle/>
          <a:p>
            <a:pPr>
              <a:tabLst>
                <a:tab pos="461963" algn="l"/>
              </a:tabLst>
            </a:pPr>
            <a:r>
              <a:rPr lang="en-US" dirty="0"/>
              <a:t>State of low physical activity and reduced sensory awareness</a:t>
            </a:r>
          </a:p>
          <a:p>
            <a:pPr>
              <a:tabLst>
                <a:tab pos="461963" algn="l"/>
              </a:tabLst>
            </a:pPr>
            <a:r>
              <a:rPr lang="en-US" dirty="0"/>
              <a:t>Regulated by circadian rhythms (biological clock) and homeostatic mechanisms like </a:t>
            </a:r>
            <a:r>
              <a:rPr lang="en-US" b="1" dirty="0"/>
              <a:t>sleep rebound</a:t>
            </a:r>
          </a:p>
        </p:txBody>
      </p:sp>
      <p:sp>
        <p:nvSpPr>
          <p:cNvPr id="3" name="TextBox 2">
            <a:extLst>
              <a:ext uri="{FF2B5EF4-FFF2-40B4-BE49-F238E27FC236}">
                <a16:creationId xmlns:a16="http://schemas.microsoft.com/office/drawing/2014/main" id="{6EFA57F3-693B-1E0B-4AEC-CD13D8CD22E0}"/>
              </a:ext>
            </a:extLst>
          </p:cNvPr>
          <p:cNvSpPr txBox="1"/>
          <p:nvPr/>
        </p:nvSpPr>
        <p:spPr>
          <a:xfrm>
            <a:off x="4427545" y="5577840"/>
            <a:ext cx="625492" cy="253916"/>
          </a:xfrm>
          <a:prstGeom prst="rect">
            <a:avLst/>
          </a:prstGeom>
          <a:noFill/>
        </p:spPr>
        <p:txBody>
          <a:bodyPr wrap="none" rtlCol="0">
            <a:spAutoFit/>
          </a:bodyPr>
          <a:lstStyle/>
          <a:p>
            <a:r>
              <a:rPr lang="en-US" sz="1050" dirty="0">
                <a:solidFill>
                  <a:srgbClr val="182F58"/>
                </a:solidFill>
              </a:rPr>
              <a:t>Figure 1</a:t>
            </a:r>
          </a:p>
        </p:txBody>
      </p:sp>
      <p:pic>
        <p:nvPicPr>
          <p:cNvPr id="4" name="Content Placeholder 3" descr="An illustration showing a head with a clock on top of it.">
            <a:extLst>
              <a:ext uri="{FF2B5EF4-FFF2-40B4-BE49-F238E27FC236}">
                <a16:creationId xmlns:a16="http://schemas.microsoft.com/office/drawing/2014/main" id="{39086F48-2A9E-D6C7-3FA3-3FB17D874A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4792" y="3124200"/>
            <a:ext cx="4190999" cy="2328333"/>
          </a:xfrm>
          <a:prstGeom prst="rect">
            <a:avLst/>
          </a:prstGeom>
          <a:noFill/>
        </p:spPr>
      </p:pic>
    </p:spTree>
    <p:extLst>
      <p:ext uri="{BB962C8B-B14F-4D97-AF65-F5344CB8AC3E}">
        <p14:creationId xmlns:p14="http://schemas.microsoft.com/office/powerpoint/2010/main" val="427514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b="1" dirty="0"/>
              <a:t>What Is Sleep?</a:t>
            </a:r>
            <a:r>
              <a:rPr lang="en-US" b="1" baseline="-25000" dirty="0"/>
              <a:t>2</a:t>
            </a:r>
            <a:endParaRPr lang="en-US" sz="3200" b="1" baseline="-25000" dirty="0">
              <a:solidFill>
                <a:schemeClr val="accent1"/>
              </a:solidFill>
            </a:endParaRPr>
          </a:p>
        </p:txBody>
      </p:sp>
      <p:sp>
        <p:nvSpPr>
          <p:cNvPr id="11267" name="Rectangle 3"/>
          <p:cNvSpPr>
            <a:spLocks noGrp="1"/>
          </p:cNvSpPr>
          <p:nvPr>
            <p:ph idx="1"/>
          </p:nvPr>
        </p:nvSpPr>
        <p:spPr>
          <a:xfrm>
            <a:off x="457200" y="1280160"/>
            <a:ext cx="5029200" cy="4572000"/>
          </a:xfrm>
          <a:prstGeom prst="rect">
            <a:avLst/>
          </a:prstGeom>
        </p:spPr>
        <p:txBody>
          <a:bodyPr>
            <a:normAutofit/>
          </a:bodyPr>
          <a:lstStyle/>
          <a:p>
            <a:pPr marL="457200" indent="-457200">
              <a:buFont typeface="Arial" panose="020B0604020202020204" pitchFamily="34" charset="0"/>
              <a:buChar char="•"/>
              <a:tabLst>
                <a:tab pos="461963" algn="l"/>
              </a:tabLst>
            </a:pPr>
            <a:r>
              <a:rPr lang="en-US" dirty="0"/>
              <a:t>Characterized by distinct brain activity patterns captured by electroencephalography (EEG) (Figure 2)</a:t>
            </a:r>
          </a:p>
        </p:txBody>
      </p:sp>
      <p:sp>
        <p:nvSpPr>
          <p:cNvPr id="2" name="TextBox 1">
            <a:extLst>
              <a:ext uri="{FF2B5EF4-FFF2-40B4-BE49-F238E27FC236}">
                <a16:creationId xmlns:a16="http://schemas.microsoft.com/office/drawing/2014/main" id="{5F2D5B68-8432-C68B-8A7F-C38989B4D775}"/>
              </a:ext>
            </a:extLst>
          </p:cNvPr>
          <p:cNvSpPr txBox="1"/>
          <p:nvPr/>
        </p:nvSpPr>
        <p:spPr>
          <a:xfrm>
            <a:off x="6129940" y="5416062"/>
            <a:ext cx="625492" cy="253916"/>
          </a:xfrm>
          <a:prstGeom prst="rect">
            <a:avLst/>
          </a:prstGeom>
          <a:noFill/>
        </p:spPr>
        <p:txBody>
          <a:bodyPr wrap="square" rtlCol="0">
            <a:spAutoFit/>
          </a:bodyPr>
          <a:lstStyle/>
          <a:p>
            <a:r>
              <a:rPr lang="en-US" sz="1050" dirty="0">
                <a:solidFill>
                  <a:srgbClr val="182F58"/>
                </a:solidFill>
              </a:rPr>
              <a:t>Figure 2</a:t>
            </a:r>
          </a:p>
        </p:txBody>
      </p:sp>
      <p:pic>
        <p:nvPicPr>
          <p:cNvPr id="4" name="Content Placeholder 3" descr="An image shows a segment of a polysomnogram showing several physical variables.">
            <a:extLst>
              <a:ext uri="{FF2B5EF4-FFF2-40B4-BE49-F238E27FC236}">
                <a16:creationId xmlns:a16="http://schemas.microsoft.com/office/drawing/2014/main" id="{6921D7FF-21E4-061B-D726-888C7AEA98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3948" y="2819400"/>
            <a:ext cx="4636008" cy="2575560"/>
          </a:xfrm>
          <a:prstGeom prst="rect">
            <a:avLst/>
          </a:prstGeom>
        </p:spPr>
      </p:pic>
    </p:spTree>
    <p:extLst>
      <p:ext uri="{BB962C8B-B14F-4D97-AF65-F5344CB8AC3E}">
        <p14:creationId xmlns:p14="http://schemas.microsoft.com/office/powerpoint/2010/main" val="406515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b="1" dirty="0"/>
              <a:t>What Is Sleep?</a:t>
            </a:r>
            <a:r>
              <a:rPr lang="en-US" b="1" baseline="-25000" dirty="0"/>
              <a:t>3</a:t>
            </a:r>
            <a:endParaRPr lang="en-US" sz="3200" b="1"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10000"/>
          </a:bodyPr>
          <a:lstStyle/>
          <a:p>
            <a:pPr>
              <a:tabLst>
                <a:tab pos="461963" algn="l"/>
              </a:tabLst>
            </a:pPr>
            <a:r>
              <a:rPr lang="en-US" dirty="0"/>
              <a:t>Controlled by brain areas like the thalamus, hypothalamus, and pons</a:t>
            </a:r>
          </a:p>
          <a:p>
            <a:pPr lvl="1">
              <a:tabLst>
                <a:tab pos="461963" algn="l"/>
              </a:tabLst>
            </a:pPr>
            <a:r>
              <a:rPr lang="en-US" b="1" dirty="0">
                <a:solidFill>
                  <a:srgbClr val="2B7799"/>
                </a:solidFill>
              </a:rPr>
              <a:t>Thalamus</a:t>
            </a:r>
            <a:r>
              <a:rPr lang="en-US" dirty="0">
                <a:solidFill>
                  <a:srgbClr val="2B7799"/>
                </a:solidFill>
              </a:rPr>
              <a:t>: works with the hypothalamus to regulate slow-wave sleep</a:t>
            </a:r>
          </a:p>
          <a:p>
            <a:pPr lvl="1">
              <a:tabLst>
                <a:tab pos="461963" algn="l"/>
              </a:tabLst>
            </a:pPr>
            <a:r>
              <a:rPr lang="en-US" b="1" dirty="0">
                <a:solidFill>
                  <a:srgbClr val="2B7799"/>
                </a:solidFill>
              </a:rPr>
              <a:t>Hypothalamus</a:t>
            </a:r>
            <a:r>
              <a:rPr lang="en-US" dirty="0">
                <a:solidFill>
                  <a:srgbClr val="2B7799"/>
                </a:solidFill>
              </a:rPr>
              <a:t>: contains the SCN and other nuclei </a:t>
            </a:r>
          </a:p>
          <a:p>
            <a:pPr lvl="1">
              <a:tabLst>
                <a:tab pos="461963" algn="l"/>
              </a:tabLst>
            </a:pPr>
            <a:r>
              <a:rPr lang="en-US" b="1" dirty="0">
                <a:solidFill>
                  <a:srgbClr val="2B7799"/>
                </a:solidFill>
              </a:rPr>
              <a:t>Pons</a:t>
            </a:r>
            <a:r>
              <a:rPr lang="en-US" dirty="0">
                <a:solidFill>
                  <a:srgbClr val="2B7799"/>
                </a:solidFill>
              </a:rPr>
              <a:t>: regulates REM sleep (National Institutes of Health, n.d.)</a:t>
            </a:r>
          </a:p>
          <a:p>
            <a:pPr>
              <a:tabLst>
                <a:tab pos="461963" algn="l"/>
              </a:tabLst>
            </a:pPr>
            <a:r>
              <a:rPr lang="en-US" dirty="0"/>
              <a:t>Tied to release of hormones like melatonin, FSH, LH, and growth hormone (National Institutes of Health, n.d.)</a:t>
            </a:r>
          </a:p>
          <a:p>
            <a:pPr lvl="1">
              <a:tabLst>
                <a:tab pos="461963" algn="l"/>
              </a:tabLst>
            </a:pPr>
            <a:r>
              <a:rPr lang="en-US" b="1" dirty="0">
                <a:solidFill>
                  <a:srgbClr val="2B7799"/>
                </a:solidFill>
              </a:rPr>
              <a:t>Melatonin</a:t>
            </a:r>
            <a:r>
              <a:rPr lang="en-US" dirty="0">
                <a:solidFill>
                  <a:srgbClr val="2B7799"/>
                </a:solidFill>
              </a:rPr>
              <a:t>: released during sleep by pineal gland (Figure 3)</a:t>
            </a:r>
          </a:p>
        </p:txBody>
      </p:sp>
    </p:spTree>
    <p:extLst>
      <p:ext uri="{BB962C8B-B14F-4D97-AF65-F5344CB8AC3E}">
        <p14:creationId xmlns:p14="http://schemas.microsoft.com/office/powerpoint/2010/main" val="419428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Lesson 3.2 Figure 3</a:t>
            </a:r>
            <a:endParaRPr lang="en-US" sz="3200" b="1" dirty="0">
              <a:solidFill>
                <a:schemeClr val="accent1"/>
              </a:solidFill>
            </a:endParaRPr>
          </a:p>
        </p:txBody>
      </p:sp>
      <p:sp>
        <p:nvSpPr>
          <p:cNvPr id="13315" name="Rectangle 3"/>
          <p:cNvSpPr>
            <a:spLocks noGrp="1"/>
          </p:cNvSpPr>
          <p:nvPr>
            <p:ph idx="1"/>
          </p:nvPr>
        </p:nvSpPr>
        <p:spPr>
          <a:xfrm>
            <a:off x="685800" y="5288280"/>
            <a:ext cx="8229600" cy="594360"/>
          </a:xfrm>
          <a:prstGeom prst="rect">
            <a:avLst/>
          </a:prstGeom>
        </p:spPr>
        <p:txBody>
          <a:bodyPr>
            <a:normAutofit fontScale="70000" lnSpcReduction="20000"/>
          </a:bodyPr>
          <a:lstStyle/>
          <a:p>
            <a:pPr marL="0" indent="0">
              <a:buNone/>
              <a:tabLst>
                <a:tab pos="461963" algn="l"/>
              </a:tabLst>
            </a:pPr>
            <a:r>
              <a:rPr lang="en-US" dirty="0"/>
              <a:t>Caption: The pineal and pituitary glands secrete a number of hormones during sleep. </a:t>
            </a:r>
            <a:endParaRPr lang="en-US" i="0" dirty="0"/>
          </a:p>
        </p:txBody>
      </p:sp>
      <p:pic>
        <p:nvPicPr>
          <p:cNvPr id="2" name="Content Placeholder 3" descr="A graphic of a brain shows the hypothalamus, thalamus, pons, suprachiasmatic nucleus, pituitary gland, and pineal gland.">
            <a:extLst>
              <a:ext uri="{FF2B5EF4-FFF2-40B4-BE49-F238E27FC236}">
                <a16:creationId xmlns:a16="http://schemas.microsoft.com/office/drawing/2014/main" id="{66DAFB64-1412-1850-B3F8-BC7E83FD257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0100" y="1097280"/>
            <a:ext cx="7543799" cy="4191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b="1" dirty="0"/>
              <a:t>Why Do We Sleep?</a:t>
            </a:r>
            <a:endParaRPr lang="en-US" sz="3200" b="1"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a:tabLst>
                <a:tab pos="461963" algn="l"/>
              </a:tabLst>
            </a:pPr>
            <a:r>
              <a:rPr lang="en-US" dirty="0"/>
              <a:t>No definitive explanation, but several proposed hypotheses</a:t>
            </a:r>
          </a:p>
          <a:p>
            <a:pPr lvl="1">
              <a:tabLst>
                <a:tab pos="461963" algn="l"/>
              </a:tabLst>
            </a:pPr>
            <a:r>
              <a:rPr lang="en-US" b="1" dirty="0">
                <a:solidFill>
                  <a:srgbClr val="2B7799"/>
                </a:solidFill>
              </a:rPr>
              <a:t>Adaptive function</a:t>
            </a:r>
            <a:r>
              <a:rPr lang="en-US" dirty="0">
                <a:solidFill>
                  <a:srgbClr val="2B7799"/>
                </a:solidFill>
              </a:rPr>
              <a:t>: involves evolutionary psychology</a:t>
            </a:r>
          </a:p>
          <a:p>
            <a:pPr lvl="1">
              <a:tabLst>
                <a:tab pos="461963" algn="l"/>
              </a:tabLst>
            </a:pPr>
            <a:r>
              <a:rPr lang="en-US" b="1" dirty="0">
                <a:solidFill>
                  <a:srgbClr val="2B7799"/>
                </a:solidFill>
              </a:rPr>
              <a:t>Cognitive function</a:t>
            </a:r>
            <a:r>
              <a:rPr lang="en-US" dirty="0">
                <a:solidFill>
                  <a:srgbClr val="2B7799"/>
                </a:solidFill>
              </a:rPr>
              <a:t>: importance of sleep to cognitive function and memory formation (Rattenborg et al., 2007; The Sleep Foundation, 2023; Whitehurst et al., 2022)</a:t>
            </a:r>
            <a:endParaRPr lang="en-US" b="1" dirty="0">
              <a:solidFill>
                <a:srgbClr val="2B7799"/>
              </a:solidFill>
            </a:endParaRPr>
          </a:p>
        </p:txBody>
      </p:sp>
    </p:spTree>
    <p:extLst>
      <p:ext uri="{BB962C8B-B14F-4D97-AF65-F5344CB8AC3E}">
        <p14:creationId xmlns:p14="http://schemas.microsoft.com/office/powerpoint/2010/main" val="400925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b="1" dirty="0"/>
              <a:t>Adaptive Function of Sleep</a:t>
            </a:r>
            <a:r>
              <a:rPr lang="en-US" b="1" baseline="-25000" dirty="0"/>
              <a:t>1</a:t>
            </a:r>
            <a:endParaRPr lang="en-US" sz="3200" b="1" baseline="-250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a:tabLst>
                <a:tab pos="461963" algn="l"/>
              </a:tabLst>
            </a:pPr>
            <a:r>
              <a:rPr lang="en-US" b="1" dirty="0"/>
              <a:t>Evolutionary psychology</a:t>
            </a:r>
            <a:r>
              <a:rPr lang="en-US" dirty="0"/>
              <a:t> is the idea that sleep evolved from natural selection.</a:t>
            </a:r>
          </a:p>
          <a:p>
            <a:pPr>
              <a:tabLst>
                <a:tab pos="461963" algn="l"/>
              </a:tabLst>
            </a:pPr>
            <a:r>
              <a:rPr lang="en-US" dirty="0"/>
              <a:t>One hypothesis argues that sleep restores resources expended during the day, like hibernation.</a:t>
            </a:r>
          </a:p>
          <a:p>
            <a:pPr>
              <a:tabLst>
                <a:tab pos="461963" algn="l"/>
              </a:tabLst>
            </a:pPr>
            <a:r>
              <a:rPr lang="en-US" dirty="0"/>
              <a:t>Another hypothesis suggests a complex, equivocal link between predation risk and sleep patterns.</a:t>
            </a:r>
          </a:p>
          <a:p>
            <a:pPr>
              <a:tabLst>
                <a:tab pos="461963" algn="l"/>
              </a:tabLst>
            </a:pPr>
            <a:r>
              <a:rPr lang="en-US" dirty="0"/>
              <a:t>Species with higher risk may sleep less, but no clear relationship to deep sleep.</a:t>
            </a:r>
          </a:p>
        </p:txBody>
      </p:sp>
    </p:spTree>
    <p:extLst>
      <p:ext uri="{BB962C8B-B14F-4D97-AF65-F5344CB8AC3E}">
        <p14:creationId xmlns:p14="http://schemas.microsoft.com/office/powerpoint/2010/main" val="73138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1733</TotalTime>
  <Words>706</Words>
  <Application>Microsoft Office PowerPoint</Application>
  <PresentationFormat>On-screen Show (4:3)</PresentationFormat>
  <Paragraphs>63</Paragraphs>
  <Slides>16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Aptos</vt:lpstr>
      <vt:lpstr>Century Gothic</vt:lpstr>
      <vt:lpstr>Aptos Display</vt:lpstr>
      <vt:lpstr>Office Theme</vt:lpstr>
      <vt:lpstr>1_Office Theme</vt:lpstr>
      <vt:lpstr>Lesson 3.2</vt:lpstr>
      <vt:lpstr>Sleep And Why We Sleep</vt:lpstr>
      <vt:lpstr>Reflection Question</vt:lpstr>
      <vt:lpstr>What Is Sleep?1</vt:lpstr>
      <vt:lpstr>What Is Sleep?2</vt:lpstr>
      <vt:lpstr>What Is Sleep?3</vt:lpstr>
      <vt:lpstr>Lesson 3.2 Figure 3</vt:lpstr>
      <vt:lpstr>Why Do We Sleep?</vt:lpstr>
      <vt:lpstr>Adaptive Function of Sleep1</vt:lpstr>
      <vt:lpstr>Group Activity</vt:lpstr>
      <vt:lpstr>Adaptive Function Of Sleep2</vt:lpstr>
      <vt:lpstr>On Your Own</vt:lpstr>
      <vt:lpstr>Adaptive Function Of Sleep3</vt:lpstr>
      <vt:lpstr>Cognitive Function of Sleep</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3.2 Sleep and Why We Sleep</dc:title>
  <dc:creator>Hawkes Learning</dc:creator>
  <cp:keywords>Psychology</cp:keywords>
  <cp:lastModifiedBy>Talissa Nahass</cp:lastModifiedBy>
  <cp:revision>185</cp:revision>
  <dcterms:created xsi:type="dcterms:W3CDTF">2013-04-26T14:43:13Z</dcterms:created>
  <dcterms:modified xsi:type="dcterms:W3CDTF">2024-07-23T17:37:34Z</dcterms:modified>
  <cp:category>Psychology</cp:category>
</cp:coreProperties>
</file>