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2"/>
  </p:notesMasterIdLst>
  <p:handoutMasterIdLst>
    <p:handoutMasterId r:id="rId23"/>
  </p:handoutMasterIdLst>
  <p:sldIdLst>
    <p:sldId id="272" r:id="rId3"/>
    <p:sldId id="273" r:id="rId4"/>
    <p:sldId id="275" r:id="rId5"/>
    <p:sldId id="283" r:id="rId6"/>
    <p:sldId id="276" r:id="rId7"/>
    <p:sldId id="267" r:id="rId8"/>
    <p:sldId id="277" r:id="rId9"/>
    <p:sldId id="278" r:id="rId10"/>
    <p:sldId id="285" r:id="rId11"/>
    <p:sldId id="284" r:id="rId12"/>
    <p:sldId id="271" r:id="rId13"/>
    <p:sldId id="279" r:id="rId14"/>
    <p:sldId id="286" r:id="rId15"/>
    <p:sldId id="280" r:id="rId16"/>
    <p:sldId id="287" r:id="rId17"/>
    <p:sldId id="288" r:id="rId18"/>
    <p:sldId id="281" r:id="rId19"/>
    <p:sldId id="282" r:id="rId20"/>
    <p:sldId id="318" r:id="rId21"/>
  </p:sldIdLst>
  <p:sldSz cx="9144000" cy="6858000" type="screen4x3"/>
  <p:notesSz cx="6858000" cy="9144000"/>
  <p:embeddedFontLs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10" autoAdjust="0"/>
  </p:normalViewPr>
  <p:slideViewPr>
    <p:cSldViewPr>
      <p:cViewPr varScale="1">
        <p:scale>
          <a:sx n="95" d="100"/>
          <a:sy n="95" d="100"/>
        </p:scale>
        <p:origin x="222" y="96"/>
      </p:cViewPr>
      <p:guideLst>
        <p:guide orient="horz" pos="2160"/>
        <p:guide pos="2880"/>
      </p:guideLst>
    </p:cSldViewPr>
  </p:slideViewPr>
  <p:outlineViewPr>
    <p:cViewPr>
      <p:scale>
        <a:sx n="33" d="100"/>
        <a:sy n="33" d="100"/>
      </p:scale>
      <p:origin x="0" y="-798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5860C971-662D-C690-024A-BACBBAE9A4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0" y="420795"/>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06289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14031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64661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85036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97395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833488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08330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378720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959509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976122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323730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307364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40932155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3.3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Stages of Sleep</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REM Rebound</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b="1" dirty="0"/>
              <a:t>REM rebound</a:t>
            </a:r>
            <a:r>
              <a:rPr lang="en-US" dirty="0"/>
              <a:t> occurs after REM deprivation to compensate for lost time.</a:t>
            </a:r>
          </a:p>
          <a:p>
            <a:r>
              <a:rPr lang="en-US" dirty="0"/>
              <a:t>Existence of rebound suggests REM is biologically regulated to maintain balance in sleep cycle.</a:t>
            </a:r>
          </a:p>
          <a:p>
            <a:r>
              <a:rPr lang="en-US" dirty="0"/>
              <a:t>REM rebound may facilitate emotional regulation by suppressing/processing negative emotions from prior wake period (Suchecki et al., 2012; Steiger &amp; Pawlowski, 2019).</a:t>
            </a:r>
          </a:p>
        </p:txBody>
      </p:sp>
    </p:spTree>
    <p:extLst>
      <p:ext uri="{BB962C8B-B14F-4D97-AF65-F5344CB8AC3E}">
        <p14:creationId xmlns:p14="http://schemas.microsoft.com/office/powerpoint/2010/main" val="356081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For each stage of sleep, indicate which waveforms are happening in each. For some stages, more than one waveform is associated.</a:t>
            </a:r>
          </a:p>
        </p:txBody>
      </p:sp>
    </p:spTree>
    <p:extLst>
      <p:ext uri="{BB962C8B-B14F-4D97-AF65-F5344CB8AC3E}">
        <p14:creationId xmlns:p14="http://schemas.microsoft.com/office/powerpoint/2010/main" val="193357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Sleep Deprivation &amp; REM Sleep</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r>
              <a:rPr lang="en-US" dirty="0"/>
              <a:t>General sleep deprivation linked to numerous negative consequences (Brown, 2012).</a:t>
            </a:r>
          </a:p>
          <a:p>
            <a:r>
              <a:rPr lang="en-US" dirty="0"/>
              <a:t>Selective REM sleep deprivation appears to have less profound impact (Siegel, 2001).</a:t>
            </a:r>
          </a:p>
          <a:p>
            <a:pPr lvl="1"/>
            <a:r>
              <a:rPr lang="en-US" dirty="0">
                <a:solidFill>
                  <a:srgbClr val="2B7799"/>
                </a:solidFill>
              </a:rPr>
              <a:t>REM deprivation shown to improve symptoms in some patients with major depressive disorder.</a:t>
            </a:r>
          </a:p>
          <a:p>
            <a:pPr lvl="1"/>
            <a:r>
              <a:rPr lang="en-US" dirty="0">
                <a:solidFill>
                  <a:srgbClr val="2B7799"/>
                </a:solidFill>
              </a:rPr>
              <a:t>Many effective antidepressant medications are known to suppress or reduce REM sleep (Riemann et al., 2001; Vogel, 1975; Riemann et al., 2020).</a:t>
            </a:r>
          </a:p>
          <a:p>
            <a:r>
              <a:rPr lang="en-US" dirty="0"/>
              <a:t>Some reviews challenge this finding, suggesting non-REM sleep deprivation may be equally or more beneficial for depression.</a:t>
            </a:r>
          </a:p>
        </p:txBody>
      </p:sp>
    </p:spTree>
    <p:extLst>
      <p:ext uri="{BB962C8B-B14F-4D97-AF65-F5344CB8AC3E}">
        <p14:creationId xmlns:p14="http://schemas.microsoft.com/office/powerpoint/2010/main" val="293159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3.3 Figure 6</a:t>
            </a:r>
            <a:endParaRPr lang="en-US" sz="3200" b="1" dirty="0">
              <a:solidFill>
                <a:schemeClr val="accent1"/>
              </a:solidFill>
            </a:endParaRPr>
          </a:p>
        </p:txBody>
      </p:sp>
      <p:sp>
        <p:nvSpPr>
          <p:cNvPr id="13315" name="Rectangle 3"/>
          <p:cNvSpPr>
            <a:spLocks noGrp="1"/>
          </p:cNvSpPr>
          <p:nvPr>
            <p:ph idx="1"/>
          </p:nvPr>
        </p:nvSpPr>
        <p:spPr>
          <a:xfrm>
            <a:off x="685800" y="5349240"/>
            <a:ext cx="8229600" cy="579120"/>
          </a:xfrm>
          <a:prstGeom prst="rect">
            <a:avLst/>
          </a:prstGeom>
        </p:spPr>
        <p:txBody>
          <a:bodyPr>
            <a:normAutofit fontScale="55000" lnSpcReduction="20000"/>
          </a:bodyPr>
          <a:lstStyle/>
          <a:p>
            <a:pPr marL="0" indent="0">
              <a:buNone/>
              <a:tabLst>
                <a:tab pos="461963" algn="l"/>
              </a:tabLst>
            </a:pPr>
            <a:r>
              <a:rPr lang="en-US" i="0" dirty="0"/>
              <a:t>Caption: A hypnogram is a diagram of the stages of sleep as they occur during a period of sleep. This hypnogram illustrates how an individual moves through the various stages of sleep.</a:t>
            </a:r>
          </a:p>
        </p:txBody>
      </p:sp>
      <p:pic>
        <p:nvPicPr>
          <p:cNvPr id="2" name="Content Placeholder 5" descr="A hypogram shows the transition between stages during a sleep cycle.">
            <a:extLst>
              <a:ext uri="{FF2B5EF4-FFF2-40B4-BE49-F238E27FC236}">
                <a16:creationId xmlns:a16="http://schemas.microsoft.com/office/drawing/2014/main" id="{F3D50739-DC5D-4568-CB5B-085A27FD72F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4672" y="1165832"/>
            <a:ext cx="7534655" cy="4185920"/>
          </a:xfrm>
          <a:prstGeom prst="rect">
            <a:avLst/>
          </a:prstGeom>
          <a:noFill/>
        </p:spPr>
      </p:pic>
    </p:spTree>
    <p:extLst>
      <p:ext uri="{BB962C8B-B14F-4D97-AF65-F5344CB8AC3E}">
        <p14:creationId xmlns:p14="http://schemas.microsoft.com/office/powerpoint/2010/main" val="199351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Dreams: Sigmund Freud</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Meaning of dreams varies across cultures and time periods</a:t>
            </a:r>
          </a:p>
          <a:p>
            <a:r>
              <a:rPr lang="en-US" u="sng" dirty="0"/>
              <a:t>Sigmund Freud's view</a:t>
            </a:r>
            <a:r>
              <a:rPr lang="en-US" dirty="0"/>
              <a:t>: dreams provide access to the unconscious mind and reveal desires or conflicts</a:t>
            </a:r>
          </a:p>
          <a:p>
            <a:r>
              <a:rPr lang="en-US" b="1" dirty="0"/>
              <a:t>Manifest content</a:t>
            </a:r>
            <a:r>
              <a:rPr lang="en-US" dirty="0"/>
              <a:t>: actual events occurring in the dream</a:t>
            </a:r>
          </a:p>
          <a:p>
            <a:r>
              <a:rPr lang="en-US" b="1" dirty="0"/>
              <a:t>Latent content</a:t>
            </a:r>
            <a:r>
              <a:rPr lang="en-US" dirty="0"/>
              <a:t>: hidden, symbolic meaning behind the dream</a:t>
            </a:r>
          </a:p>
          <a:p>
            <a:pPr lvl="1"/>
            <a:r>
              <a:rPr lang="en-US" u="sng" dirty="0">
                <a:solidFill>
                  <a:srgbClr val="2B7799"/>
                </a:solidFill>
              </a:rPr>
              <a:t>Example</a:t>
            </a:r>
            <a:r>
              <a:rPr lang="en-US" dirty="0">
                <a:solidFill>
                  <a:srgbClr val="2B7799"/>
                </a:solidFill>
              </a:rPr>
              <a:t>: snakes representing male genitalia</a:t>
            </a:r>
          </a:p>
        </p:txBody>
      </p:sp>
    </p:spTree>
    <p:extLst>
      <p:ext uri="{BB962C8B-B14F-4D97-AF65-F5344CB8AC3E}">
        <p14:creationId xmlns:p14="http://schemas.microsoft.com/office/powerpoint/2010/main" val="378927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Dreams: Carl Jung</a:t>
            </a:r>
          </a:p>
        </p:txBody>
      </p:sp>
      <p:pic>
        <p:nvPicPr>
          <p:cNvPr id="6" name="Content Placeholder 3" descr="A cartoon of Carl Jung.">
            <a:extLst>
              <a:ext uri="{FF2B5EF4-FFF2-40B4-BE49-F238E27FC236}">
                <a16:creationId xmlns:a16="http://schemas.microsoft.com/office/drawing/2014/main" id="{94D79DF2-0653-D83A-10E2-637A52C4C3B0}"/>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5000" r="23148"/>
          <a:stretch/>
        </p:blipFill>
        <p:spPr>
          <a:xfrm>
            <a:off x="674896" y="1624162"/>
            <a:ext cx="3200400" cy="3429000"/>
          </a:xfrm>
          <a:noFill/>
        </p:spPr>
      </p:pic>
      <p:sp>
        <p:nvSpPr>
          <p:cNvPr id="3" name="TextBox 2">
            <a:extLst>
              <a:ext uri="{FF2B5EF4-FFF2-40B4-BE49-F238E27FC236}">
                <a16:creationId xmlns:a16="http://schemas.microsoft.com/office/drawing/2014/main" id="{F5890FCA-6564-ABC0-972D-ECA181A1CFCE}"/>
              </a:ext>
            </a:extLst>
          </p:cNvPr>
          <p:cNvSpPr txBox="1"/>
          <p:nvPr/>
        </p:nvSpPr>
        <p:spPr>
          <a:xfrm>
            <a:off x="1962350" y="5049813"/>
            <a:ext cx="625492" cy="253916"/>
          </a:xfrm>
          <a:prstGeom prst="rect">
            <a:avLst/>
          </a:prstGeom>
          <a:noFill/>
        </p:spPr>
        <p:txBody>
          <a:bodyPr wrap="none" rtlCol="0">
            <a:spAutoFit/>
          </a:bodyPr>
          <a:lstStyle/>
          <a:p>
            <a:r>
              <a:rPr lang="en-US" sz="1050" dirty="0">
                <a:solidFill>
                  <a:srgbClr val="182F58"/>
                </a:solidFill>
              </a:rPr>
              <a:t>Figure 7</a:t>
            </a:r>
          </a:p>
        </p:txBody>
      </p:sp>
      <p:sp>
        <p:nvSpPr>
          <p:cNvPr id="4" name="Content Placeholder 3">
            <a:extLst>
              <a:ext uri="{FF2B5EF4-FFF2-40B4-BE49-F238E27FC236}">
                <a16:creationId xmlns:a16="http://schemas.microsoft.com/office/drawing/2014/main" id="{27996BB6-300F-C34C-34F5-BBA665B8F4CB}"/>
              </a:ext>
            </a:extLst>
          </p:cNvPr>
          <p:cNvSpPr>
            <a:spLocks noGrp="1"/>
          </p:cNvSpPr>
          <p:nvPr>
            <p:ph idx="10"/>
          </p:nvPr>
        </p:nvSpPr>
        <p:spPr>
          <a:xfrm>
            <a:off x="4191000" y="1524000"/>
            <a:ext cx="4572000" cy="4572000"/>
          </a:xfrm>
        </p:spPr>
        <p:txBody>
          <a:bodyPr>
            <a:normAutofit/>
          </a:bodyPr>
          <a:lstStyle/>
          <a:p>
            <a:pPr marL="457200" indent="-457200">
              <a:buFont typeface="Arial" panose="020B0604020202020204" pitchFamily="34" charset="0"/>
              <a:buChar char="•"/>
            </a:pPr>
            <a:r>
              <a:rPr lang="en-US" u="sng" dirty="0"/>
              <a:t>Carl Jung's view</a:t>
            </a:r>
            <a:r>
              <a:rPr lang="en-US" dirty="0"/>
              <a:t>: dreams tap into the </a:t>
            </a:r>
            <a:r>
              <a:rPr lang="en-US" b="1" dirty="0"/>
              <a:t>collective unconscious</a:t>
            </a:r>
            <a:r>
              <a:rPr lang="en-US" dirty="0"/>
              <a:t>, a universal reservoir of knowledge/meanings</a:t>
            </a:r>
          </a:p>
          <a:p>
            <a:pPr marL="457200" indent="-457200">
              <a:buFont typeface="Arial" panose="020B0604020202020204" pitchFamily="34" charset="0"/>
              <a:buChar char="•"/>
            </a:pPr>
            <a:r>
              <a:rPr lang="en-US" dirty="0"/>
              <a:t>Contain archetypical symbols with meanings shared across all cultures</a:t>
            </a:r>
          </a:p>
          <a:p>
            <a:endParaRPr lang="en-US" dirty="0"/>
          </a:p>
        </p:txBody>
      </p:sp>
    </p:spTree>
    <p:extLst>
      <p:ext uri="{BB962C8B-B14F-4D97-AF65-F5344CB8AC3E}">
        <p14:creationId xmlns:p14="http://schemas.microsoft.com/office/powerpoint/2010/main" val="313940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Dreams: Rosalind Cartwright</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u="sng" dirty="0"/>
              <a:t>Rosalind Cartwright's view</a:t>
            </a:r>
            <a:r>
              <a:rPr lang="en-US" dirty="0"/>
              <a:t>: dreams reflect live events important to the dreamer</a:t>
            </a:r>
          </a:p>
          <a:p>
            <a:pPr lvl="1"/>
            <a:r>
              <a:rPr lang="en-US" u="sng" dirty="0">
                <a:solidFill>
                  <a:srgbClr val="2B7799"/>
                </a:solidFill>
              </a:rPr>
              <a:t>Example</a:t>
            </a:r>
            <a:r>
              <a:rPr lang="en-US" dirty="0">
                <a:solidFill>
                  <a:srgbClr val="2B7799"/>
                </a:solidFill>
              </a:rPr>
              <a:t>: Cartwright's study on women going through a divorce and their dream content</a:t>
            </a:r>
          </a:p>
          <a:p>
            <a:r>
              <a:rPr lang="en-US" dirty="0"/>
              <a:t>New techniques to detect visual images during dreams using fMRI (Horikawa et al., 2013)</a:t>
            </a:r>
          </a:p>
        </p:txBody>
      </p:sp>
    </p:spTree>
    <p:extLst>
      <p:ext uri="{BB962C8B-B14F-4D97-AF65-F5344CB8AC3E}">
        <p14:creationId xmlns:p14="http://schemas.microsoft.com/office/powerpoint/2010/main" val="42501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Why Do We Dream?</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u="sng" dirty="0"/>
              <a:t>John Hobson's theory</a:t>
            </a:r>
            <a:r>
              <a:rPr lang="en-US" dirty="0"/>
              <a:t>: dreaming constructs a virtual reality simulation to help with waking functions</a:t>
            </a:r>
          </a:p>
          <a:p>
            <a:pPr lvl="1"/>
            <a:r>
              <a:rPr lang="en-US" dirty="0">
                <a:solidFill>
                  <a:srgbClr val="2B7799"/>
                </a:solidFill>
              </a:rPr>
              <a:t>Evidence from </a:t>
            </a:r>
            <a:r>
              <a:rPr lang="en-US" b="1" dirty="0">
                <a:solidFill>
                  <a:srgbClr val="2B7799"/>
                </a:solidFill>
              </a:rPr>
              <a:t>lucid dreaming</a:t>
            </a:r>
            <a:r>
              <a:rPr lang="en-US" dirty="0">
                <a:solidFill>
                  <a:srgbClr val="2B7799"/>
                </a:solidFill>
              </a:rPr>
              <a:t>, where aspects of wakefulness occur, and dreamers can control content (LaBerge, 1990)</a:t>
            </a:r>
          </a:p>
          <a:p>
            <a:r>
              <a:rPr lang="en-US" u="sng" dirty="0"/>
              <a:t>Deirdre Barrett's research</a:t>
            </a:r>
            <a:r>
              <a:rPr lang="en-US" dirty="0"/>
              <a:t>: potential role in creativity and problem-solving</a:t>
            </a:r>
          </a:p>
          <a:p>
            <a:pPr lvl="1"/>
            <a:r>
              <a:rPr lang="en-US" dirty="0">
                <a:solidFill>
                  <a:srgbClr val="2B7799"/>
                </a:solidFill>
              </a:rPr>
              <a:t>Contended that dreaming is "thinking in a different state" (Barrett, 2007)</a:t>
            </a:r>
          </a:p>
          <a:p>
            <a:r>
              <a:rPr lang="en-US" dirty="0"/>
              <a:t>Ongoing debate, but dreaming seen as serving cognitive purposes beyond mere byproduct of sleep</a:t>
            </a:r>
          </a:p>
        </p:txBody>
      </p:sp>
    </p:spTree>
    <p:extLst>
      <p:ext uri="{BB962C8B-B14F-4D97-AF65-F5344CB8AC3E}">
        <p14:creationId xmlns:p14="http://schemas.microsoft.com/office/powerpoint/2010/main" val="303274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127760"/>
            <a:ext cx="8229600" cy="2225040"/>
          </a:xfrm>
        </p:spPr>
        <p:txBody>
          <a:bodyPr>
            <a:normAutofit lnSpcReduction="10000"/>
          </a:bodyPr>
          <a:lstStyle/>
          <a:p>
            <a:r>
              <a:rPr lang="en-US" sz="2400" dirty="0"/>
              <a:t>Sleep stages are characterized by distinct brain wave patterns.</a:t>
            </a:r>
          </a:p>
          <a:p>
            <a:r>
              <a:rPr lang="en-US" sz="2400" dirty="0"/>
              <a:t>Both NREM and REM sleep play roles in learning and memory.</a:t>
            </a:r>
          </a:p>
          <a:p>
            <a:r>
              <a:rPr lang="en-US" sz="2400" dirty="0"/>
              <a:t>Various theories propose different functions and interpretations of dreams.</a:t>
            </a:r>
          </a:p>
        </p:txBody>
      </p:sp>
      <p:pic>
        <p:nvPicPr>
          <p:cNvPr id="6" name="Content Placeholder 3" descr="An image depicting sleep stages">
            <a:extLst>
              <a:ext uri="{FF2B5EF4-FFF2-40B4-BE49-F238E27FC236}">
                <a16:creationId xmlns:a16="http://schemas.microsoft.com/office/drawing/2014/main" id="{DE2C6A13-09D6-954B-2158-EB47A2A782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9800" y="3371557"/>
            <a:ext cx="4434839" cy="2463800"/>
          </a:xfrm>
          <a:prstGeom prst="rect">
            <a:avLst/>
          </a:prstGeom>
          <a:noFill/>
        </p:spPr>
      </p:pic>
      <p:sp>
        <p:nvSpPr>
          <p:cNvPr id="5" name="TextBox 4">
            <a:extLst>
              <a:ext uri="{FF2B5EF4-FFF2-40B4-BE49-F238E27FC236}">
                <a16:creationId xmlns:a16="http://schemas.microsoft.com/office/drawing/2014/main" id="{B51C1377-E2BF-5C39-8811-E5BF5970A3E6}"/>
              </a:ext>
            </a:extLst>
          </p:cNvPr>
          <p:cNvSpPr txBox="1"/>
          <p:nvPr/>
        </p:nvSpPr>
        <p:spPr>
          <a:xfrm>
            <a:off x="4114473" y="5834520"/>
            <a:ext cx="625492" cy="253916"/>
          </a:xfrm>
          <a:prstGeom prst="rect">
            <a:avLst/>
          </a:prstGeom>
          <a:noFill/>
        </p:spPr>
        <p:txBody>
          <a:bodyPr wrap="none" rtlCol="0">
            <a:spAutoFit/>
          </a:bodyPr>
          <a:lstStyle/>
          <a:p>
            <a:r>
              <a:rPr lang="en-US" sz="1050" dirty="0">
                <a:solidFill>
                  <a:srgbClr val="182F58"/>
                </a:solidFill>
              </a:rPr>
              <a:t>Figure 8</a:t>
            </a:r>
          </a:p>
        </p:txBody>
      </p:sp>
    </p:spTree>
    <p:extLst>
      <p:ext uri="{BB962C8B-B14F-4D97-AF65-F5344CB8AC3E}">
        <p14:creationId xmlns:p14="http://schemas.microsoft.com/office/powerpoint/2010/main" val="333777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14487" y="-994172"/>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Stages Of Sleep</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2758440"/>
          </a:xfrm>
        </p:spPr>
        <p:txBody>
          <a:bodyPr>
            <a:normAutofit lnSpcReduction="10000"/>
          </a:bodyPr>
          <a:lstStyle/>
          <a:p>
            <a:r>
              <a:rPr lang="en-US" sz="2400" dirty="0"/>
              <a:t>Different stages exhibit distinct patterns of brain waves.</a:t>
            </a:r>
          </a:p>
          <a:p>
            <a:r>
              <a:rPr lang="en-US" sz="2400" dirty="0"/>
              <a:t>These stages can be visualized using EEG.</a:t>
            </a:r>
          </a:p>
          <a:p>
            <a:pPr lvl="1"/>
            <a:r>
              <a:rPr lang="en-US" sz="2400" dirty="0">
                <a:solidFill>
                  <a:srgbClr val="2B7799"/>
                </a:solidFill>
              </a:rPr>
              <a:t>Distinguished by both frequency and amplitude of brain waves (Figure 1)</a:t>
            </a:r>
          </a:p>
          <a:p>
            <a:r>
              <a:rPr lang="en-US" sz="2400" dirty="0"/>
              <a:t>Sleep is composed of several stages distinguished by brain wave activity: </a:t>
            </a:r>
            <a:r>
              <a:rPr lang="en-US" sz="2400" b="1" dirty="0"/>
              <a:t>non-REM (NREM) sleep </a:t>
            </a:r>
            <a:r>
              <a:rPr lang="en-US" sz="2400" dirty="0"/>
              <a:t>(first 3 stages) and </a:t>
            </a:r>
            <a:r>
              <a:rPr lang="en-US" sz="2400" b="1" dirty="0"/>
              <a:t>REM sleep</a:t>
            </a:r>
            <a:r>
              <a:rPr lang="en-US" sz="2400" dirty="0"/>
              <a:t> (final stage).</a:t>
            </a:r>
          </a:p>
        </p:txBody>
      </p:sp>
      <p:pic>
        <p:nvPicPr>
          <p:cNvPr id="6" name="Content Placeholder 3" descr="A photo shows undulated curves denoting sleep patterns alongside the face of a woman sleeping.">
            <a:extLst>
              <a:ext uri="{FF2B5EF4-FFF2-40B4-BE49-F238E27FC236}">
                <a16:creationId xmlns:a16="http://schemas.microsoft.com/office/drawing/2014/main" id="{69285EDB-2AF5-A73D-7C57-2DD06D78FD9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60855" y="3542490"/>
            <a:ext cx="3910515" cy="2172509"/>
          </a:xfrm>
          <a:prstGeom prst="rect">
            <a:avLst/>
          </a:prstGeom>
          <a:noFill/>
        </p:spPr>
      </p:pic>
      <p:sp>
        <p:nvSpPr>
          <p:cNvPr id="5" name="TextBox 4">
            <a:extLst>
              <a:ext uri="{FF2B5EF4-FFF2-40B4-BE49-F238E27FC236}">
                <a16:creationId xmlns:a16="http://schemas.microsoft.com/office/drawing/2014/main" id="{3C7A2D91-0828-F6DE-B83B-CB34A9323870}"/>
              </a:ext>
            </a:extLst>
          </p:cNvPr>
          <p:cNvSpPr txBox="1"/>
          <p:nvPr/>
        </p:nvSpPr>
        <p:spPr>
          <a:xfrm>
            <a:off x="5867400" y="5714999"/>
            <a:ext cx="625492" cy="253916"/>
          </a:xfrm>
          <a:prstGeom prst="rect">
            <a:avLst/>
          </a:prstGeom>
          <a:noFill/>
        </p:spPr>
        <p:txBody>
          <a:bodyPr wrap="none" rtlCol="0">
            <a:spAutoFit/>
          </a:bodyPr>
          <a:lstStyle/>
          <a:p>
            <a:r>
              <a:rPr lang="en-US" sz="1050" dirty="0">
                <a:solidFill>
                  <a:srgbClr val="182F58"/>
                </a:solidFill>
              </a:rPr>
              <a:t>Figure 1</a:t>
            </a:r>
          </a:p>
        </p:txBody>
      </p:sp>
    </p:spTree>
    <p:extLst>
      <p:ext uri="{BB962C8B-B14F-4D97-AF65-F5344CB8AC3E}">
        <p14:creationId xmlns:p14="http://schemas.microsoft.com/office/powerpoint/2010/main" val="2114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NREM Stages Of Sleep: Stage 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b="1" dirty="0"/>
              <a:t>Stage 1 sleep</a:t>
            </a:r>
            <a:r>
              <a:rPr lang="en-US" dirty="0"/>
              <a:t>: transitional phase between wakefulness and sleep</a:t>
            </a:r>
          </a:p>
          <a:p>
            <a:pPr lvl="1"/>
            <a:r>
              <a:rPr lang="en-US" dirty="0">
                <a:solidFill>
                  <a:srgbClr val="2B7799"/>
                </a:solidFill>
              </a:rPr>
              <a:t>Reduction in rates of respiration and heart rate</a:t>
            </a:r>
          </a:p>
          <a:p>
            <a:pPr lvl="1"/>
            <a:r>
              <a:rPr lang="en-US" dirty="0">
                <a:solidFill>
                  <a:srgbClr val="2B7799"/>
                </a:solidFill>
              </a:rPr>
              <a:t>Marked decrease in overall muscle tension</a:t>
            </a:r>
          </a:p>
          <a:p>
            <a:pPr lvl="1"/>
            <a:r>
              <a:rPr lang="en-US" dirty="0">
                <a:solidFill>
                  <a:srgbClr val="2B7799"/>
                </a:solidFill>
              </a:rPr>
              <a:t>Decrease in core body temperature</a:t>
            </a:r>
          </a:p>
          <a:p>
            <a:r>
              <a:rPr lang="en-US" dirty="0">
                <a:solidFill>
                  <a:srgbClr val="182F58"/>
                </a:solidFill>
              </a:rPr>
              <a:t>Relatively easy to wake someone up from stage 1</a:t>
            </a:r>
          </a:p>
        </p:txBody>
      </p:sp>
    </p:spTree>
    <p:extLst>
      <p:ext uri="{BB962C8B-B14F-4D97-AF65-F5344CB8AC3E}">
        <p14:creationId xmlns:p14="http://schemas.microsoft.com/office/powerpoint/2010/main" val="244892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Brain Wave Activity: Stage 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2606040"/>
          </a:xfrm>
        </p:spPr>
        <p:txBody>
          <a:bodyPr>
            <a:normAutofit fontScale="92500" lnSpcReduction="10000"/>
          </a:bodyPr>
          <a:lstStyle/>
          <a:p>
            <a:r>
              <a:rPr lang="en-US" b="1" dirty="0"/>
              <a:t>Alpha waves</a:t>
            </a:r>
            <a:r>
              <a:rPr lang="en-US" dirty="0"/>
              <a:t>: produced during stage 1 sleep; low frequency (8</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13 Hz), high amplitude patterns of electrical activity (Figure 2)</a:t>
            </a:r>
          </a:p>
          <a:p>
            <a:pPr lvl="1"/>
            <a:r>
              <a:rPr lang="en-US" dirty="0">
                <a:solidFill>
                  <a:srgbClr val="2B7799"/>
                </a:solidFill>
              </a:rPr>
              <a:t>Resembles someone who is relaxed yet awake</a:t>
            </a:r>
          </a:p>
          <a:p>
            <a:r>
              <a:rPr lang="en-US" b="1" dirty="0"/>
              <a:t>Theta waves</a:t>
            </a:r>
            <a:r>
              <a:rPr lang="en-US" dirty="0"/>
              <a:t>: lower frequency (4</a:t>
            </a:r>
            <a:r>
              <a:rPr lang="en-US" dirty="0">
                <a:latin typeface="Calibri" panose="020F0502020204030204" pitchFamily="34" charset="0"/>
                <a:ea typeface="Calibri" panose="020F0502020204030204" pitchFamily="34" charset="0"/>
                <a:cs typeface="Calibri" panose="020F0502020204030204" pitchFamily="34" charset="0"/>
              </a:rPr>
              <a:t>–7 Hz)</a:t>
            </a:r>
            <a:r>
              <a:rPr lang="en-US" dirty="0"/>
              <a:t>, higher amplitude brain waves than alpha waves</a:t>
            </a:r>
          </a:p>
        </p:txBody>
      </p:sp>
      <p:pic>
        <p:nvPicPr>
          <p:cNvPr id="6" name="Content Placeholder 3" descr="A graphic of an EEG">
            <a:extLst>
              <a:ext uri="{FF2B5EF4-FFF2-40B4-BE49-F238E27FC236}">
                <a16:creationId xmlns:a16="http://schemas.microsoft.com/office/drawing/2014/main" id="{7502229C-BA09-3F20-1CF6-93A629B0175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90800" y="3618337"/>
            <a:ext cx="3962400" cy="2201333"/>
          </a:xfrm>
          <a:prstGeom prst="rect">
            <a:avLst/>
          </a:prstGeom>
          <a:noFill/>
        </p:spPr>
      </p:pic>
      <p:sp>
        <p:nvSpPr>
          <p:cNvPr id="5" name="TextBox 4">
            <a:extLst>
              <a:ext uri="{FF2B5EF4-FFF2-40B4-BE49-F238E27FC236}">
                <a16:creationId xmlns:a16="http://schemas.microsoft.com/office/drawing/2014/main" id="{E463A2B0-7E43-9F0A-4338-B8FA636D2271}"/>
              </a:ext>
            </a:extLst>
          </p:cNvPr>
          <p:cNvSpPr txBox="1"/>
          <p:nvPr/>
        </p:nvSpPr>
        <p:spPr>
          <a:xfrm>
            <a:off x="4436364" y="5791200"/>
            <a:ext cx="625492" cy="253916"/>
          </a:xfrm>
          <a:prstGeom prst="rect">
            <a:avLst/>
          </a:prstGeom>
          <a:noFill/>
        </p:spPr>
        <p:txBody>
          <a:bodyPr wrap="none" rtlCol="0">
            <a:spAutoFit/>
          </a:bodyPr>
          <a:lstStyle/>
          <a:p>
            <a:r>
              <a:rPr lang="en-US" sz="1050" dirty="0">
                <a:solidFill>
                  <a:srgbClr val="182F58"/>
                </a:solidFill>
              </a:rPr>
              <a:t>Figure 2</a:t>
            </a:r>
          </a:p>
        </p:txBody>
      </p:sp>
    </p:spTree>
    <p:extLst>
      <p:ext uri="{BB962C8B-B14F-4D97-AF65-F5344CB8AC3E}">
        <p14:creationId xmlns:p14="http://schemas.microsoft.com/office/powerpoint/2010/main" val="373102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NREM Stages Of Sleep: Stage 2</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b="1" dirty="0"/>
              <a:t>Stage 2 sleep</a:t>
            </a:r>
            <a:r>
              <a:rPr lang="en-US" dirty="0"/>
              <a:t>: body enters a state of deep relaxation </a:t>
            </a:r>
          </a:p>
          <a:p>
            <a:r>
              <a:rPr lang="en-US" dirty="0"/>
              <a:t>Dominated by theta waves</a:t>
            </a:r>
          </a:p>
          <a:p>
            <a:pPr lvl="1"/>
            <a:r>
              <a:rPr lang="en-US" dirty="0">
                <a:solidFill>
                  <a:srgbClr val="2B7799"/>
                </a:solidFill>
              </a:rPr>
              <a:t>Interruption by sleep spindles (Figure 3)</a:t>
            </a:r>
          </a:p>
          <a:p>
            <a:pPr lvl="1"/>
            <a:r>
              <a:rPr lang="en-US" b="1" dirty="0">
                <a:solidFill>
                  <a:srgbClr val="2B7799"/>
                </a:solidFill>
              </a:rPr>
              <a:t>Sleep spindle</a:t>
            </a:r>
            <a:r>
              <a:rPr lang="en-US" dirty="0">
                <a:solidFill>
                  <a:srgbClr val="2B7799"/>
                </a:solidFill>
              </a:rPr>
              <a:t>: rapid burst of higher frequency brain waves that may be important for learning and memory (Fogel &amp; Smith, 2011; Poe et al., 2010)</a:t>
            </a:r>
          </a:p>
          <a:p>
            <a:r>
              <a:rPr lang="en-US" b="1" dirty="0"/>
              <a:t>K-complex</a:t>
            </a:r>
            <a:r>
              <a:rPr lang="en-US" dirty="0"/>
              <a:t>: high amplitude pattern of brain activity that may occur in response to environmental stimuli</a:t>
            </a:r>
          </a:p>
          <a:p>
            <a:pPr lvl="1"/>
            <a:r>
              <a:rPr lang="en-US" dirty="0">
                <a:solidFill>
                  <a:srgbClr val="2B7799"/>
                </a:solidFill>
              </a:rPr>
              <a:t>Might serve as a bridge to higher levels of arousal (Halász, 1993; Steriade &amp; Amzica, 1998; Gandhi &amp; Emmady, 2022)</a:t>
            </a:r>
          </a:p>
        </p:txBody>
      </p:sp>
    </p:spTree>
    <p:extLst>
      <p:ext uri="{BB962C8B-B14F-4D97-AF65-F5344CB8AC3E}">
        <p14:creationId xmlns:p14="http://schemas.microsoft.com/office/powerpoint/2010/main" val="310323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3.3 Figure 3</a:t>
            </a:r>
            <a:endParaRPr lang="en-US" sz="3200" b="1" dirty="0">
              <a:solidFill>
                <a:schemeClr val="accent1"/>
              </a:solidFill>
            </a:endParaRPr>
          </a:p>
        </p:txBody>
      </p:sp>
      <p:sp>
        <p:nvSpPr>
          <p:cNvPr id="13315" name="Rectangle 3"/>
          <p:cNvSpPr>
            <a:spLocks noGrp="1"/>
          </p:cNvSpPr>
          <p:nvPr>
            <p:ph idx="1"/>
          </p:nvPr>
        </p:nvSpPr>
        <p:spPr>
          <a:xfrm>
            <a:off x="609600" y="5622890"/>
            <a:ext cx="8229600" cy="381000"/>
          </a:xfrm>
          <a:prstGeom prst="rect">
            <a:avLst/>
          </a:prstGeom>
        </p:spPr>
        <p:txBody>
          <a:bodyPr>
            <a:normAutofit fontScale="55000" lnSpcReduction="20000"/>
          </a:bodyPr>
          <a:lstStyle/>
          <a:p>
            <a:pPr marL="0" indent="0">
              <a:buNone/>
              <a:tabLst>
                <a:tab pos="461963" algn="l"/>
              </a:tabLst>
            </a:pPr>
            <a:r>
              <a:rPr lang="en-US" i="0" dirty="0"/>
              <a:t>Caption: Stage 2 sleep is characterized by the appearance of both sleep spindles and K-complexes.</a:t>
            </a:r>
          </a:p>
        </p:txBody>
      </p:sp>
      <p:pic>
        <p:nvPicPr>
          <p:cNvPr id="2" name="Content Placeholder 3" descr="A graph showing a sleep spindle and a k-complex.">
            <a:extLst>
              <a:ext uri="{FF2B5EF4-FFF2-40B4-BE49-F238E27FC236}">
                <a16:creationId xmlns:a16="http://schemas.microsoft.com/office/drawing/2014/main" id="{91515224-47D6-F358-7E11-CECFA2438D4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333500"/>
            <a:ext cx="7543799" cy="4191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NREM Stages Of Sleep: Stage 3</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297264" y="1295400"/>
            <a:ext cx="4953000" cy="4663440"/>
          </a:xfrm>
        </p:spPr>
        <p:txBody>
          <a:bodyPr>
            <a:normAutofit/>
          </a:bodyPr>
          <a:lstStyle/>
          <a:p>
            <a:pPr marL="457200" indent="-457200">
              <a:buFont typeface="Arial" panose="020B0604020202020204" pitchFamily="34" charset="0"/>
              <a:buChar char="•"/>
            </a:pPr>
            <a:r>
              <a:rPr lang="en-US" sz="2000" b="1" dirty="0"/>
              <a:t>Stage 3 sleep</a:t>
            </a:r>
            <a:r>
              <a:rPr lang="en-US" sz="2000" dirty="0"/>
              <a:t>: characterized by slow-wave sleep with low frequency (up to 4 Hz), high amplitude </a:t>
            </a:r>
            <a:r>
              <a:rPr lang="en-US" sz="2000" b="1" dirty="0"/>
              <a:t>delta waves</a:t>
            </a:r>
            <a:r>
              <a:rPr lang="en-US" sz="2000" dirty="0"/>
              <a:t> (Figure 4)</a:t>
            </a:r>
          </a:p>
          <a:p>
            <a:pPr marL="457200" indent="-457200">
              <a:buFont typeface="Arial" panose="020B0604020202020204" pitchFamily="34" charset="0"/>
              <a:buChar char="•"/>
            </a:pPr>
            <a:r>
              <a:rPr lang="en-US" sz="2000" dirty="0"/>
              <a:t>Dramatic slowing of physiological functions like heart rate and respiration</a:t>
            </a:r>
          </a:p>
          <a:p>
            <a:pPr marL="457200" indent="-457200">
              <a:buFont typeface="Arial" panose="020B0604020202020204" pitchFamily="34" charset="0"/>
              <a:buChar char="•"/>
            </a:pPr>
            <a:r>
              <a:rPr lang="en-US" sz="2000" dirty="0"/>
              <a:t>Difficulty arousing or awakening the individual </a:t>
            </a:r>
          </a:p>
          <a:p>
            <a:pPr marL="457200" indent="-457200">
              <a:buFont typeface="Arial" panose="020B0604020202020204" pitchFamily="34" charset="0"/>
              <a:buChar char="•"/>
            </a:pPr>
            <a:r>
              <a:rPr lang="en-US" sz="2000" dirty="0"/>
              <a:t>Presence of alpha waves, associated with wakefulness, can lead to feeling unrefreshed despite duration of sleep (Stone et al., 2008)</a:t>
            </a:r>
          </a:p>
        </p:txBody>
      </p:sp>
      <p:sp>
        <p:nvSpPr>
          <p:cNvPr id="4" name="TextBox 3">
            <a:extLst>
              <a:ext uri="{FF2B5EF4-FFF2-40B4-BE49-F238E27FC236}">
                <a16:creationId xmlns:a16="http://schemas.microsoft.com/office/drawing/2014/main" id="{05C63A41-970B-E6EE-38FF-BF4583A7DFC3}"/>
              </a:ext>
            </a:extLst>
          </p:cNvPr>
          <p:cNvSpPr txBox="1"/>
          <p:nvPr/>
        </p:nvSpPr>
        <p:spPr>
          <a:xfrm>
            <a:off x="7010400" y="4648200"/>
            <a:ext cx="625492" cy="253916"/>
          </a:xfrm>
          <a:prstGeom prst="rect">
            <a:avLst/>
          </a:prstGeom>
          <a:noFill/>
        </p:spPr>
        <p:txBody>
          <a:bodyPr wrap="none" rtlCol="0">
            <a:spAutoFit/>
          </a:bodyPr>
          <a:lstStyle/>
          <a:p>
            <a:r>
              <a:rPr lang="en-US" sz="1050" dirty="0">
                <a:solidFill>
                  <a:srgbClr val="182F58"/>
                </a:solidFill>
              </a:rPr>
              <a:t>Figure 4</a:t>
            </a:r>
          </a:p>
        </p:txBody>
      </p:sp>
      <p:pic>
        <p:nvPicPr>
          <p:cNvPr id="6" name="Content Placeholder 3" descr="A polysomnograph and a chart show brain waves in each stage.">
            <a:extLst>
              <a:ext uri="{FF2B5EF4-FFF2-40B4-BE49-F238E27FC236}">
                <a16:creationId xmlns:a16="http://schemas.microsoft.com/office/drawing/2014/main" id="{A8B227C7-10F5-8869-146F-0FDC8A12647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1051" r="10245"/>
          <a:stretch/>
        </p:blipFill>
        <p:spPr>
          <a:xfrm>
            <a:off x="5250264" y="1905000"/>
            <a:ext cx="3886200" cy="2743200"/>
          </a:xfrm>
          <a:prstGeom prst="rect">
            <a:avLst/>
          </a:prstGeom>
          <a:noFill/>
        </p:spPr>
      </p:pic>
    </p:spTree>
    <p:extLst>
      <p:ext uri="{BB962C8B-B14F-4D97-AF65-F5344CB8AC3E}">
        <p14:creationId xmlns:p14="http://schemas.microsoft.com/office/powerpoint/2010/main" val="334469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REM Sleep</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a:bodyPr>
          <a:lstStyle/>
          <a:p>
            <a:r>
              <a:rPr lang="en-US" b="1" dirty="0"/>
              <a:t>REM sleep</a:t>
            </a:r>
            <a:r>
              <a:rPr lang="en-US" dirty="0"/>
              <a:t>: characterized by rapid eye movement</a:t>
            </a:r>
          </a:p>
          <a:p>
            <a:pPr lvl="1"/>
            <a:r>
              <a:rPr lang="en-US" dirty="0">
                <a:solidFill>
                  <a:srgbClr val="2B7799"/>
                </a:solidFill>
              </a:rPr>
              <a:t>Brain wave activity like patterns seen during wakefulness (Figure 5)</a:t>
            </a:r>
          </a:p>
          <a:p>
            <a:pPr lvl="1"/>
            <a:r>
              <a:rPr lang="en-US" dirty="0">
                <a:solidFill>
                  <a:srgbClr val="2B7799"/>
                </a:solidFill>
              </a:rPr>
              <a:t>Stage when most vivid dreaming occurs</a:t>
            </a:r>
          </a:p>
          <a:p>
            <a:pPr lvl="1"/>
            <a:r>
              <a:rPr lang="en-US" dirty="0">
                <a:solidFill>
                  <a:srgbClr val="2B7799"/>
                </a:solidFill>
              </a:rPr>
              <a:t>Muscle systems paralyzed, except circulation and respiration</a:t>
            </a:r>
          </a:p>
          <a:p>
            <a:pPr lvl="1"/>
            <a:r>
              <a:rPr lang="en-US" dirty="0">
                <a:solidFill>
                  <a:srgbClr val="2B7799"/>
                </a:solidFill>
              </a:rPr>
              <a:t>High brain activity and lack of muscle tone</a:t>
            </a:r>
          </a:p>
          <a:p>
            <a:r>
              <a:rPr lang="en-US" dirty="0"/>
              <a:t>Proposed roles in learning, memory consolidation, and emotional processing (Wagner et al., 2001; Aime et al., 2022), though functions still debated (Siegel, 2001)</a:t>
            </a:r>
          </a:p>
        </p:txBody>
      </p:sp>
    </p:spTree>
    <p:extLst>
      <p:ext uri="{BB962C8B-B14F-4D97-AF65-F5344CB8AC3E}">
        <p14:creationId xmlns:p14="http://schemas.microsoft.com/office/powerpoint/2010/main" val="351652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3.3 Figure 5</a:t>
            </a:r>
            <a:endParaRPr lang="en-US" sz="3200" b="1" dirty="0">
              <a:solidFill>
                <a:schemeClr val="accent1"/>
              </a:solidFill>
            </a:endParaRPr>
          </a:p>
        </p:txBody>
      </p:sp>
      <p:sp>
        <p:nvSpPr>
          <p:cNvPr id="13315" name="Rectangle 3"/>
          <p:cNvSpPr>
            <a:spLocks noGrp="1"/>
          </p:cNvSpPr>
          <p:nvPr>
            <p:ph idx="1"/>
          </p:nvPr>
        </p:nvSpPr>
        <p:spPr>
          <a:xfrm>
            <a:off x="490920" y="5334000"/>
            <a:ext cx="8229600" cy="594360"/>
          </a:xfrm>
          <a:prstGeom prst="rect">
            <a:avLst/>
          </a:prstGeom>
        </p:spPr>
        <p:txBody>
          <a:bodyPr>
            <a:normAutofit fontScale="47500" lnSpcReduction="20000"/>
          </a:bodyPr>
          <a:lstStyle/>
          <a:p>
            <a:pPr marL="0" indent="0">
              <a:buNone/>
              <a:tabLst>
                <a:tab pos="461963" algn="l"/>
              </a:tabLst>
            </a:pPr>
            <a:r>
              <a:rPr lang="en-US" dirty="0"/>
              <a:t>Caption: (a) A period of rapid eye movement is marked by the short red line segment. The brain waves associated with REM sleep, outlined in the red box in (a), look very similar to those seen (b) during wakefulness.</a:t>
            </a:r>
            <a:endParaRPr lang="en-US" i="0" dirty="0"/>
          </a:p>
        </p:txBody>
      </p:sp>
      <p:pic>
        <p:nvPicPr>
          <p:cNvPr id="2" name="Content Placeholder 3" descr="Chart A is a polysomnograph with the period of rapid eye movement (REM) highlighted. Chart B shows brainwaves at various stages of sleep, with the 'awake' stage highlighted to show its similarity to the wave pattern of 'REM' in part A.">
            <a:extLst>
              <a:ext uri="{FF2B5EF4-FFF2-40B4-BE49-F238E27FC236}">
                <a16:creationId xmlns:a16="http://schemas.microsoft.com/office/drawing/2014/main" id="{17DEC1D6-065A-6ECD-9A7C-821AAA40EE5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8032" b="9638"/>
          <a:stretch/>
        </p:blipFill>
        <p:spPr>
          <a:xfrm>
            <a:off x="386636" y="1097280"/>
            <a:ext cx="8263320" cy="3779520"/>
          </a:xfrm>
          <a:prstGeom prst="rect">
            <a:avLst/>
          </a:prstGeom>
          <a:noFill/>
        </p:spPr>
      </p:pic>
    </p:spTree>
    <p:extLst>
      <p:ext uri="{BB962C8B-B14F-4D97-AF65-F5344CB8AC3E}">
        <p14:creationId xmlns:p14="http://schemas.microsoft.com/office/powerpoint/2010/main" val="251939796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977</Words>
  <Application>Microsoft Office PowerPoint</Application>
  <PresentationFormat>On-screen Show (4:3)</PresentationFormat>
  <Paragraphs>84</Paragraphs>
  <Slides>19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Aptos</vt:lpstr>
      <vt:lpstr>Century Gothic</vt:lpstr>
      <vt:lpstr>Aptos Display</vt:lpstr>
      <vt:lpstr>Office Theme</vt:lpstr>
      <vt:lpstr>1_Office Theme</vt:lpstr>
      <vt:lpstr>Lesson 3.3</vt:lpstr>
      <vt:lpstr>Stages Of Sleep</vt:lpstr>
      <vt:lpstr>NREM Stages Of Sleep: Stage 1</vt:lpstr>
      <vt:lpstr>Brain Wave Activity: Stage 1</vt:lpstr>
      <vt:lpstr>NREM Stages Of Sleep: Stage 2</vt:lpstr>
      <vt:lpstr>Lesson 3.3 Figure 3</vt:lpstr>
      <vt:lpstr>NREM Stages Of Sleep: Stage 3</vt:lpstr>
      <vt:lpstr>REM Sleep</vt:lpstr>
      <vt:lpstr>Lesson 3.3 Figure 5</vt:lpstr>
      <vt:lpstr>REM Rebound</vt:lpstr>
      <vt:lpstr>On Your Own</vt:lpstr>
      <vt:lpstr>Sleep Deprivation &amp; REM Sleep</vt:lpstr>
      <vt:lpstr>Lesson 3.3 Figure 6</vt:lpstr>
      <vt:lpstr>Dreams: Sigmund Freud</vt:lpstr>
      <vt:lpstr>Dreams: Carl Jung</vt:lpstr>
      <vt:lpstr>Dreams: Rosalind Cartwright</vt:lpstr>
      <vt:lpstr>Why Do We Dream?</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3.3 Stages of Sleep</dc:title>
  <dc:creator>Hawkes Learning</dc:creator>
  <cp:keywords>Psychology</cp:keywords>
  <cp:lastModifiedBy>Talissa Nahass</cp:lastModifiedBy>
  <cp:revision>185</cp:revision>
  <dcterms:created xsi:type="dcterms:W3CDTF">2013-04-26T14:43:13Z</dcterms:created>
  <dcterms:modified xsi:type="dcterms:W3CDTF">2024-07-23T17:37:43Z</dcterms:modified>
  <cp:category>Psychology</cp:category>
</cp:coreProperties>
</file>