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72" r:id="rId3"/>
    <p:sldId id="273" r:id="rId4"/>
    <p:sldId id="274" r:id="rId5"/>
    <p:sldId id="270" r:id="rId6"/>
    <p:sldId id="284" r:id="rId7"/>
    <p:sldId id="286" r:id="rId8"/>
    <p:sldId id="275" r:id="rId9"/>
    <p:sldId id="277" r:id="rId10"/>
    <p:sldId id="278" r:id="rId11"/>
    <p:sldId id="279" r:id="rId12"/>
    <p:sldId id="285" r:id="rId13"/>
    <p:sldId id="280" r:id="rId14"/>
    <p:sldId id="281" r:id="rId15"/>
    <p:sldId id="282" r:id="rId16"/>
    <p:sldId id="287" r:id="rId17"/>
    <p:sldId id="283" r:id="rId18"/>
    <p:sldId id="271" r:id="rId19"/>
    <p:sldId id="318" r:id="rId2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EB6180DA-9698-4AAE-402A-69AE57F49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7238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1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7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2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2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7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3.4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Sleep Problems and Disorders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Restless Legs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58440"/>
          </a:xfrm>
        </p:spPr>
        <p:txBody>
          <a:bodyPr>
            <a:normAutofit/>
          </a:bodyPr>
          <a:lstStyle/>
          <a:p>
            <a:r>
              <a:rPr lang="en-US" sz="2000" b="1" dirty="0"/>
              <a:t>Restless legs syndrome</a:t>
            </a:r>
            <a:r>
              <a:rPr lang="en-US" sz="2000" dirty="0"/>
              <a:t>: uncomfortable sensations in the legs during inactivity or when trying to sleep</a:t>
            </a:r>
          </a:p>
          <a:p>
            <a:r>
              <a:rPr lang="en-US" sz="2000" dirty="0"/>
              <a:t>Relieved by deliberately moving legs, disrupting sleep (National Institute of Neurological Disorders and Stroke, 2023)</a:t>
            </a:r>
          </a:p>
          <a:p>
            <a:r>
              <a:rPr lang="en-US" sz="2000" dirty="0"/>
              <a:t>Can be associated with chronic kidney disease, diabetes (</a:t>
            </a:r>
            <a:r>
              <a:rPr lang="en-US" sz="2000" dirty="0" err="1"/>
              <a:t>Mahowald</a:t>
            </a:r>
            <a:r>
              <a:rPr lang="en-US" sz="2000" dirty="0"/>
              <a:t> &amp; Schenck, 2000)</a:t>
            </a:r>
          </a:p>
          <a:p>
            <a:r>
              <a:rPr lang="en-US" sz="2000" dirty="0"/>
              <a:t>Treated with medications such as benzodiazepines, opiates, and anticonvulsants (Restless Legs Syndrome Foundation, n.d.)</a:t>
            </a:r>
          </a:p>
        </p:txBody>
      </p:sp>
      <p:pic>
        <p:nvPicPr>
          <p:cNvPr id="6" name="Content Placeholder 5" descr="A cartoon shows a man sitting up in bed holding his leg, which is highlighted in red and yellow.">
            <a:extLst>
              <a:ext uri="{FF2B5EF4-FFF2-40B4-BE49-F238E27FC236}">
                <a16:creationId xmlns:a16="http://schemas.microsoft.com/office/drawing/2014/main" id="{EF5B6811-E0FE-74A8-682C-43536B8E6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4038600"/>
            <a:ext cx="3127248" cy="173736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E9A52-2067-E655-2DA6-C723C33876AD}"/>
              </a:ext>
            </a:extLst>
          </p:cNvPr>
          <p:cNvSpPr txBox="1"/>
          <p:nvPr/>
        </p:nvSpPr>
        <p:spPr>
          <a:xfrm>
            <a:off x="4259254" y="5752514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242546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Night Terrors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Night terrors </a:t>
            </a:r>
            <a:r>
              <a:rPr lang="en-US" dirty="0"/>
              <a:t>characterized by a sense of panic and screaming during NREM sleep (</a:t>
            </a:r>
            <a:r>
              <a:rPr lang="en-US" dirty="0" err="1"/>
              <a:t>Idir</a:t>
            </a:r>
            <a:r>
              <a:rPr lang="en-US" dirty="0"/>
              <a:t> et al., 2022; </a:t>
            </a:r>
            <a:r>
              <a:rPr lang="en-US" dirty="0" err="1"/>
              <a:t>Provini</a:t>
            </a:r>
            <a:r>
              <a:rPr lang="en-US" dirty="0"/>
              <a:t> et al., 2011; </a:t>
            </a:r>
            <a:r>
              <a:rPr lang="en-US" dirty="0" err="1"/>
              <a:t>Mahowald</a:t>
            </a:r>
            <a:r>
              <a:rPr lang="en-US" dirty="0"/>
              <a:t> &amp; Schenck, 2000).</a:t>
            </a:r>
          </a:p>
          <a:p>
            <a:r>
              <a:rPr lang="en-US" dirty="0"/>
              <a:t>Sufferers often appear awake but have no memory of the events.</a:t>
            </a:r>
          </a:p>
          <a:p>
            <a:r>
              <a:rPr lang="en-US" dirty="0"/>
              <a:t>Attempts to console them are ineffective.</a:t>
            </a:r>
          </a:p>
          <a:p>
            <a:r>
              <a:rPr lang="en-US" dirty="0"/>
              <a:t>Night terrors usually resolve on their own without need for treatment.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Except if there is an underlying medical or psychological condition (Mayo Clinic, n.d.)</a:t>
            </a:r>
          </a:p>
        </p:txBody>
      </p:sp>
    </p:spTree>
    <p:extLst>
      <p:ext uri="{BB962C8B-B14F-4D97-AF65-F5344CB8AC3E}">
        <p14:creationId xmlns:p14="http://schemas.microsoft.com/office/powerpoint/2010/main" val="13846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Sleep Apnea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20440"/>
          </a:xfrm>
        </p:spPr>
        <p:txBody>
          <a:bodyPr>
            <a:normAutofit/>
          </a:bodyPr>
          <a:lstStyle/>
          <a:p>
            <a:r>
              <a:rPr lang="en-US" sz="2000" b="1" dirty="0"/>
              <a:t>Sleep apnea</a:t>
            </a:r>
            <a:r>
              <a:rPr lang="en-US" sz="2000" dirty="0"/>
              <a:t>: inability to breathe properly during sleep</a:t>
            </a:r>
          </a:p>
          <a:p>
            <a:r>
              <a:rPr lang="en-US" sz="2000" b="1" dirty="0"/>
              <a:t>Obstructive</a:t>
            </a:r>
            <a:r>
              <a:rPr lang="en-US" sz="2000" dirty="0"/>
              <a:t> (blocked airway) or </a:t>
            </a:r>
            <a:r>
              <a:rPr lang="en-US" sz="2000" b="1" dirty="0"/>
              <a:t>central</a:t>
            </a:r>
            <a:r>
              <a:rPr lang="en-US" sz="2000" dirty="0"/>
              <a:t> (disrupted brain signals) (White, 2005; Mayo Clinic, 2021)</a:t>
            </a:r>
          </a:p>
          <a:p>
            <a:r>
              <a:rPr lang="en-US" sz="2000" dirty="0"/>
              <a:t>Often unaware but can severely impact sleep quality, daytime functioning</a:t>
            </a:r>
          </a:p>
          <a:p>
            <a:r>
              <a:rPr lang="en-US" sz="2000" b="1" dirty="0"/>
              <a:t>Continuous positive airway pressure (CPAP) </a:t>
            </a:r>
            <a:r>
              <a:rPr lang="en-US" sz="2000" dirty="0"/>
              <a:t>device: common treatment, includes a mask (Figure 5)</a:t>
            </a:r>
          </a:p>
          <a:p>
            <a:pPr lvl="1"/>
            <a:r>
              <a:rPr lang="en-US" sz="2000" dirty="0">
                <a:solidFill>
                  <a:srgbClr val="2B7799"/>
                </a:solidFill>
              </a:rPr>
              <a:t>Forces air into airways to keep them open during sleep</a:t>
            </a:r>
          </a:p>
          <a:p>
            <a:r>
              <a:rPr lang="en-US" sz="2000" dirty="0"/>
              <a:t>Alternative expiratory positive air pressure (EPAP) device showing promise</a:t>
            </a:r>
          </a:p>
        </p:txBody>
      </p:sp>
      <p:pic>
        <p:nvPicPr>
          <p:cNvPr id="6" name="Content Placeholder 3" descr="A photograph of a person sleeping with a CPAP device strapped to their face">
            <a:extLst>
              <a:ext uri="{FF2B5EF4-FFF2-40B4-BE49-F238E27FC236}">
                <a16:creationId xmlns:a16="http://schemas.microsoft.com/office/drawing/2014/main" id="{73E6A396-EAA2-B476-D4B5-C2A67F12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0" y="4343400"/>
            <a:ext cx="2514600" cy="1397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A000B-3B3C-A1CE-52FA-1D45A18F7AE0}"/>
              </a:ext>
            </a:extLst>
          </p:cNvPr>
          <p:cNvSpPr txBox="1"/>
          <p:nvPr/>
        </p:nvSpPr>
        <p:spPr>
          <a:xfrm>
            <a:off x="4144954" y="5740400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287514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48768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Sudden infant death syndrome (SIDS)</a:t>
            </a:r>
            <a:r>
              <a:rPr lang="en-US" dirty="0"/>
              <a:t>: when an infant stops breathing during sleep and 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Risks: premature birth, smoking exposure, overheating, low </a:t>
            </a:r>
            <a:r>
              <a:rPr lang="en-US" dirty="0" err="1"/>
              <a:t>BChE</a:t>
            </a:r>
            <a:r>
              <a:rPr lang="en-US" dirty="0"/>
              <a:t> enzyme levels (Harrington et al., 2022)</a:t>
            </a:r>
          </a:p>
          <a:p>
            <a:pPr lvl="1"/>
            <a:r>
              <a:rPr lang="en-US" dirty="0" err="1">
                <a:solidFill>
                  <a:srgbClr val="2B7799"/>
                </a:solidFill>
              </a:rPr>
              <a:t>BChE</a:t>
            </a:r>
            <a:r>
              <a:rPr lang="en-US" dirty="0">
                <a:solidFill>
                  <a:srgbClr val="2B7799"/>
                </a:solidFill>
              </a:rPr>
              <a:t> major in producing neurotransmitter that wakes the baby up to breathe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Preventive measures: back sleeping position, removing hazards from crib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A14C0-8FCE-D350-7105-DA1F60D31699}"/>
              </a:ext>
            </a:extLst>
          </p:cNvPr>
          <p:cNvSpPr txBox="1"/>
          <p:nvPr/>
        </p:nvSpPr>
        <p:spPr>
          <a:xfrm>
            <a:off x="6858000" y="4731769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6</a:t>
            </a:r>
          </a:p>
        </p:txBody>
      </p:sp>
      <p:pic>
        <p:nvPicPr>
          <p:cNvPr id="5" name="Content Placeholder 5" descr="A poster with strategies to protect a child from SIDS.">
            <a:extLst>
              <a:ext uri="{FF2B5EF4-FFF2-40B4-BE49-F238E27FC236}">
                <a16:creationId xmlns:a16="http://schemas.microsoft.com/office/drawing/2014/main" id="{F915E47C-6229-6A01-B420-BFBB9E070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r="17070"/>
          <a:stretch/>
        </p:blipFill>
        <p:spPr>
          <a:xfrm>
            <a:off x="5410200" y="1981200"/>
            <a:ext cx="3352800" cy="2727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27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Narcolepsy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Narcolepsy</a:t>
            </a:r>
            <a:r>
              <a:rPr lang="en-US" dirty="0"/>
              <a:t>: inability to resist falling asleep unexpectedly</a:t>
            </a:r>
          </a:p>
          <a:p>
            <a:r>
              <a:rPr lang="en-US" dirty="0"/>
              <a:t>Often triggered by stress/arousal, can involve muscle weakness/paralysis (</a:t>
            </a:r>
            <a:r>
              <a:rPr lang="en-US" b="1" dirty="0"/>
              <a:t>cataplexy</a:t>
            </a:r>
            <a:r>
              <a:rPr lang="en-US" dirty="0"/>
              <a:t>)</a:t>
            </a:r>
          </a:p>
          <a:p>
            <a:r>
              <a:rPr lang="en-US" dirty="0"/>
              <a:t>Associated with reduced hypocretin levels in brain (</a:t>
            </a:r>
            <a:r>
              <a:rPr lang="es-ES" dirty="0"/>
              <a:t>De la Herrán-Arita &amp; Drucker-Colín, 2012; Han, 2012)</a:t>
            </a:r>
            <a:endParaRPr lang="en-US" dirty="0"/>
          </a:p>
          <a:p>
            <a:r>
              <a:rPr lang="en-US" dirty="0"/>
              <a:t>Treated with stimulant medications to increase neural activity (</a:t>
            </a:r>
            <a:r>
              <a:rPr lang="en-US" dirty="0" err="1"/>
              <a:t>Mignot</a:t>
            </a:r>
            <a:r>
              <a:rPr lang="en-US" dirty="0"/>
              <a:t>, 2012; NIH, 2023a)</a:t>
            </a:r>
          </a:p>
        </p:txBody>
      </p:sp>
    </p:spTree>
    <p:extLst>
      <p:ext uri="{BB962C8B-B14F-4D97-AF65-F5344CB8AC3E}">
        <p14:creationId xmlns:p14="http://schemas.microsoft.com/office/powerpoint/2010/main" val="5856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005841"/>
          </a:xfrm>
        </p:spPr>
        <p:txBody>
          <a:bodyPr>
            <a:normAutofit fontScale="92500"/>
          </a:bodyPr>
          <a:lstStyle/>
          <a:p>
            <a:r>
              <a:rPr lang="en-US" dirty="0"/>
              <a:t>Have you ever fallen asleep during a task where you were supposed to be awake? What was that experience like?</a:t>
            </a:r>
          </a:p>
        </p:txBody>
      </p:sp>
    </p:spTree>
    <p:extLst>
      <p:ext uri="{BB962C8B-B14F-4D97-AF65-F5344CB8AC3E}">
        <p14:creationId xmlns:p14="http://schemas.microsoft.com/office/powerpoint/2010/main" val="428995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29840"/>
          </a:xfrm>
        </p:spPr>
        <p:txBody>
          <a:bodyPr>
            <a:normAutofit/>
          </a:bodyPr>
          <a:lstStyle/>
          <a:p>
            <a:r>
              <a:rPr lang="en-US" sz="2000" b="1" dirty="0"/>
              <a:t>Insomnia</a:t>
            </a:r>
            <a:r>
              <a:rPr lang="en-US" sz="2000" dirty="0"/>
              <a:t>: common experience; difficulty falling or staying asleep</a:t>
            </a:r>
          </a:p>
          <a:p>
            <a:r>
              <a:rPr lang="en-US" sz="2000" b="1" dirty="0"/>
              <a:t>Parasomnias</a:t>
            </a:r>
            <a:r>
              <a:rPr lang="en-US" sz="2000" dirty="0"/>
              <a:t>: involve unwanted experiences during sleep; include RBD, sleepwalking, restless legs syndrome, and night terrors</a:t>
            </a:r>
          </a:p>
          <a:p>
            <a:r>
              <a:rPr lang="en-US" sz="2000" b="1" dirty="0"/>
              <a:t>Sleep apnea</a:t>
            </a:r>
            <a:r>
              <a:rPr lang="en-US" sz="2000" dirty="0"/>
              <a:t>: breathing interruptions during sleep</a:t>
            </a:r>
          </a:p>
          <a:p>
            <a:r>
              <a:rPr lang="en-US" sz="2000" b="1" dirty="0"/>
              <a:t>SIDS</a:t>
            </a:r>
            <a:r>
              <a:rPr lang="en-US" sz="2000" dirty="0"/>
              <a:t>: when infants stop breathing during sleep and die</a:t>
            </a:r>
          </a:p>
          <a:p>
            <a:r>
              <a:rPr lang="en-US" sz="2000" b="1" dirty="0"/>
              <a:t>Narcolepsy</a:t>
            </a:r>
            <a:r>
              <a:rPr lang="en-US" sz="2000" dirty="0"/>
              <a:t>: irresistible urge to fall asleep during waking hours, often associated with cataplexy and hallucinations</a:t>
            </a:r>
          </a:p>
        </p:txBody>
      </p:sp>
      <p:pic>
        <p:nvPicPr>
          <p:cNvPr id="6" name="Content Placeholder 3" descr="An image shows a sleeping isometric flowchart with different vector illustrations under 'Sleeping.'">
            <a:extLst>
              <a:ext uri="{FF2B5EF4-FFF2-40B4-BE49-F238E27FC236}">
                <a16:creationId xmlns:a16="http://schemas.microsoft.com/office/drawing/2014/main" id="{7594931F-1E1A-47CE-E367-DCEEC2836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08325"/>
            <a:ext cx="3552444" cy="197358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D16C7-CC14-841D-A398-7280E3CEC146}"/>
              </a:ext>
            </a:extLst>
          </p:cNvPr>
          <p:cNvSpPr txBox="1"/>
          <p:nvPr/>
        </p:nvSpPr>
        <p:spPr>
          <a:xfrm>
            <a:off x="4435276" y="5781905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7</a:t>
            </a:r>
          </a:p>
        </p:txBody>
      </p:sp>
    </p:spTree>
    <p:extLst>
      <p:ext uri="{BB962C8B-B14F-4D97-AF65-F5344CB8AC3E}">
        <p14:creationId xmlns:p14="http://schemas.microsoft.com/office/powerpoint/2010/main" val="33347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On Your Own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63240"/>
          </a:xfrm>
        </p:spPr>
        <p:txBody>
          <a:bodyPr/>
          <a:lstStyle/>
          <a:p>
            <a:r>
              <a:rPr lang="en-US" dirty="0"/>
              <a:t>For each of the following sleep disorders, provide a definition and the recommended treatment.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Insomnia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Parasomnia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Sleep apnea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Narcolepsy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999120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Sleep Problems And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struggle to get good quality sleep for various reasons.</a:t>
            </a:r>
          </a:p>
          <a:p>
            <a:r>
              <a:rPr lang="en-US" dirty="0"/>
              <a:t>Sleep disturbances can impact the person experiencing them and others around them.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181600" cy="4572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Insomnia </a:t>
            </a:r>
            <a:r>
              <a:rPr lang="en-US" dirty="0"/>
              <a:t>is the consistent difficulty in falling or staying asleep.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Most common of the sleep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Individuals with insomnia spend significant time awake in bed.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Factors include age, drug use, exercise, mental status, and bedtime routines.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E0293-31AD-40B7-551D-7DDBC3572CBC}"/>
              </a:ext>
            </a:extLst>
          </p:cNvPr>
          <p:cNvSpPr txBox="1"/>
          <p:nvPr/>
        </p:nvSpPr>
        <p:spPr>
          <a:xfrm>
            <a:off x="7086600" y="5013960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1</a:t>
            </a:r>
          </a:p>
        </p:txBody>
      </p:sp>
      <p:pic>
        <p:nvPicPr>
          <p:cNvPr id="6" name="Content Placeholder 3" descr="A photograph of a woman sitting up awake in bed.">
            <a:extLst>
              <a:ext uri="{FF2B5EF4-FFF2-40B4-BE49-F238E27FC236}">
                <a16:creationId xmlns:a16="http://schemas.microsoft.com/office/drawing/2014/main" id="{C82068B2-DDFA-B198-ED66-7BC90B3F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r="27777"/>
          <a:stretch/>
        </p:blipFill>
        <p:spPr>
          <a:xfrm>
            <a:off x="5823403" y="1341120"/>
            <a:ext cx="2999486" cy="367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44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082041"/>
          </a:xfrm>
        </p:spPr>
        <p:txBody>
          <a:bodyPr/>
          <a:lstStyle/>
          <a:p>
            <a:r>
              <a:rPr lang="en-US" dirty="0"/>
              <a:t>Have you ever experienced insomnia? Describe what it was like and why you think you were unable to sleep.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Insomnia </a:t>
            </a:r>
            <a:r>
              <a:rPr lang="en-US" dirty="0"/>
              <a:t>A</a:t>
            </a:r>
            <a:r>
              <a:rPr lang="en-US" b="1" dirty="0"/>
              <a:t>nd CBT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Cognitive-behavioral therapy (CBT)</a:t>
            </a:r>
            <a:r>
              <a:rPr lang="en-US" dirty="0"/>
              <a:t>: type of psychotherapy effective in treating insomnia</a:t>
            </a:r>
          </a:p>
          <a:p>
            <a:r>
              <a:rPr lang="en-US" dirty="0"/>
              <a:t>Focuses on changing sleep-related behaviors and improving sleep hygiene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only going to bed when tired to promote sleep hygiene</a:t>
            </a:r>
          </a:p>
          <a:p>
            <a:r>
              <a:rPr lang="en-US" dirty="0"/>
              <a:t>Helps clients develop effective strategies for managing insomnia</a:t>
            </a:r>
          </a:p>
        </p:txBody>
      </p:sp>
    </p:spTree>
    <p:extLst>
      <p:ext uri="{BB962C8B-B14F-4D97-AF65-F5344CB8AC3E}">
        <p14:creationId xmlns:p14="http://schemas.microsoft.com/office/powerpoint/2010/main" val="107775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Parasomnias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Parasomnia</a:t>
            </a:r>
            <a:r>
              <a:rPr lang="en-US" dirty="0"/>
              <a:t>: group of sleep disorders involving unwanted/disruptive motor activity or experiences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Can occur during REM or NREM sleep phases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Examples</a:t>
            </a:r>
            <a:r>
              <a:rPr lang="en-US" dirty="0">
                <a:solidFill>
                  <a:srgbClr val="2B7799"/>
                </a:solidFill>
              </a:rPr>
              <a:t>: sleepwalking, RBD, restless legs syndrome, and night terrors</a:t>
            </a:r>
          </a:p>
        </p:txBody>
      </p:sp>
    </p:spTree>
    <p:extLst>
      <p:ext uri="{BB962C8B-B14F-4D97-AF65-F5344CB8AC3E}">
        <p14:creationId xmlns:p14="http://schemas.microsoft.com/office/powerpoint/2010/main" val="182207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Sleepwalking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Sleepwalking</a:t>
            </a:r>
            <a:r>
              <a:rPr lang="en-US" dirty="0"/>
              <a:t> (somnambulism): parasomnia characterized by engaging in relatively complex behaviors during sleep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Includes activities such as wandering about or even driving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Eyes open but unresponsive during sleepwalking episodes (</a:t>
            </a:r>
            <a:r>
              <a:rPr lang="en-US" dirty="0" err="1">
                <a:solidFill>
                  <a:srgbClr val="2B7799"/>
                </a:solidFill>
              </a:rPr>
              <a:t>Mahowald</a:t>
            </a:r>
            <a:r>
              <a:rPr lang="en-US" dirty="0">
                <a:solidFill>
                  <a:srgbClr val="2B7799"/>
                </a:solidFill>
              </a:rPr>
              <a:t> &amp; Schenck, 2000; Cleveland Clinic, 2020)</a:t>
            </a:r>
          </a:p>
          <a:p>
            <a:r>
              <a:rPr lang="en-US" dirty="0"/>
              <a:t>Historically treated with pharmacotherapies like benzodiazepines or antidepressants</a:t>
            </a:r>
          </a:p>
          <a:p>
            <a:r>
              <a:rPr lang="en-US" dirty="0"/>
              <a:t>Holistic treatment options recommended alongside medication for managing sleepwalking (</a:t>
            </a:r>
            <a:r>
              <a:rPr lang="en-US" dirty="0" err="1"/>
              <a:t>Guilleminault</a:t>
            </a:r>
            <a:r>
              <a:rPr lang="en-US" dirty="0"/>
              <a:t> et al., 2005; Mayo Clinic, 2017)</a:t>
            </a:r>
          </a:p>
        </p:txBody>
      </p:sp>
    </p:spTree>
    <p:extLst>
      <p:ext uri="{BB962C8B-B14F-4D97-AF65-F5344CB8AC3E}">
        <p14:creationId xmlns:p14="http://schemas.microsoft.com/office/powerpoint/2010/main" val="181981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 Deeper: A Sleepwalking Defense?</a:t>
            </a:r>
          </a:p>
        </p:txBody>
      </p:sp>
      <p:pic>
        <p:nvPicPr>
          <p:cNvPr id="4" name="Content Placeholder 3" descr="A photograph shows a man that is still sleeping sitting up in his bed.">
            <a:extLst>
              <a:ext uri="{FF2B5EF4-FFF2-40B4-BE49-F238E27FC236}">
                <a16:creationId xmlns:a16="http://schemas.microsoft.com/office/drawing/2014/main" id="{4612C60F-6EBE-D2F3-A43E-DCDABCE40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0185"/>
          <a:stretch/>
        </p:blipFill>
        <p:spPr>
          <a:xfrm>
            <a:off x="261993" y="2133600"/>
            <a:ext cx="3115928" cy="2199479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9EDD9-A506-A825-BC4F-CE1F888A37E3}"/>
              </a:ext>
            </a:extLst>
          </p:cNvPr>
          <p:cNvSpPr txBox="1"/>
          <p:nvPr/>
        </p:nvSpPr>
        <p:spPr>
          <a:xfrm>
            <a:off x="1494651" y="4333079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361EC-FC14-7DC9-1515-E89AC42BDD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52800" y="1280160"/>
            <a:ext cx="5334000" cy="4572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Scott </a:t>
            </a:r>
            <a:r>
              <a:rPr lang="en-US" dirty="0" err="1"/>
              <a:t>Falater's</a:t>
            </a:r>
            <a:r>
              <a:rPr lang="en-US" dirty="0"/>
              <a:t> case illustrates the potential for homicidal acts during sleepwalking episodes.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defense argued that </a:t>
            </a:r>
            <a:r>
              <a:rPr lang="en-US" dirty="0" err="1"/>
              <a:t>Falater</a:t>
            </a:r>
            <a:r>
              <a:rPr lang="en-US" dirty="0"/>
              <a:t> killed his wife unconsciously, emphasizing the lack of free will during sleepwalking.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Research suggests that individuals with certain sleep disorders may be prone to violent behaviors during sleep (</a:t>
            </a:r>
            <a:r>
              <a:rPr lang="da-DK" dirty="0"/>
              <a:t>Broughton et al., 1994; Cartwright, 2004; Kantha, 2021; Mahowald et al., 2005; Pressman, 2007)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 Sleep Behavior Disorder (RBD)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RBD</a:t>
            </a:r>
            <a:r>
              <a:rPr lang="en-US" dirty="0"/>
              <a:t>: lack of muscle paralysis during REM sleep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Results in physical acting out of dreams (kicking, yelling,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common in those with neurodegenerative disorders like Parkinson's disease (</a:t>
            </a:r>
            <a:r>
              <a:rPr lang="en-US" dirty="0" err="1"/>
              <a:t>Ferini-Strambi</a:t>
            </a:r>
            <a:r>
              <a:rPr lang="en-US" dirty="0"/>
              <a:t>, 2011; </a:t>
            </a:r>
            <a:r>
              <a:rPr lang="en-US" dirty="0" err="1"/>
              <a:t>Rolinski</a:t>
            </a:r>
            <a:r>
              <a:rPr lang="en-US" dirty="0"/>
              <a:t> et al.,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lead to injuries for the individual or their sleeping partners, despite no memory of the events (Arnulf, 2012)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Often treated with medications and modifications to the sleeping environment for safety (</a:t>
            </a:r>
            <a:r>
              <a:rPr lang="en-US" dirty="0" err="1"/>
              <a:t>Zangini</a:t>
            </a:r>
            <a:r>
              <a:rPr lang="en-US" dirty="0"/>
              <a:t> et al., 2011; Howell &amp; Schenck, 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B424B-5F00-A2DB-A6AC-BB743B811DAE}"/>
              </a:ext>
            </a:extLst>
          </p:cNvPr>
          <p:cNvSpPr txBox="1"/>
          <p:nvPr/>
        </p:nvSpPr>
        <p:spPr>
          <a:xfrm>
            <a:off x="7002454" y="4567741"/>
            <a:ext cx="625492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4" dirty="0">
                <a:solidFill>
                  <a:srgbClr val="182F58"/>
                </a:solidFill>
              </a:rPr>
              <a:t>Figure 3</a:t>
            </a:r>
          </a:p>
        </p:txBody>
      </p:sp>
      <p:pic>
        <p:nvPicPr>
          <p:cNvPr id="5" name="Content Placeholder 3" descr="A photograph of a woman screaming while laying down in bed.">
            <a:extLst>
              <a:ext uri="{FF2B5EF4-FFF2-40B4-BE49-F238E27FC236}">
                <a16:creationId xmlns:a16="http://schemas.microsoft.com/office/drawing/2014/main" id="{FCB6AC85-F545-779D-5BAF-83584206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2037"/>
          <a:stretch/>
        </p:blipFill>
        <p:spPr>
          <a:xfrm>
            <a:off x="5562600" y="2033861"/>
            <a:ext cx="3505200" cy="2533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04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932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3.4</vt:lpstr>
      <vt:lpstr>Sleep Problems And Disorders</vt:lpstr>
      <vt:lpstr>Insomnia</vt:lpstr>
      <vt:lpstr>Reflection Question1</vt:lpstr>
      <vt:lpstr>Insomnia And CBT</vt:lpstr>
      <vt:lpstr>Parasomnias</vt:lpstr>
      <vt:lpstr>Sleepwalking</vt:lpstr>
      <vt:lpstr>Dig Deeper: A Sleepwalking Defense?</vt:lpstr>
      <vt:lpstr>REM Sleep Behavior Disorder (RBD)</vt:lpstr>
      <vt:lpstr>Restless Legs Syndrome</vt:lpstr>
      <vt:lpstr>Night Terrors</vt:lpstr>
      <vt:lpstr>Sleep Apnea</vt:lpstr>
      <vt:lpstr>SIDS</vt:lpstr>
      <vt:lpstr>Narcolepsy</vt:lpstr>
      <vt:lpstr>Reflection Question2</vt:lpstr>
      <vt:lpstr>Summary</vt:lpstr>
      <vt:lpstr>On Your Own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3.4 Sleep Problems and Disorders</dc:title>
  <dc:creator>Hawkes Learning</dc:creator>
  <cp:keywords>Psychology</cp:keywords>
  <cp:lastModifiedBy>Talissa Nahass</cp:lastModifiedBy>
  <cp:revision>185</cp:revision>
  <dcterms:created xsi:type="dcterms:W3CDTF">2013-04-26T14:43:13Z</dcterms:created>
  <dcterms:modified xsi:type="dcterms:W3CDTF">2024-07-23T17:37:51Z</dcterms:modified>
  <cp:category>Psychology</cp:category>
</cp:coreProperties>
</file>