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272" r:id="rId3"/>
    <p:sldId id="273" r:id="rId4"/>
    <p:sldId id="274" r:id="rId5"/>
    <p:sldId id="271" r:id="rId6"/>
    <p:sldId id="287" r:id="rId7"/>
    <p:sldId id="268" r:id="rId8"/>
    <p:sldId id="275" r:id="rId9"/>
    <p:sldId id="267" r:id="rId10"/>
    <p:sldId id="276" r:id="rId11"/>
    <p:sldId id="288" r:id="rId12"/>
    <p:sldId id="277" r:id="rId13"/>
    <p:sldId id="278" r:id="rId14"/>
    <p:sldId id="279" r:id="rId15"/>
    <p:sldId id="280" r:id="rId16"/>
    <p:sldId id="281" r:id="rId17"/>
    <p:sldId id="270" r:id="rId18"/>
    <p:sldId id="289" r:id="rId19"/>
    <p:sldId id="293" r:id="rId20"/>
    <p:sldId id="282" r:id="rId21"/>
    <p:sldId id="283" r:id="rId22"/>
    <p:sldId id="290" r:id="rId23"/>
    <p:sldId id="294" r:id="rId24"/>
    <p:sldId id="291" r:id="rId25"/>
    <p:sldId id="292" r:id="rId26"/>
    <p:sldId id="284" r:id="rId27"/>
    <p:sldId id="285" r:id="rId28"/>
    <p:sldId id="286" r:id="rId29"/>
    <p:sldId id="318" r:id="rId3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F58"/>
    <a:srgbClr val="2B7799"/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6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2024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6D05D9F6-573A-9BF9-F8B4-C13BF68494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7299"/>
            <a:ext cx="440733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On Your Own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081F-48F3-8267-3057-5544357BE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33713-4DEA-1BFF-037C-ED269AF8B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7F6C-D326-3F27-7EAE-5BF868C7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7BFC-6D1D-7790-F568-DEDC1E5B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7BFD-8ACB-D117-DD6E-8C910642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8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38D66-2168-5395-E638-C563C5F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5709-6FBD-5A0B-E014-B76BE88C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B714-6F35-A8B9-B214-1E800CF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ADD3B-EA6B-8E52-209F-DC060D85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B957-CDD8-A1A1-036C-846EDDFB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966E-AF61-4BAF-32F4-D64F7F13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52EE6-2FC4-FF10-FE8B-7B462A03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3765-CFB8-3DB8-4530-40A91AA4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5BB5A-01A4-73B5-3458-1F4BF4F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4B8BA-A6A0-FB9D-787C-C584FA63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41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F029-D9A2-29CD-D92A-EA140BD9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CE9F-4981-2D10-5FA3-9365F9EED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31FE-8241-9BF3-10DE-0A81E662F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D400E-FED1-430C-4090-DEDA455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12B-8595-572D-E9AA-8E222E27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EE0C1-6885-9A3F-C9C0-D4ABB4AD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37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E991-2CC7-8043-5043-30DFA781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33A0-4C38-7817-BC59-0E848EC3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4372E-6BD9-DFC5-026B-5B596518A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EEDA2-7A44-4A85-E840-DB0F587C3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F3DA-20DF-47C4-1238-09DB2721E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F7FA1-21C2-F903-F10E-94D67334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BAF0D-C093-33EB-0FB5-1DEE5C1B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B7B6A-E322-6D06-1427-10A47C00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3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8880-42A0-105F-1181-F63CEB78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0DC5C-C6DF-6DA7-DB2D-0977A0C8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A55FD-722C-86C4-FB61-0039EB9C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3D996-C02E-5BB5-CEEB-E7805FC3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AE0E-18E4-7AD5-CB35-91EAF67B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D172D-F1F5-FAB9-10AA-2898733E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9DEEB-5F88-A85E-677E-F351442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2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4F2B-CEF7-34ED-3CBC-130FD3E3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2857-3189-6D0C-8942-BC5E624B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0612-0EE6-D884-4964-770E8618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9F506-34FB-841B-2AB7-47A6DBC0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FFA8C-2DE3-D563-1DAC-E913F8A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E7F7-542A-73E5-5C39-D3F7EA0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3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185D-89FF-49DB-25B7-273E5CB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510F5-A26E-6EB8-0770-7ADF0385E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DE380-D33B-1D6E-2C57-10D549F0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05F3-753B-17B1-949C-638C78C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7BE86-94D6-AE37-EA09-617C083B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9BDFD-566D-10E4-88AA-A209714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0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8F8C-C2E8-3ED0-624C-F4D195FC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C933-2DD2-67DA-1555-5CFA2EDB5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31696-6DCC-3D74-B964-C6A7CA82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C985-0666-F247-F678-2B9D23EE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F260B-18EF-E5A9-273D-75B09EF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8D992-0865-8967-2916-0BE7BEE89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BEFF-3D23-B6C4-6EE0-EEFD8BAAA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F246-1707-C02C-610E-845DF21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800BD-0EDC-B130-57AA-E2E91AE7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D67-EBF8-57F5-0B7F-3B24F83D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3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9CDC15-C133-6A43-2AB0-D5FB639C2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6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2971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81400" y="1280160"/>
            <a:ext cx="5105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257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82880" y="603309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1280160"/>
            <a:ext cx="2819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="1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2024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1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60" r:id="rId11"/>
    <p:sldLayoutId id="21474836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BF824-37E5-A46A-6320-EBA7FEE0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69F70-BC82-BDAE-32C6-8744D1218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5259-6911-78F4-049F-3E1160176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38D61-C232-40CB-A3E3-D66C18882333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B541-4E51-2197-9F9F-7D1C30B59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F51B-67CB-17C0-C9E5-64AA1D8BC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4AA610-DF15-4A5A-A855-BD6093CA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3.5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Substance Use and Abuse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Effects Of Alcohol</a:t>
            </a:r>
          </a:p>
        </p:txBody>
      </p:sp>
      <p:pic>
        <p:nvPicPr>
          <p:cNvPr id="6" name="Content Placeholder 3" descr="A cartoon shows a man tied to a bottle of whiskey.">
            <a:extLst>
              <a:ext uri="{FF2B5EF4-FFF2-40B4-BE49-F238E27FC236}">
                <a16:creationId xmlns:a16="http://schemas.microsoft.com/office/drawing/2014/main" id="{18F3147A-D87B-A7C7-CF18-6EA5C573B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r="21296"/>
          <a:stretch/>
        </p:blipFill>
        <p:spPr>
          <a:xfrm>
            <a:off x="76200" y="1648572"/>
            <a:ext cx="3200400" cy="30480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23335-A4C5-4242-AB08-D0D077AB803A}"/>
              </a:ext>
            </a:extLst>
          </p:cNvPr>
          <p:cNvSpPr txBox="1"/>
          <p:nvPr/>
        </p:nvSpPr>
        <p:spPr>
          <a:xfrm>
            <a:off x="1363654" y="4696572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EEAB7-81B6-34D9-BE42-84638FC07E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00400" y="1280160"/>
            <a:ext cx="5562600" cy="466344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cause fetal alcohol spectrum disorder (FASD) if consumed during pregnancy (CDC, 2022a)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Low doses</a:t>
            </a:r>
            <a:r>
              <a:rPr lang="en-US" dirty="0"/>
              <a:t>: sedation, decreased reaction time/alertness, reduced behavioral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/>
              <a:t>Excessive doses</a:t>
            </a:r>
            <a:r>
              <a:rPr lang="en-US" dirty="0"/>
              <a:t>: loss of consciousness, memory impairment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repeated use, leads to physical and psychological dependence, tolerance and withdrawal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Withdrawal life-threatening for those with heavy, long-term use (American Addiction Centers, 2023)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Medical supervision recommended</a:t>
            </a:r>
          </a:p>
        </p:txBody>
      </p:sp>
    </p:spTree>
    <p:extLst>
      <p:ext uri="{BB962C8B-B14F-4D97-AF65-F5344CB8AC3E}">
        <p14:creationId xmlns:p14="http://schemas.microsoft.com/office/powerpoint/2010/main" val="303287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Stimulants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Stimulants</a:t>
            </a:r>
            <a:r>
              <a:rPr lang="en-US" dirty="0"/>
              <a:t>: increase overall neural activity; often act as dopamine agonists</a:t>
            </a:r>
          </a:p>
          <a:p>
            <a:r>
              <a:rPr lang="en-US" dirty="0"/>
              <a:t>Associated with reward/craving, leading to abuse liability</a:t>
            </a:r>
          </a:p>
          <a:p>
            <a:r>
              <a:rPr lang="en-US" u="sng" dirty="0"/>
              <a:t>Types of stimulants</a:t>
            </a:r>
            <a:r>
              <a:rPr lang="en-US" dirty="0"/>
              <a:t>: cocaine, amphetamines, cathinones, MDMA, nicotine, caffeine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Cocaine: blocks dopamine reuptake; can be snorted, injected, or smoked (crack)</a:t>
            </a:r>
          </a:p>
        </p:txBody>
      </p:sp>
    </p:spTree>
    <p:extLst>
      <p:ext uri="{BB962C8B-B14F-4D97-AF65-F5344CB8AC3E}">
        <p14:creationId xmlns:p14="http://schemas.microsoft.com/office/powerpoint/2010/main" val="160847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 Deeper: Methamphetamines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"Crystal meth": highly addictive, smokable form resembling rock crystals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Produces intense but brief euphoria, prompting continued use</a:t>
            </a:r>
          </a:p>
          <a:p>
            <a:r>
              <a:rPr lang="en-US" dirty="0"/>
              <a:t>Multi-day binges ("runs") without food/sleep</a:t>
            </a:r>
          </a:p>
          <a:p>
            <a:r>
              <a:rPr lang="en-US" dirty="0"/>
              <a:t>Potent, inexpensive, lower overdose risk than opiates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Contributes to its rising popularity among drug users (NIDA, 2019)</a:t>
            </a:r>
          </a:p>
          <a:p>
            <a:r>
              <a:rPr lang="en-US" u="sng" dirty="0"/>
              <a:t>Long-term effects</a:t>
            </a:r>
            <a:r>
              <a:rPr lang="en-US" dirty="0"/>
              <a:t>: dental problems ("meth mouth"), skin sores, memory loss, sleep issues, violent behavior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Also paranoia, hallucinations, and difficult-to-treat intense cravings</a:t>
            </a:r>
          </a:p>
        </p:txBody>
      </p:sp>
    </p:spTree>
    <p:extLst>
      <p:ext uri="{BB962C8B-B14F-4D97-AF65-F5344CB8AC3E}">
        <p14:creationId xmlns:p14="http://schemas.microsoft.com/office/powerpoint/2010/main" val="55363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Stimulants: Amphetamines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029200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 block dopamine reuptake and stimulate release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Prescribed for ADHD due to effects on impulse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Methamphetamine</a:t>
            </a:r>
            <a:r>
              <a:rPr lang="en-US" dirty="0"/>
              <a:t>: potent, inexpensive amphetamine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Easily accessible and relatively inexpensive (Shukla et al., 2012)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CD35D-7492-1C52-86E1-122B873C4DCE}"/>
              </a:ext>
            </a:extLst>
          </p:cNvPr>
          <p:cNvSpPr txBox="1"/>
          <p:nvPr/>
        </p:nvSpPr>
        <p:spPr>
          <a:xfrm>
            <a:off x="6926254" y="4978409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5</a:t>
            </a:r>
          </a:p>
        </p:txBody>
      </p:sp>
      <p:pic>
        <p:nvPicPr>
          <p:cNvPr id="6" name="Content Placeholder 3" descr="An illustration of a presynaptic cell and a postsynaptic cell">
            <a:extLst>
              <a:ext uri="{FF2B5EF4-FFF2-40B4-BE49-F238E27FC236}">
                <a16:creationId xmlns:a16="http://schemas.microsoft.com/office/drawing/2014/main" id="{E350478B-86FA-A327-0EA6-ED2DD90F0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1296"/>
          <a:stretch/>
        </p:blipFill>
        <p:spPr>
          <a:xfrm>
            <a:off x="5638800" y="1828800"/>
            <a:ext cx="3200400" cy="3147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36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Stimulants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seek </a:t>
            </a:r>
            <a:r>
              <a:rPr lang="en-US" b="1" dirty="0"/>
              <a:t>euphoric high</a:t>
            </a:r>
            <a:r>
              <a:rPr lang="en-US" dirty="0"/>
              <a:t>, intense pleasure/elation.</a:t>
            </a:r>
          </a:p>
          <a:p>
            <a:r>
              <a:rPr lang="en-US" dirty="0"/>
              <a:t>Repeated use leads to adverse effects like nausea, hypertension, anxiety, hallucinations, and paranoia.</a:t>
            </a:r>
          </a:p>
          <a:p>
            <a:r>
              <a:rPr lang="en-US" dirty="0"/>
              <a:t>Repeated use causes depletion of monoamines (dopamine, norepinephrine, serotonin).</a:t>
            </a:r>
          </a:p>
          <a:p>
            <a:r>
              <a:rPr lang="en-US" dirty="0"/>
              <a:t>Compulsive use may try to re-establish normal neurotransmitter levels (Jayanthi &amp; Ramamoorthy, 2005; Rothman et al., 2007).</a:t>
            </a:r>
          </a:p>
        </p:txBody>
      </p:sp>
    </p:spTree>
    <p:extLst>
      <p:ext uri="{BB962C8B-B14F-4D97-AF65-F5344CB8AC3E}">
        <p14:creationId xmlns:p14="http://schemas.microsoft.com/office/powerpoint/2010/main" val="429389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Stimulants: Caffeine</a:t>
            </a:r>
            <a:endParaRPr lang="en-US" b="1" baseline="-25000" dirty="0"/>
          </a:p>
        </p:txBody>
      </p:sp>
      <p:pic>
        <p:nvPicPr>
          <p:cNvPr id="6" name="Content Placeholder 3" descr="A poster reads 'I don't have a problem with caffeine. I have a problem without it.'">
            <a:extLst>
              <a:ext uri="{FF2B5EF4-FFF2-40B4-BE49-F238E27FC236}">
                <a16:creationId xmlns:a16="http://schemas.microsoft.com/office/drawing/2014/main" id="{CC645C16-6BB6-1DB1-DCAE-A4C7B5DAA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29630"/>
          <a:stretch/>
        </p:blipFill>
        <p:spPr>
          <a:xfrm>
            <a:off x="457200" y="1473199"/>
            <a:ext cx="2667001" cy="3556001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82C963-FAA5-86F9-967B-1D28FE481130}"/>
              </a:ext>
            </a:extLst>
          </p:cNvPr>
          <p:cNvSpPr txBox="1"/>
          <p:nvPr/>
        </p:nvSpPr>
        <p:spPr>
          <a:xfrm>
            <a:off x="1477954" y="50292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B0D39-D5E3-3AB4-43C0-F2638B49AF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24200" y="1280160"/>
            <a:ext cx="5562600" cy="4572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Milder stimulant affecting alertness/arousal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Found in many common medicines, beverages, food, cosmetics (Herman &amp; Herman, 2013)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Acts as an adenosine antagonist rather than dopamine (Porkka-Heiskanen, 2011)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cause insomnia, agitation, and irregular heartbeat in high doses </a:t>
            </a:r>
            <a:r>
              <a:rPr lang="da-DK" sz="2400" dirty="0"/>
              <a:t>(Reissig et al., 2009; Wolk et al., 2012; FDA, 2018)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85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1386841"/>
          </a:xfrm>
        </p:spPr>
        <p:txBody>
          <a:bodyPr/>
          <a:lstStyle/>
          <a:p>
            <a:r>
              <a:rPr lang="en-US" dirty="0"/>
              <a:t>Think about your own experience with caffeine. Do you feel it has an impact on you? If so, what has that impact been?</a:t>
            </a:r>
          </a:p>
        </p:txBody>
      </p:sp>
    </p:spTree>
    <p:extLst>
      <p:ext uri="{BB962C8B-B14F-4D97-AF65-F5344CB8AC3E}">
        <p14:creationId xmlns:p14="http://schemas.microsoft.com/office/powerpoint/2010/main" val="302916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Stimulants: Nicotine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addictive, increases disease risks</a:t>
            </a:r>
          </a:p>
          <a:p>
            <a:r>
              <a:rPr lang="en-US" dirty="0"/>
              <a:t>Interacts with acetylcholine receptors involved in arousal/reward</a:t>
            </a:r>
          </a:p>
          <a:p>
            <a:r>
              <a:rPr lang="en-US" dirty="0"/>
              <a:t>Most commonly used in tobacco products</a:t>
            </a:r>
          </a:p>
          <a:p>
            <a:r>
              <a:rPr lang="en-US" dirty="0"/>
              <a:t>Smoking cessation programs to address nicotine dependence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New programs developed annually (Altendorf et al., 2022; Villarosa, 2022); utilize telemedicine since COVID-19 in 2020</a:t>
            </a:r>
          </a:p>
        </p:txBody>
      </p:sp>
    </p:spTree>
    <p:extLst>
      <p:ext uri="{BB962C8B-B14F-4D97-AF65-F5344CB8AC3E}">
        <p14:creationId xmlns:p14="http://schemas.microsoft.com/office/powerpoint/2010/main" val="326509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1240"/>
          </a:xfrm>
        </p:spPr>
        <p:txBody>
          <a:bodyPr>
            <a:normAutofit/>
          </a:bodyPr>
          <a:lstStyle/>
          <a:p>
            <a:r>
              <a:rPr lang="en-US" sz="2400" dirty="0"/>
              <a:t>Which neurotransmitter system does each drug impact?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Depressants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Cocaine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Amphetamines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Caffeine</a:t>
            </a:r>
          </a:p>
        </p:txBody>
      </p:sp>
    </p:spTree>
    <p:extLst>
      <p:ext uri="{BB962C8B-B14F-4D97-AF65-F5344CB8AC3E}">
        <p14:creationId xmlns:p14="http://schemas.microsoft.com/office/powerpoint/2010/main" val="161189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Opioids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Decrease pain (analgesic property) by mimicking endogenous opioid system</a:t>
            </a:r>
          </a:p>
          <a:p>
            <a:r>
              <a:rPr lang="en-US" dirty="0"/>
              <a:t>Have extremely high potential for abuse</a:t>
            </a:r>
          </a:p>
          <a:p>
            <a:r>
              <a:rPr lang="en-US" b="1" dirty="0"/>
              <a:t>Opiates</a:t>
            </a:r>
            <a:r>
              <a:rPr lang="en-US" dirty="0"/>
              <a:t>: natural opioids derived from opium (found in poppy plants)</a:t>
            </a:r>
          </a:p>
          <a:p>
            <a:r>
              <a:rPr lang="en-US" dirty="0"/>
              <a:t>Synthetic opioids potent painkillers, often abused</a:t>
            </a:r>
          </a:p>
          <a:p>
            <a:pPr lvl="1"/>
            <a:r>
              <a:rPr lang="en-US" u="sng" dirty="0">
                <a:solidFill>
                  <a:srgbClr val="2B7799"/>
                </a:solidFill>
              </a:rPr>
              <a:t>Example</a:t>
            </a:r>
            <a:r>
              <a:rPr lang="en-US" dirty="0">
                <a:solidFill>
                  <a:srgbClr val="2B7799"/>
                </a:solidFill>
              </a:rPr>
              <a:t>: misuse/abuse of hydrocodone and oxycodone (Maxwell, 2006; NIDA, 2019b)</a:t>
            </a:r>
          </a:p>
          <a:p>
            <a:r>
              <a:rPr lang="en-US" u="sng" dirty="0"/>
              <a:t>Types of opioids</a:t>
            </a:r>
            <a:r>
              <a:rPr lang="en-US" dirty="0"/>
              <a:t>: heroin, morphine, methadone, codeine</a:t>
            </a:r>
          </a:p>
        </p:txBody>
      </p:sp>
    </p:spTree>
    <p:extLst>
      <p:ext uri="{BB962C8B-B14F-4D97-AF65-F5344CB8AC3E}">
        <p14:creationId xmlns:p14="http://schemas.microsoft.com/office/powerpoint/2010/main" val="175192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Substance Use And Abuse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25040"/>
          </a:xfrm>
        </p:spPr>
        <p:txBody>
          <a:bodyPr>
            <a:normAutofit/>
          </a:bodyPr>
          <a:lstStyle/>
          <a:p>
            <a:r>
              <a:rPr lang="en-US" sz="2400" dirty="0"/>
              <a:t>Altered states of consciousness beyond sleep</a:t>
            </a:r>
          </a:p>
          <a:p>
            <a:pPr lvl="1"/>
            <a:r>
              <a:rPr lang="en-US" sz="2400" dirty="0">
                <a:solidFill>
                  <a:srgbClr val="2B7799"/>
                </a:solidFill>
              </a:rPr>
              <a:t>Can be mirrored by drugs and other substances</a:t>
            </a:r>
          </a:p>
          <a:p>
            <a:r>
              <a:rPr lang="en-US" sz="2400" dirty="0"/>
              <a:t>Use of psychoactive drugs and problems associated</a:t>
            </a:r>
          </a:p>
          <a:p>
            <a:r>
              <a:rPr lang="en-US" sz="2400" dirty="0"/>
              <a:t>Brief descriptions of effects</a:t>
            </a:r>
          </a:p>
          <a:p>
            <a:r>
              <a:rPr lang="en-US" sz="2400" dirty="0"/>
              <a:t>Well-known drugs commonly used</a:t>
            </a:r>
          </a:p>
        </p:txBody>
      </p:sp>
      <p:pic>
        <p:nvPicPr>
          <p:cNvPr id="6" name="Content Placeholder 3" descr="A photo shows two people: one sitting on a couch looking pensive and one writing on a clipboard">
            <a:extLst>
              <a:ext uri="{FF2B5EF4-FFF2-40B4-BE49-F238E27FC236}">
                <a16:creationId xmlns:a16="http://schemas.microsoft.com/office/drawing/2014/main" id="{3D07BEE5-E245-86B5-412A-C42AAECD6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400" y="3606800"/>
            <a:ext cx="3657600" cy="2032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C82A1-6289-64D1-B25F-4A41105D59AF}"/>
              </a:ext>
            </a:extLst>
          </p:cNvPr>
          <p:cNvSpPr txBox="1"/>
          <p:nvPr/>
        </p:nvSpPr>
        <p:spPr>
          <a:xfrm>
            <a:off x="4495800" y="56388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211473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Opioid Crisis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Tighter prescription controls led some addicted patients to use cheaper heroin.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Dealers adding potent synthetic opioids like fentanyl to heroin increases overdose risks.</a:t>
            </a:r>
          </a:p>
          <a:p>
            <a:r>
              <a:rPr lang="en-US" dirty="0"/>
              <a:t>Public health campaigns aim to increase treatment access and overdose prevention (NIDA, 2019b).</a:t>
            </a:r>
          </a:p>
        </p:txBody>
      </p:sp>
    </p:spTree>
    <p:extLst>
      <p:ext uri="{BB962C8B-B14F-4D97-AF65-F5344CB8AC3E}">
        <p14:creationId xmlns:p14="http://schemas.microsoft.com/office/powerpoint/2010/main" val="366045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Opioids: Heroin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29840"/>
          </a:xfrm>
        </p:spPr>
        <p:txBody>
          <a:bodyPr/>
          <a:lstStyle/>
          <a:p>
            <a:r>
              <a:rPr lang="en-US" dirty="0"/>
              <a:t>Can be snorted, smoked or injected intravenously</a:t>
            </a:r>
          </a:p>
          <a:p>
            <a:r>
              <a:rPr lang="en-US" dirty="0"/>
              <a:t>Causes euphoria followed by agitation</a:t>
            </a:r>
          </a:p>
          <a:p>
            <a:r>
              <a:rPr lang="en-US" dirty="0"/>
              <a:t>Risk of HIV/tuberculosis from needle use</a:t>
            </a:r>
          </a:p>
          <a:p>
            <a:r>
              <a:rPr lang="en-US" dirty="0"/>
              <a:t>Users increasingly exposed to other potent opioids (e.g., fentanyl)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C59F3-C2E4-2BC0-965D-9ACD11F776E4}"/>
              </a:ext>
            </a:extLst>
          </p:cNvPr>
          <p:cNvSpPr txBox="1"/>
          <p:nvPr/>
        </p:nvSpPr>
        <p:spPr>
          <a:xfrm>
            <a:off x="7239000" y="56388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7</a:t>
            </a:r>
          </a:p>
        </p:txBody>
      </p:sp>
    </p:spTree>
    <p:extLst>
      <p:ext uri="{BB962C8B-B14F-4D97-AF65-F5344CB8AC3E}">
        <p14:creationId xmlns:p14="http://schemas.microsoft.com/office/powerpoint/2010/main" val="2135747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B2DB-2CE6-975F-9DB9-20CC546C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Reflection Question</a:t>
            </a:r>
            <a:r>
              <a:rPr lang="en-US" b="1" baseline="-25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7152-CF6A-3AA8-CAC9-B892F0C7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20726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Did you know that heroin was made by Bayer pharmaceuticals and was marketed as a cough suppressant during the days of rampant tuberculosis? What are your thoughts on the origins of this drug of abuse?</a:t>
            </a:r>
          </a:p>
        </p:txBody>
      </p:sp>
    </p:spTree>
    <p:extLst>
      <p:ext uri="{BB962C8B-B14F-4D97-AF65-F5344CB8AC3E}">
        <p14:creationId xmlns:p14="http://schemas.microsoft.com/office/powerpoint/2010/main" val="168106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Withdrawal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Opioid withdrawal resembles severe flu; it is extremely unpleasant but not life-threatening.</a:t>
            </a:r>
          </a:p>
          <a:p>
            <a:r>
              <a:rPr lang="en-US" b="1" dirty="0"/>
              <a:t>Methadone </a:t>
            </a:r>
            <a:r>
              <a:rPr lang="en-US" dirty="0"/>
              <a:t>is a synthetic opioid that is less euphorigenic.</a:t>
            </a:r>
          </a:p>
          <a:p>
            <a:pPr lvl="1"/>
            <a:r>
              <a:rPr lang="en-US" b="1" dirty="0">
                <a:solidFill>
                  <a:srgbClr val="2B7799"/>
                </a:solidFill>
              </a:rPr>
              <a:t>Methadone clinics </a:t>
            </a:r>
            <a:r>
              <a:rPr lang="en-US" dirty="0">
                <a:solidFill>
                  <a:srgbClr val="2B7799"/>
                </a:solidFill>
              </a:rPr>
              <a:t>help former addicts manage withdrawal symptoms.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It is used with buprenorphine to alleviate withdrawal symptoms.</a:t>
            </a:r>
          </a:p>
        </p:txBody>
      </p:sp>
    </p:spTree>
    <p:extLst>
      <p:ext uri="{BB962C8B-B14F-4D97-AF65-F5344CB8AC3E}">
        <p14:creationId xmlns:p14="http://schemas.microsoft.com/office/powerpoint/2010/main" val="349171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Opioids: Codeine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Codeine</a:t>
            </a:r>
            <a:r>
              <a:rPr lang="en-US" dirty="0"/>
              <a:t>: low-potency opioid prescribed for minor pain; available over-the-counter in some countries</a:t>
            </a:r>
          </a:p>
          <a:p>
            <a:r>
              <a:rPr lang="en-US" dirty="0"/>
              <a:t>Still has potential for abuse, like other prescription opioids</a:t>
            </a:r>
          </a:p>
          <a:p>
            <a:r>
              <a:rPr lang="en-US" dirty="0"/>
              <a:t>Abuse of prescription opioid medications major concern worldwide (Aquina et al., 2009; Casati et al., 2012)</a:t>
            </a:r>
          </a:p>
        </p:txBody>
      </p:sp>
    </p:spTree>
    <p:extLst>
      <p:ext uri="{BB962C8B-B14F-4D97-AF65-F5344CB8AC3E}">
        <p14:creationId xmlns:p14="http://schemas.microsoft.com/office/powerpoint/2010/main" val="1951239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Hallucinogens</a:t>
            </a:r>
            <a:endParaRPr lang="en-US" b="1" baseline="-25000" dirty="0"/>
          </a:p>
        </p:txBody>
      </p:sp>
      <p:pic>
        <p:nvPicPr>
          <p:cNvPr id="6" name="Content Placeholder 3" descr="A photograph shows someone about to inject themselves with heroin.">
            <a:extLst>
              <a:ext uri="{FF2B5EF4-FFF2-40B4-BE49-F238E27FC236}">
                <a16:creationId xmlns:a16="http://schemas.microsoft.com/office/drawing/2014/main" id="{B8ED9413-A7CE-D428-706E-D72DB2891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/>
        </p:blipFill>
        <p:spPr>
          <a:xfrm>
            <a:off x="153338" y="2019551"/>
            <a:ext cx="3428062" cy="2448616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CE870-B780-5B0A-88EC-31B8D47FF0FE}"/>
              </a:ext>
            </a:extLst>
          </p:cNvPr>
          <p:cNvSpPr txBox="1"/>
          <p:nvPr/>
        </p:nvSpPr>
        <p:spPr>
          <a:xfrm>
            <a:off x="1600200" y="449580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74207-FEF1-7AEA-34FB-9567861E6A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Hallucinogen</a:t>
            </a:r>
            <a:r>
              <a:rPr lang="en-US" dirty="0"/>
              <a:t>: causes profound alterations in sensory/perceptual experiences (Figure 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7799"/>
                </a:solidFill>
              </a:rPr>
              <a:t>May cause vivid visual hallucinations, altered body sensations, and perception of time passage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7799"/>
                </a:solidFill>
              </a:rPr>
              <a:t>Affect various neurotransmitter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7799"/>
                </a:solidFill>
              </a:rPr>
              <a:t>Generally not considered as addictive as other drug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B7799"/>
                </a:solidFill>
              </a:rPr>
              <a:t>Examples</a:t>
            </a:r>
            <a:r>
              <a:rPr lang="en-US" dirty="0">
                <a:solidFill>
                  <a:srgbClr val="2B7799"/>
                </a:solidFill>
              </a:rPr>
              <a:t>: mescaline, LSD, PCP, ketamine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9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 Deeper: Medical Marijuana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Medical marijuana: marijuana prescribed to treat health conditions</a:t>
            </a:r>
          </a:p>
          <a:p>
            <a:pPr lvl="1"/>
            <a:r>
              <a:rPr lang="en-US" sz="2000" dirty="0">
                <a:solidFill>
                  <a:srgbClr val="2B7799"/>
                </a:solidFill>
              </a:rPr>
              <a:t>Legal for medical use in 37 states and 3 territories</a:t>
            </a:r>
          </a:p>
          <a:p>
            <a:pPr lvl="1"/>
            <a:r>
              <a:rPr lang="en-US" sz="2000" dirty="0">
                <a:solidFill>
                  <a:srgbClr val="2B7799"/>
                </a:solidFill>
              </a:rPr>
              <a:t>May have promise in treating various medical conditions (Mather, et al., 2013; National Conference of State Legislatures, 2022; Robson, 2014; Schicho &amp; Storr, 2014)</a:t>
            </a:r>
          </a:p>
          <a:p>
            <a:r>
              <a:rPr lang="en-US" sz="2000" dirty="0"/>
              <a:t>Lack of large-scale, controlled research due to federal illegal classification (Bostwick, 2012)</a:t>
            </a:r>
          </a:p>
          <a:p>
            <a:r>
              <a:rPr lang="en-US" sz="2000" dirty="0"/>
              <a:t>Reclassification urged to facilitate more study </a:t>
            </a:r>
            <a:r>
              <a:rPr lang="da-DK" sz="2000" dirty="0"/>
              <a:t>(Aggarwal et al., 2009; Bostwick, 2012; Kogan &amp; Mechoulam, 2007)</a:t>
            </a:r>
            <a:endParaRPr lang="en-US" sz="2000" dirty="0"/>
          </a:p>
          <a:p>
            <a:r>
              <a:rPr lang="en-US" sz="2000" dirty="0"/>
              <a:t>Cole Memo (2013) indicated federal non-interference with state medical laws, rescinded in 2018</a:t>
            </a:r>
          </a:p>
          <a:p>
            <a:pPr lvl="1"/>
            <a:r>
              <a:rPr lang="en-US" sz="2000" dirty="0">
                <a:solidFill>
                  <a:srgbClr val="2B7799"/>
                </a:solidFill>
              </a:rPr>
              <a:t>Highlights lag of politics behind science/public opinion on the issue and wider societal impact of drug policies like marijuana laws</a:t>
            </a:r>
          </a:p>
        </p:txBody>
      </p:sp>
    </p:spTree>
    <p:extLst>
      <p:ext uri="{BB962C8B-B14F-4D97-AF65-F5344CB8AC3E}">
        <p14:creationId xmlns:p14="http://schemas.microsoft.com/office/powerpoint/2010/main" val="282284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Substance use disorder is compulsive drug use despite negative consequences.</a:t>
            </a:r>
          </a:p>
          <a:p>
            <a:r>
              <a:rPr lang="en-US" dirty="0"/>
              <a:t>Physical and psychological dependence are important parts of this disorder.</a:t>
            </a:r>
          </a:p>
          <a:p>
            <a:r>
              <a:rPr lang="en-US" dirty="0"/>
              <a:t>Depressants (alcohol, barbiturates, benzodiazepines) affect GABA.</a:t>
            </a:r>
          </a:p>
          <a:p>
            <a:r>
              <a:rPr lang="en-US" dirty="0"/>
              <a:t>Stimulants (cocaine, amphetamines, MDMA) agonize dopamine neurotransmission.</a:t>
            </a:r>
          </a:p>
          <a:p>
            <a:r>
              <a:rPr lang="en-US" dirty="0"/>
              <a:t>Nicotine acts on acetylcholine, and caffeine acts on adenosine.</a:t>
            </a:r>
          </a:p>
          <a:p>
            <a:r>
              <a:rPr lang="en-US" dirty="0"/>
              <a:t>Opioids are powerful analgesics acting on the endogenous opioid system.</a:t>
            </a:r>
          </a:p>
          <a:p>
            <a:r>
              <a:rPr lang="en-US" dirty="0"/>
              <a:t>Hallucinogens profoundly alter sensory/perceptual experiences.</a:t>
            </a:r>
          </a:p>
        </p:txBody>
      </p:sp>
    </p:spTree>
    <p:extLst>
      <p:ext uri="{BB962C8B-B14F-4D97-AF65-F5344CB8AC3E}">
        <p14:creationId xmlns:p14="http://schemas.microsoft.com/office/powerpoint/2010/main" val="347265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A363-008A-9460-24DB-6A18281A2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4487" y="-994172"/>
            <a:ext cx="5915025" cy="994172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en-US" dirty="0"/>
              <a:t>End of Hawkes Learning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950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Substance Use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Addictive disorders described in the DSM-5-TR (APA, 2022)</a:t>
            </a:r>
          </a:p>
          <a:p>
            <a:r>
              <a:rPr lang="en-US" u="sng" dirty="0"/>
              <a:t>Criteria</a:t>
            </a:r>
            <a:r>
              <a:rPr lang="en-US" dirty="0"/>
              <a:t>: using more than intended, continued use despite consequences, compulsive use patterns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Also involves physical and psychological dependence on the substance</a:t>
            </a:r>
          </a:p>
          <a:p>
            <a:r>
              <a:rPr lang="en-US" b="1" dirty="0"/>
              <a:t>Physical dependence</a:t>
            </a:r>
            <a:r>
              <a:rPr lang="en-US" dirty="0"/>
              <a:t>: changes in bodily functions and withdrawal upon cessation</a:t>
            </a:r>
          </a:p>
          <a:p>
            <a:r>
              <a:rPr lang="en-US" b="1" dirty="0"/>
              <a:t>Psychological dependence</a:t>
            </a:r>
            <a:r>
              <a:rPr lang="en-US" dirty="0"/>
              <a:t>: an emotional need for the drug, relieving distress</a:t>
            </a:r>
          </a:p>
        </p:txBody>
      </p:sp>
    </p:spTree>
    <p:extLst>
      <p:ext uri="{BB962C8B-B14F-4D97-AF65-F5344CB8AC3E}">
        <p14:creationId xmlns:p14="http://schemas.microsoft.com/office/powerpoint/2010/main" val="301743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Your Own</a:t>
            </a:r>
            <a:r>
              <a:rPr lang="en-US" b="1" baseline="-250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</p:spPr>
        <p:txBody>
          <a:bodyPr>
            <a:normAutofit/>
          </a:bodyPr>
          <a:lstStyle/>
          <a:p>
            <a:r>
              <a:rPr lang="en-US" sz="2400" dirty="0"/>
              <a:t>For the following situations, determine if the scenario describes a physical or psychological dependence.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James, a usual coffee drinker, feels sluggish and out of touch when he misses his normal two cups of coffee in the morning.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When Anni, an ex-smoker, sits at the bar, she looks longingly at the person next to her who is smoking. She feels that old familiar urge to smoke.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When Julianne stops using heroin, she feels ill, as if she will vomit at any moment. She also starts to experience chills and a general feeling of unease.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Dependence And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Tolerance</a:t>
            </a:r>
            <a:r>
              <a:rPr lang="en-US" dirty="0"/>
              <a:t>: when higher doses are needed for the same effect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Can lead to dangerous levels of use or overdose</a:t>
            </a:r>
          </a:p>
          <a:p>
            <a:r>
              <a:rPr lang="en-US" b="1" dirty="0"/>
              <a:t>Withdrawal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produces unpleasant symptoms opposite of the drug's effects</a:t>
            </a:r>
          </a:p>
          <a:p>
            <a:r>
              <a:rPr lang="en-US" dirty="0"/>
              <a:t>New diagnostic criteria in DSM-5-TR: psychological dependence (drug craving) </a:t>
            </a:r>
          </a:p>
          <a:p>
            <a:r>
              <a:rPr lang="en-US" dirty="0"/>
              <a:t>Physical dependence limited in diagnosing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232257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D6AE-0B98-8803-5EA0-9861798A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8272-FE29-99EF-9D2C-7651D849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44040"/>
          </a:xfrm>
        </p:spPr>
        <p:txBody>
          <a:bodyPr/>
          <a:lstStyle/>
          <a:p>
            <a:r>
              <a:rPr lang="en-US" dirty="0"/>
              <a:t>In a group of two or three classmates, generate a list of drugs that individuals develop tolerance to or experience withdrawal from but that are not generally drugs of abuse.</a:t>
            </a:r>
          </a:p>
        </p:txBody>
      </p:sp>
    </p:spTree>
    <p:extLst>
      <p:ext uri="{BB962C8B-B14F-4D97-AF65-F5344CB8AC3E}">
        <p14:creationId xmlns:p14="http://schemas.microsoft.com/office/powerpoint/2010/main" val="206963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Psychoactive drugs interact with the body's neurotransmitter systems.</a:t>
            </a:r>
          </a:p>
          <a:p>
            <a:r>
              <a:rPr lang="en-US" dirty="0"/>
              <a:t>Drugs can act as agonists that facilitate neurotransmitter activity.</a:t>
            </a:r>
          </a:p>
          <a:p>
            <a:pPr lvl="1"/>
            <a:r>
              <a:rPr lang="en-US" dirty="0">
                <a:solidFill>
                  <a:srgbClr val="2B7799"/>
                </a:solidFill>
              </a:rPr>
              <a:t>Drugs can also act as antagonists that impede neurotransmitter activity.</a:t>
            </a:r>
          </a:p>
          <a:p>
            <a:r>
              <a:rPr lang="en-US" dirty="0"/>
              <a:t>Many drug categories and relationships are shown in Figure 2.</a:t>
            </a:r>
          </a:p>
          <a:p>
            <a:r>
              <a:rPr lang="en-US" dirty="0"/>
              <a:t>Categories interact with different neurotransmitter systems in various ways.</a:t>
            </a:r>
          </a:p>
        </p:txBody>
      </p:sp>
    </p:spTree>
    <p:extLst>
      <p:ext uri="{BB962C8B-B14F-4D97-AF65-F5344CB8AC3E}">
        <p14:creationId xmlns:p14="http://schemas.microsoft.com/office/powerpoint/2010/main" val="378881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Lesson 3.5 Figure 2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838200" y="5783738"/>
            <a:ext cx="8229600" cy="28956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Caption: This figure illustrates various drug categories and overlap among them. </a:t>
            </a:r>
            <a:endParaRPr lang="en-US" i="0" dirty="0"/>
          </a:p>
        </p:txBody>
      </p:sp>
      <p:pic>
        <p:nvPicPr>
          <p:cNvPr id="2" name="Content Placeholder 3" descr="A chart listing details about the four main drug categories">
            <a:extLst>
              <a:ext uri="{FF2B5EF4-FFF2-40B4-BE49-F238E27FC236}">
                <a16:creationId xmlns:a16="http://schemas.microsoft.com/office/drawing/2014/main" id="{9A1617A5-5027-CCB9-2F5A-9C25F8533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330" r="27229"/>
          <a:stretch/>
        </p:blipFill>
        <p:spPr>
          <a:xfrm>
            <a:off x="2667000" y="1097280"/>
            <a:ext cx="3908612" cy="4606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3BDE-B1DE-9B51-1393-9AEE5689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Alcohol </a:t>
            </a:r>
            <a:r>
              <a:rPr lang="en-US" dirty="0"/>
              <a:t>A</a:t>
            </a:r>
            <a:r>
              <a:rPr lang="en-US" b="1" dirty="0"/>
              <a:t>nd Other Depressants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05A1-1826-9335-EF31-DDDC51BD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5105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Depressants</a:t>
            </a:r>
            <a:r>
              <a:rPr lang="en-US" dirty="0"/>
              <a:t>: drugs that suppress central nervous system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2B7799"/>
                </a:solidFill>
              </a:rPr>
              <a:t>Examples</a:t>
            </a:r>
            <a:r>
              <a:rPr lang="en-US" dirty="0">
                <a:solidFill>
                  <a:srgbClr val="2B7799"/>
                </a:solidFill>
              </a:rPr>
              <a:t>: alcohol (ethanol; Figure 3), barbiturates, benzodiazepines (Department of Justice/Drug Enforcement Administration, 2020; National Institutes of Health, 2018)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7799"/>
                </a:solidFill>
              </a:rPr>
              <a:t>Act as agonists of GABA neurotransmitter system, producing quieting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7799"/>
                </a:solidFill>
              </a:rPr>
              <a:t>Prescribed to treat anxiety and insomnia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BA68F-D0A2-DA51-5DDA-58A1A00FBE68}"/>
              </a:ext>
            </a:extLst>
          </p:cNvPr>
          <p:cNvSpPr txBox="1"/>
          <p:nvPr/>
        </p:nvSpPr>
        <p:spPr>
          <a:xfrm>
            <a:off x="6799382" y="4998720"/>
            <a:ext cx="6254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182F58"/>
                </a:solidFill>
              </a:rPr>
              <a:t>Figure 3</a:t>
            </a:r>
          </a:p>
        </p:txBody>
      </p:sp>
      <p:pic>
        <p:nvPicPr>
          <p:cNvPr id="6" name="Content Placeholder 3" descr="An illustration of a GABA-gated chloride channel">
            <a:extLst>
              <a:ext uri="{FF2B5EF4-FFF2-40B4-BE49-F238E27FC236}">
                <a16:creationId xmlns:a16="http://schemas.microsoft.com/office/drawing/2014/main" id="{635CD534-B9C0-000D-55BD-E188A3F79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/>
        </p:blipFill>
        <p:spPr>
          <a:xfrm>
            <a:off x="5562600" y="1737360"/>
            <a:ext cx="3152648" cy="3261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333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1480</Words>
  <Application>Microsoft Office PowerPoint</Application>
  <PresentationFormat>On-screen Show (4:3)</PresentationFormat>
  <Paragraphs>149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Aptos</vt:lpstr>
      <vt:lpstr>Century Gothic</vt:lpstr>
      <vt:lpstr>Aptos Display</vt:lpstr>
      <vt:lpstr>Office Theme</vt:lpstr>
      <vt:lpstr>1_Office Theme</vt:lpstr>
      <vt:lpstr>Lesson 3.5</vt:lpstr>
      <vt:lpstr>Substance Use And Abuse</vt:lpstr>
      <vt:lpstr>Substance Use Disorders</vt:lpstr>
      <vt:lpstr>On Your Own1</vt:lpstr>
      <vt:lpstr>Dependence And Tolerance</vt:lpstr>
      <vt:lpstr>Group Activity</vt:lpstr>
      <vt:lpstr>Drug Categories</vt:lpstr>
      <vt:lpstr>Lesson 3.5 Figure 2</vt:lpstr>
      <vt:lpstr>Alcohol And Other Depressants</vt:lpstr>
      <vt:lpstr>Common Effects Of Alcohol</vt:lpstr>
      <vt:lpstr>Stimulants</vt:lpstr>
      <vt:lpstr>Dig Deeper: Methamphetamines</vt:lpstr>
      <vt:lpstr>Stimulants: Amphetamines</vt:lpstr>
      <vt:lpstr>Effects Of Stimulants</vt:lpstr>
      <vt:lpstr>Stimulants: Caffeine</vt:lpstr>
      <vt:lpstr>Reflection Question1</vt:lpstr>
      <vt:lpstr>Stimulants: Nicotine</vt:lpstr>
      <vt:lpstr>On Your Own2</vt:lpstr>
      <vt:lpstr>Opioids</vt:lpstr>
      <vt:lpstr>Prescription Opioid Crisis</vt:lpstr>
      <vt:lpstr>Opioids: Heroin</vt:lpstr>
      <vt:lpstr>Reflection Question2</vt:lpstr>
      <vt:lpstr>Opioid Withdrawal</vt:lpstr>
      <vt:lpstr>Opioids: Codeine</vt:lpstr>
      <vt:lpstr>Hallucinogens</vt:lpstr>
      <vt:lpstr>Dig Deeper: Medical Marijuana</vt:lpstr>
      <vt:lpstr>Summary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3.5 Substance Use and Abuse</dc:title>
  <dc:creator>Hawkes Learning</dc:creator>
  <cp:keywords>Psychology</cp:keywords>
  <cp:lastModifiedBy>Talissa Nahass</cp:lastModifiedBy>
  <cp:revision>184</cp:revision>
  <dcterms:created xsi:type="dcterms:W3CDTF">2013-04-26T14:43:13Z</dcterms:created>
  <dcterms:modified xsi:type="dcterms:W3CDTF">2024-07-23T17:37:59Z</dcterms:modified>
  <cp:category>Psychology</cp:category>
</cp:coreProperties>
</file>