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2"/>
  </p:sldMasterIdLst>
  <p:notesMasterIdLst>
    <p:notesMasterId r:id="rId16"/>
  </p:notesMasterIdLst>
  <p:handoutMasterIdLst>
    <p:handoutMasterId r:id="rId17"/>
  </p:handoutMasterIdLst>
  <p:sldIdLst>
    <p:sldId id="272" r:id="rId3"/>
    <p:sldId id="273" r:id="rId4"/>
    <p:sldId id="274" r:id="rId5"/>
    <p:sldId id="277" r:id="rId6"/>
    <p:sldId id="279" r:id="rId7"/>
    <p:sldId id="268" r:id="rId8"/>
    <p:sldId id="278" r:id="rId9"/>
    <p:sldId id="270" r:id="rId10"/>
    <p:sldId id="275" r:id="rId11"/>
    <p:sldId id="280" r:id="rId12"/>
    <p:sldId id="281" r:id="rId13"/>
    <p:sldId id="276" r:id="rId14"/>
    <p:sldId id="318" r:id="rId15"/>
  </p:sldIdLst>
  <p:sldSz cx="9144000" cy="6858000" type="screen4x3"/>
  <p:notesSz cx="6858000" cy="9144000"/>
  <p:embeddedFontLs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F58"/>
    <a:srgbClr val="2B7799"/>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10" autoAdjust="0"/>
  </p:normalViewPr>
  <p:slideViewPr>
    <p:cSldViewPr>
      <p:cViewPr varScale="1">
        <p:scale>
          <a:sx n="95" d="100"/>
          <a:sy n="95" d="100"/>
        </p:scale>
        <p:origin x="222" y="96"/>
      </p:cViewPr>
      <p:guideLst>
        <p:guide orient="horz" pos="2160"/>
        <p:guide pos="2880"/>
      </p:guideLst>
    </p:cSldViewPr>
  </p:slideViewPr>
  <p:outlineViewPr>
    <p:cViewPr>
      <p:scale>
        <a:sx n="33" d="100"/>
        <a:sy n="33" d="100"/>
      </p:scale>
      <p:origin x="0" y="-399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7/23/2024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7/23/2024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3342089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2024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solidFill>
                  <a:srgbClr val="182F58"/>
                </a:solidFill>
              </a:defRPr>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solidFill>
                  <a:srgbClr val="182F58"/>
                </a:solidFill>
                <a:latin typeface="Arial" panose="020B0604020202020204" pitchFamily="34" charset="0"/>
                <a:cs typeface="Arial" panose="020B0604020202020204" pitchFamily="34" charset="0"/>
              </a:defRPr>
            </a:lvl1pPr>
          </a:lstStyle>
          <a:p>
            <a:pPr lvl="0"/>
            <a:r>
              <a:rPr lang="en-US" dirty="0"/>
              <a:t>Lesson X.X</a:t>
            </a:r>
          </a:p>
        </p:txBody>
      </p:sp>
      <p:pic>
        <p:nvPicPr>
          <p:cNvPr id="3" name="Picture 2" descr="A book cover of a book&#10;&#10;Description automatically generated">
            <a:extLst>
              <a:ext uri="{FF2B5EF4-FFF2-40B4-BE49-F238E27FC236}">
                <a16:creationId xmlns:a16="http://schemas.microsoft.com/office/drawing/2014/main" id="{5FC8549D-C7B4-6D06-4AAB-F942A33301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1000" y="437360"/>
            <a:ext cx="4407338" cy="5638800"/>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On Your Own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Dig Deeper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1390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081F-48F3-8267-3057-5544357BE3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633713-4DEA-1BFF-037C-ED269AF8B4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2D07F6C-D326-3F27-7EAE-5BF868C7FC48}"/>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5E277BFC-6D1D-7790-F568-DEDC1E5B0E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47BFD-8ACB-D117-DD6E-8C910642AD7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4248917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8D66-2168-5395-E638-C563C5FC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95709-6FBD-5A0B-E014-B76BE88C65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8B714-6F35-A8B9-B214-1E800CF20C94}"/>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135ADD3B-EA6B-8E52-209F-DC060D852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5B957-CDD8-A1A1-036C-846EDDFBCA8E}"/>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654051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1966E-AF61-4BAF-32F4-D64F7F13724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452EE6-2FC4-FF10-FE8B-7B462A03DAE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3E3765-CFB8-3DB8-4530-40A91AA4BD1C}"/>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C075BB5A-01A4-73B5-3458-1F4BF4FD46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4B8BA-A6A0-FB9D-787C-C584FA63231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1746258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F029-D9A2-29CD-D92A-EA140BD938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AECE9F-4981-2D10-5FA3-9365F9EEDE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331FE-8241-9BF3-10DE-0A81E662F7F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BD400E-FED1-430C-4090-DEDA45577FCD}"/>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1655812B-8595-572D-E9AA-8E222E273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8EE0C1-6885-9A3F-C9C0-D4ABB4ADFE90}"/>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3326739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E991-2CC7-8043-5043-30DFA7818B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3533A0-4C38-7817-BC59-0E848EC3F4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4372E-6BD9-DFC5-026B-5B596518AC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4EEDA2-7A44-4A85-E840-DB0F587C337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A80F3DA-20DF-47C4-1238-09DB2721E88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8F7FA1-21C2-F903-F10E-94D67334A240}"/>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8" name="Footer Placeholder 7">
            <a:extLst>
              <a:ext uri="{FF2B5EF4-FFF2-40B4-BE49-F238E27FC236}">
                <a16:creationId xmlns:a16="http://schemas.microsoft.com/office/drawing/2014/main" id="{479BAF0D-C093-33EB-0FB5-1DEE5C1BF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1B7B6A-E322-6D06-1427-10A47C00D6D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717791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D8880-42A0-105F-1181-F63CEB78F2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0DC5C-C6DF-6DA7-DB2D-0977A0C8D3F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4" name="Footer Placeholder 3">
            <a:extLst>
              <a:ext uri="{FF2B5EF4-FFF2-40B4-BE49-F238E27FC236}">
                <a16:creationId xmlns:a16="http://schemas.microsoft.com/office/drawing/2014/main" id="{C83A55FD-722C-86C4-FB61-0039EB9C0A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03D996-C02E-5BB5-CEEB-E7805FC319DF}"/>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59597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5AE0E-18E4-7AD5-CB35-91EAF67B9199}"/>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3" name="Footer Placeholder 2">
            <a:extLst>
              <a:ext uri="{FF2B5EF4-FFF2-40B4-BE49-F238E27FC236}">
                <a16:creationId xmlns:a16="http://schemas.microsoft.com/office/drawing/2014/main" id="{CD4D172D-F1F5-FAB9-10AA-2898733E82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29DEEB-5F88-A85E-677E-F35144287033}"/>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976296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4F2B-CEF7-34ED-3CBC-130FD3E34B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4E02857-3189-6D0C-8942-BC5E624BCA4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C50612-0EE6-D884-4964-770E86185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89F506-34FB-841B-2AB7-47A6DBC0980E}"/>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2EEFFA8C-2DE3-D563-1DAC-E913F8A7D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6E7F7-542A-73E5-5C39-D3F7EA0345AA}"/>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553190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B185D-89FF-49DB-25B7-273E5CB9EE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C2510F5-A26E-6EB8-0770-7ADF0385E40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EBDE380-D33B-1D6E-2C57-10D549F01F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72405F3-753B-17B1-949C-638C78CA9A85}"/>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6" name="Footer Placeholder 5">
            <a:extLst>
              <a:ext uri="{FF2B5EF4-FFF2-40B4-BE49-F238E27FC236}">
                <a16:creationId xmlns:a16="http://schemas.microsoft.com/office/drawing/2014/main" id="{6D77BE86-94D6-AE37-EA09-617C083B1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9BDFD-566D-10E4-88AA-A2097149F1B6}"/>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605200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F8C-C2E8-3ED0-624C-F4D195FCE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B7C933-2DD2-67DA-1555-5CFA2EDB5C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B31696-6DCC-3D74-B964-C6A7CA82FDB1}"/>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D984C985-0666-F247-F678-2B9D23EEC2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DF260B-18EF-E5A9-273D-75B09EF8EEE8}"/>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094926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8D992-0865-8967-2916-0BE7BEE89FD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6BEFF-3D23-B6C4-6EE0-EEFD8BAAAE0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1F246-1707-C02C-610E-845DF2128AA3}"/>
              </a:ext>
            </a:extLst>
          </p:cNvPr>
          <p:cNvSpPr>
            <a:spLocks noGrp="1"/>
          </p:cNvSpPr>
          <p:nvPr>
            <p:ph type="dt" sz="half" idx="10"/>
          </p:nvPr>
        </p:nvSpPr>
        <p:spPr/>
        <p:txBody>
          <a:body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03B800BD-0EDC-B130-57AA-E2E91AE75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04D67-EBF8-57F5-0B7F-3B24F83D9517}"/>
              </a:ext>
            </a:extLst>
          </p:cNvPr>
          <p:cNvSpPr>
            <a:spLocks noGrp="1"/>
          </p:cNvSpPr>
          <p:nvPr>
            <p:ph type="sldNum" sz="quarter" idx="12"/>
          </p:nvPr>
        </p:nvSpPr>
        <p:spPr/>
        <p:txBody>
          <a:bodyPr/>
          <a:lstStyle/>
          <a:p>
            <a:fld id="{804AA610-DF15-4A5A-A855-BD6093CAF0D7}" type="slidenum">
              <a:rPr lang="en-US" smtClean="0"/>
              <a:t>‹#›</a:t>
            </a:fld>
            <a:endParaRPr lang="en-US"/>
          </a:p>
        </p:txBody>
      </p:sp>
    </p:spTree>
    <p:extLst>
      <p:ext uri="{BB962C8B-B14F-4D97-AF65-F5344CB8AC3E}">
        <p14:creationId xmlns:p14="http://schemas.microsoft.com/office/powerpoint/2010/main" val="2753553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bg>
      <p:bgPr>
        <a:solidFill>
          <a:srgbClr val="2D7D9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9CDC15-C133-6A43-2AB0-D5FB639C26CE}"/>
              </a:ext>
            </a:extLst>
          </p:cNvPr>
          <p:cNvPicPr>
            <a:picLocks noChangeAspect="1"/>
          </p:cNvPicPr>
          <p:nvPr userDrawn="1"/>
        </p:nvPicPr>
        <p:blipFill>
          <a:blip r:embed="rId2"/>
          <a:stretch>
            <a:fillRect/>
          </a:stretch>
        </p:blipFill>
        <p:spPr>
          <a:xfrm>
            <a:off x="0" y="-1"/>
            <a:ext cx="9144000" cy="6858001"/>
          </a:xfrm>
          <a:prstGeom prst="rect">
            <a:avLst/>
          </a:prstGeom>
        </p:spPr>
      </p:pic>
    </p:spTree>
    <p:extLst>
      <p:ext uri="{BB962C8B-B14F-4D97-AF65-F5344CB8AC3E}">
        <p14:creationId xmlns:p14="http://schemas.microsoft.com/office/powerpoint/2010/main" val="107040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2971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3581400" y="1280160"/>
            <a:ext cx="5105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Slide Title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52578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5867400" y="1280160"/>
            <a:ext cx="28194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spTree>
    <p:extLst>
      <p:ext uri="{BB962C8B-B14F-4D97-AF65-F5344CB8AC3E}">
        <p14:creationId xmlns:p14="http://schemas.microsoft.com/office/powerpoint/2010/main" val="738352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182F58"/>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What Do You Think?</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82F58"/>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1" baseline="0">
                <a:solidFill>
                  <a:srgbClr val="182F58"/>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2024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82F58"/>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2" r:id="rId6"/>
    <p:sldLayoutId id="2147483653" r:id="rId7"/>
    <p:sldLayoutId id="2147483658" r:id="rId8"/>
    <p:sldLayoutId id="2147483656" r:id="rId9"/>
    <p:sldLayoutId id="2147483657" r:id="rId10"/>
    <p:sldLayoutId id="2147483660" r:id="rId11"/>
    <p:sldLayoutId id="214748365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BF824-37E5-A46A-6320-EBA7FEE0FE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869F70-BC82-BDAE-32C6-8744D12187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425259-6911-78F4-049F-3E1160176EE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02E38D61-C232-40CB-A3E3-D66C18882333}" type="datetimeFigureOut">
              <a:rPr lang="en-US" smtClean="0"/>
              <a:t>7/23/2024</a:t>
            </a:fld>
            <a:endParaRPr lang="en-US"/>
          </a:p>
        </p:txBody>
      </p:sp>
      <p:sp>
        <p:nvSpPr>
          <p:cNvPr id="5" name="Footer Placeholder 4">
            <a:extLst>
              <a:ext uri="{FF2B5EF4-FFF2-40B4-BE49-F238E27FC236}">
                <a16:creationId xmlns:a16="http://schemas.microsoft.com/office/drawing/2014/main" id="{70B4B541-4E51-2197-9F9F-7D1C30B59FA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03CF51B-67CB-17C0-C9E5-64AA1D8BC7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804AA610-DF15-4A5A-A855-BD6093CAF0D7}" type="slidenum">
              <a:rPr lang="en-US" smtClean="0"/>
              <a:t>‹#›</a:t>
            </a:fld>
            <a:endParaRPr lang="en-US"/>
          </a:p>
        </p:txBody>
      </p:sp>
    </p:spTree>
    <p:extLst>
      <p:ext uri="{BB962C8B-B14F-4D97-AF65-F5344CB8AC3E}">
        <p14:creationId xmlns:p14="http://schemas.microsoft.com/office/powerpoint/2010/main" val="215125823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rgbClr val="182F58"/>
                </a:solidFill>
                <a:effectLst/>
                <a:uLnTx/>
                <a:uFillTx/>
                <a:latin typeface="Arial" panose="020B0604020202020204" pitchFamily="34" charset="0"/>
                <a:ea typeface="+mn-ea"/>
                <a:cs typeface="Arial" panose="020B0604020202020204" pitchFamily="34" charset="0"/>
              </a:rPr>
              <a:t>Lesson 3.6</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Other States of Consciousness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Meditation</a:t>
            </a:r>
            <a:r>
              <a:rPr lang="en-US" b="1" baseline="-25000" dirty="0"/>
              <a:t>2</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280160"/>
            <a:ext cx="8229600" cy="2377440"/>
          </a:xfrm>
        </p:spPr>
        <p:txBody>
          <a:bodyPr>
            <a:normAutofit lnSpcReduction="10000"/>
          </a:bodyPr>
          <a:lstStyle/>
          <a:p>
            <a:r>
              <a:rPr lang="en-US" sz="2400" dirty="0"/>
              <a:t>Central feature is clearing mind to achieve relaxed awareness and focus </a:t>
            </a:r>
            <a:r>
              <a:rPr lang="da-DK" sz="2400" dirty="0"/>
              <a:t>(Chen et al., 2012; Lang et al., 2012)</a:t>
            </a:r>
            <a:endParaRPr lang="en-US" sz="2400" dirty="0"/>
          </a:p>
          <a:p>
            <a:r>
              <a:rPr lang="en-US" sz="2400" dirty="0"/>
              <a:t>Mindfulness meditation: variation where attention is focused on internal processes or external objects </a:t>
            </a:r>
            <a:r>
              <a:rPr lang="nb-NO" sz="2400" dirty="0"/>
              <a:t>(Zeidan et al., 2012; Feruglio et al., 2021)</a:t>
            </a:r>
            <a:endParaRPr lang="en-US" sz="2400" dirty="0"/>
          </a:p>
          <a:p>
            <a:r>
              <a:rPr lang="en-US" sz="2400" dirty="0"/>
              <a:t>Health benefits (Figure 2):</a:t>
            </a:r>
          </a:p>
        </p:txBody>
      </p:sp>
      <p:pic>
        <p:nvPicPr>
          <p:cNvPr id="7" name="Content Placeholder 3" descr="A mind map describing the benefits of meditation.">
            <a:extLst>
              <a:ext uri="{FF2B5EF4-FFF2-40B4-BE49-F238E27FC236}">
                <a16:creationId xmlns:a16="http://schemas.microsoft.com/office/drawing/2014/main" id="{42CC5D7D-E5D0-CC35-07AE-E05E33FF2F1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30003" y="2895600"/>
            <a:ext cx="4828031" cy="2682240"/>
          </a:xfrm>
          <a:prstGeom prst="rect">
            <a:avLst/>
          </a:prstGeom>
          <a:noFill/>
        </p:spPr>
      </p:pic>
      <p:sp>
        <p:nvSpPr>
          <p:cNvPr id="5" name="TextBox 4">
            <a:extLst>
              <a:ext uri="{FF2B5EF4-FFF2-40B4-BE49-F238E27FC236}">
                <a16:creationId xmlns:a16="http://schemas.microsoft.com/office/drawing/2014/main" id="{1D4B9EF3-4EF0-FCDF-9C23-7806A15B16FF}"/>
              </a:ext>
            </a:extLst>
          </p:cNvPr>
          <p:cNvSpPr txBox="1"/>
          <p:nvPr/>
        </p:nvSpPr>
        <p:spPr>
          <a:xfrm>
            <a:off x="6431272" y="5577840"/>
            <a:ext cx="625492" cy="253916"/>
          </a:xfrm>
          <a:prstGeom prst="rect">
            <a:avLst/>
          </a:prstGeom>
          <a:noFill/>
        </p:spPr>
        <p:txBody>
          <a:bodyPr wrap="none" rtlCol="0">
            <a:spAutoFit/>
          </a:bodyPr>
          <a:lstStyle/>
          <a:p>
            <a:r>
              <a:rPr lang="en-US" sz="1050" dirty="0">
                <a:solidFill>
                  <a:srgbClr val="182F58"/>
                </a:solidFill>
              </a:rPr>
              <a:t>Figure 2</a:t>
            </a:r>
          </a:p>
        </p:txBody>
      </p:sp>
    </p:spTree>
    <p:extLst>
      <p:ext uri="{BB962C8B-B14F-4D97-AF65-F5344CB8AC3E}">
        <p14:creationId xmlns:p14="http://schemas.microsoft.com/office/powerpoint/2010/main" val="2239781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Applications Of Meditation</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097280"/>
            <a:ext cx="8229600" cy="3017520"/>
          </a:xfrm>
        </p:spPr>
        <p:txBody>
          <a:bodyPr>
            <a:normAutofit lnSpcReduction="10000"/>
          </a:bodyPr>
          <a:lstStyle/>
          <a:p>
            <a:r>
              <a:rPr lang="en-US" sz="2400" dirty="0"/>
              <a:t>Roots in religious practices (Figure 3), but grew popular in alternative medicine</a:t>
            </a:r>
          </a:p>
          <a:p>
            <a:r>
              <a:rPr lang="en-US" sz="2400" dirty="0"/>
              <a:t>May help reduce blood pressure as complementary treatment for hypertension (Elkins, 2022)</a:t>
            </a:r>
          </a:p>
          <a:p>
            <a:r>
              <a:rPr lang="en-US" sz="2400" dirty="0"/>
              <a:t>Shows promise for stress management, improving sleep quality </a:t>
            </a:r>
            <a:r>
              <a:rPr lang="nl-NL" sz="2400" dirty="0"/>
              <a:t>(Elkins, 2022; Slonena &amp; Elkins, 2020)</a:t>
            </a:r>
            <a:r>
              <a:rPr lang="en-US" sz="2400" dirty="0"/>
              <a:t>, mood/anxiety disorders (Shamblaw &amp; Zindel, 2022; Vancampfort et al., 2021), pain management (McKernan et al., 2021)</a:t>
            </a:r>
          </a:p>
        </p:txBody>
      </p:sp>
      <p:pic>
        <p:nvPicPr>
          <p:cNvPr id="6" name="Content Placeholder 3" descr="Photograph A shows a statue of Buddha. Photograph B shows a person with eyes closed and legs crossed.">
            <a:extLst>
              <a:ext uri="{FF2B5EF4-FFF2-40B4-BE49-F238E27FC236}">
                <a16:creationId xmlns:a16="http://schemas.microsoft.com/office/drawing/2014/main" id="{D945502B-43C3-6FDF-65D5-ECCF342AA2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3963978"/>
            <a:ext cx="3276600" cy="1818513"/>
          </a:xfrm>
          <a:prstGeom prst="rect">
            <a:avLst/>
          </a:prstGeom>
          <a:noFill/>
        </p:spPr>
      </p:pic>
      <p:sp>
        <p:nvSpPr>
          <p:cNvPr id="5" name="TextBox 4">
            <a:extLst>
              <a:ext uri="{FF2B5EF4-FFF2-40B4-BE49-F238E27FC236}">
                <a16:creationId xmlns:a16="http://schemas.microsoft.com/office/drawing/2014/main" id="{66C1750A-C6B6-5D3C-43A3-C87ACCBC9FF1}"/>
              </a:ext>
            </a:extLst>
          </p:cNvPr>
          <p:cNvSpPr txBox="1"/>
          <p:nvPr/>
        </p:nvSpPr>
        <p:spPr>
          <a:xfrm>
            <a:off x="4144954" y="5782491"/>
            <a:ext cx="625492" cy="253916"/>
          </a:xfrm>
          <a:prstGeom prst="rect">
            <a:avLst/>
          </a:prstGeom>
          <a:noFill/>
        </p:spPr>
        <p:txBody>
          <a:bodyPr wrap="none" rtlCol="0">
            <a:spAutoFit/>
          </a:bodyPr>
          <a:lstStyle/>
          <a:p>
            <a:r>
              <a:rPr lang="en-US" sz="1050" dirty="0">
                <a:solidFill>
                  <a:srgbClr val="182F58"/>
                </a:solidFill>
              </a:rPr>
              <a:t>Figure 3</a:t>
            </a:r>
          </a:p>
        </p:txBody>
      </p:sp>
    </p:spTree>
    <p:extLst>
      <p:ext uri="{BB962C8B-B14F-4D97-AF65-F5344CB8AC3E}">
        <p14:creationId xmlns:p14="http://schemas.microsoft.com/office/powerpoint/2010/main" val="1510089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Summary</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lstStyle/>
          <a:p>
            <a:r>
              <a:rPr lang="en-US" dirty="0"/>
              <a:t>Hypnosis is a focus on the self involving suggested changes in behavior and experience.</a:t>
            </a:r>
          </a:p>
          <a:p>
            <a:r>
              <a:rPr lang="en-US" dirty="0"/>
              <a:t>Meditation involves relaxed yet focused awareness on the present moment.</a:t>
            </a:r>
          </a:p>
          <a:p>
            <a:r>
              <a:rPr lang="en-US" dirty="0"/>
              <a:t>Both hypnotic and meditative states may involve altered states of consciousness.</a:t>
            </a:r>
          </a:p>
          <a:p>
            <a:r>
              <a:rPr lang="en-US" dirty="0"/>
              <a:t>There are potential therapeutic applications for various physical and psychological disorders.</a:t>
            </a:r>
          </a:p>
        </p:txBody>
      </p:sp>
    </p:spTree>
    <p:extLst>
      <p:ext uri="{BB962C8B-B14F-4D97-AF65-F5344CB8AC3E}">
        <p14:creationId xmlns:p14="http://schemas.microsoft.com/office/powerpoint/2010/main" val="52883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A363-008A-9460-24DB-6A18281A280F}"/>
              </a:ext>
            </a:extLst>
          </p:cNvPr>
          <p:cNvSpPr>
            <a:spLocks noGrp="1"/>
          </p:cNvSpPr>
          <p:nvPr>
            <p:ph type="title" idx="4294967295"/>
          </p:nvPr>
        </p:nvSpPr>
        <p:spPr>
          <a:xfrm>
            <a:off x="1447800" y="-1022871"/>
            <a:ext cx="5915025" cy="994172"/>
          </a:xfrm>
          <a:prstGeom prst="rect">
            <a:avLst/>
          </a:prstGeom>
        </p:spPr>
        <p:txBody>
          <a:bodyPr anchor="b">
            <a:normAutofit fontScale="90000"/>
          </a:bodyPr>
          <a:lstStyle/>
          <a:p>
            <a:r>
              <a:rPr lang="en-US" dirty="0"/>
              <a:t>End of Hawkes Learning PowerPoint</a:t>
            </a:r>
          </a:p>
        </p:txBody>
      </p:sp>
    </p:spTree>
    <p:extLst>
      <p:ext uri="{BB962C8B-B14F-4D97-AF65-F5344CB8AC3E}">
        <p14:creationId xmlns:p14="http://schemas.microsoft.com/office/powerpoint/2010/main" val="1295064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Other States Of Consciousness</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lstStyle/>
          <a:p>
            <a:r>
              <a:rPr lang="en-US" dirty="0"/>
              <a:t>Our consciousness changes from wakefulness to sleep states.</a:t>
            </a:r>
          </a:p>
          <a:p>
            <a:r>
              <a:rPr lang="en-US" dirty="0"/>
              <a:t>Consciousness can be altered through use of various psychoactive drugs.</a:t>
            </a:r>
          </a:p>
          <a:p>
            <a:r>
              <a:rPr lang="en-US" dirty="0"/>
              <a:t>Hypnotic and meditative states are additional examples of altered consciousness experienced by some.</a:t>
            </a:r>
          </a:p>
        </p:txBody>
      </p:sp>
    </p:spTree>
    <p:extLst>
      <p:ext uri="{BB962C8B-B14F-4D97-AF65-F5344CB8AC3E}">
        <p14:creationId xmlns:p14="http://schemas.microsoft.com/office/powerpoint/2010/main" val="211473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Hypnosis</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lstStyle/>
          <a:p>
            <a:r>
              <a:rPr lang="en-US" b="1" dirty="0"/>
              <a:t>Hypnosis</a:t>
            </a:r>
            <a:r>
              <a:rPr lang="en-US" dirty="0"/>
              <a:t>: state of extreme self-focus and attention with minimal attention to external stimuli</a:t>
            </a:r>
          </a:p>
          <a:p>
            <a:pPr lvl="1"/>
            <a:r>
              <a:rPr lang="en-US" dirty="0">
                <a:solidFill>
                  <a:srgbClr val="2B7799"/>
                </a:solidFill>
              </a:rPr>
              <a:t>Used to alter thoughts and perceptions, draw out deeply buried memories</a:t>
            </a:r>
          </a:p>
          <a:p>
            <a:pPr lvl="1"/>
            <a:r>
              <a:rPr lang="en-US" dirty="0">
                <a:solidFill>
                  <a:srgbClr val="2B7799"/>
                </a:solidFill>
              </a:rPr>
              <a:t>An effective therapeutic treatment tool for those open to suggestion</a:t>
            </a:r>
          </a:p>
          <a:p>
            <a:r>
              <a:rPr lang="en-US" dirty="0"/>
              <a:t>Associated with global changes in brain functioning across entire brain </a:t>
            </a:r>
            <a:r>
              <a:rPr lang="da-DK" dirty="0"/>
              <a:t>(Del Casale et al., 2012; Guldenmund et al., 2012; Wolf et al., 2022)</a:t>
            </a:r>
            <a:endParaRPr lang="en-US" dirty="0"/>
          </a:p>
        </p:txBody>
      </p:sp>
    </p:spTree>
    <p:extLst>
      <p:ext uri="{BB962C8B-B14F-4D97-AF65-F5344CB8AC3E}">
        <p14:creationId xmlns:p14="http://schemas.microsoft.com/office/powerpoint/2010/main" val="359426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Hypnosis: Myths And Truths</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280160"/>
            <a:ext cx="5791200" cy="4572000"/>
          </a:xfrm>
        </p:spPr>
        <p:txBody>
          <a:bodyPr>
            <a:normAutofit/>
          </a:bodyPr>
          <a:lstStyle/>
          <a:p>
            <a:pPr marL="457200" indent="-457200">
              <a:buFont typeface="Arial" panose="020B0604020202020204" pitchFamily="34" charset="0"/>
              <a:buChar char="•"/>
            </a:pPr>
            <a:r>
              <a:rPr lang="en-US" u="sng" dirty="0"/>
              <a:t>Myth</a:t>
            </a:r>
            <a:r>
              <a:rPr lang="en-US" dirty="0"/>
              <a:t>: People can be made to do embarrassing things.</a:t>
            </a:r>
          </a:p>
          <a:p>
            <a:pPr marL="457200" indent="-457200">
              <a:buFont typeface="Arial" panose="020B0604020202020204" pitchFamily="34" charset="0"/>
              <a:buChar char="•"/>
            </a:pPr>
            <a:r>
              <a:rPr lang="en-US" u="sng" dirty="0"/>
              <a:t>Truth</a:t>
            </a:r>
            <a:r>
              <a:rPr lang="en-US" dirty="0"/>
              <a:t>: People are aware of what they do under hypnosis.</a:t>
            </a:r>
          </a:p>
          <a:p>
            <a:pPr marL="457200" indent="-457200">
              <a:buFont typeface="Arial" panose="020B0604020202020204" pitchFamily="34" charset="0"/>
              <a:buChar char="•"/>
            </a:pPr>
            <a:r>
              <a:rPr lang="en-US" u="sng" dirty="0"/>
              <a:t>Myth</a:t>
            </a:r>
            <a:r>
              <a:rPr lang="en-US" dirty="0"/>
              <a:t>: The hypnotist can control the participant's mind.</a:t>
            </a:r>
          </a:p>
          <a:p>
            <a:pPr marL="457200" indent="-457200">
              <a:buFont typeface="Arial" panose="020B0604020202020204" pitchFamily="34" charset="0"/>
              <a:buChar char="•"/>
            </a:pPr>
            <a:r>
              <a:rPr lang="en-US" u="sng" dirty="0"/>
              <a:t>Truth</a:t>
            </a:r>
            <a:r>
              <a:rPr lang="en-US" dirty="0"/>
              <a:t>: Participants remain in control under hypnosis.</a:t>
            </a:r>
          </a:p>
        </p:txBody>
      </p:sp>
      <p:sp>
        <p:nvSpPr>
          <p:cNvPr id="4" name="TextBox 3">
            <a:extLst>
              <a:ext uri="{FF2B5EF4-FFF2-40B4-BE49-F238E27FC236}">
                <a16:creationId xmlns:a16="http://schemas.microsoft.com/office/drawing/2014/main" id="{E008B98C-5BFF-03B3-5486-5328BBC82ACA}"/>
              </a:ext>
            </a:extLst>
          </p:cNvPr>
          <p:cNvSpPr txBox="1"/>
          <p:nvPr/>
        </p:nvSpPr>
        <p:spPr>
          <a:xfrm>
            <a:off x="7162800" y="4960034"/>
            <a:ext cx="625492" cy="253916"/>
          </a:xfrm>
          <a:prstGeom prst="rect">
            <a:avLst/>
          </a:prstGeom>
          <a:noFill/>
        </p:spPr>
        <p:txBody>
          <a:bodyPr wrap="none" rtlCol="0">
            <a:spAutoFit/>
          </a:bodyPr>
          <a:lstStyle/>
          <a:p>
            <a:r>
              <a:rPr lang="en-US" sz="1050" dirty="0">
                <a:solidFill>
                  <a:srgbClr val="182F58"/>
                </a:solidFill>
              </a:rPr>
              <a:t>Figure 1</a:t>
            </a:r>
          </a:p>
        </p:txBody>
      </p:sp>
      <p:pic>
        <p:nvPicPr>
          <p:cNvPr id="6" name="Content Placeholder 3" descr="A poster titled 'Barnum the Hypnotist' shows illustrations of a person performing hypnotism.">
            <a:extLst>
              <a:ext uri="{FF2B5EF4-FFF2-40B4-BE49-F238E27FC236}">
                <a16:creationId xmlns:a16="http://schemas.microsoft.com/office/drawing/2014/main" id="{65F0EC9B-714D-B382-F1E0-C4689CE32D4E}"/>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1482" r="32407"/>
          <a:stretch/>
        </p:blipFill>
        <p:spPr>
          <a:xfrm>
            <a:off x="6248400" y="1439594"/>
            <a:ext cx="2288286" cy="3520440"/>
          </a:xfrm>
          <a:prstGeom prst="rect">
            <a:avLst/>
          </a:prstGeom>
          <a:noFill/>
        </p:spPr>
      </p:pic>
    </p:spTree>
    <p:extLst>
      <p:ext uri="{BB962C8B-B14F-4D97-AF65-F5344CB8AC3E}">
        <p14:creationId xmlns:p14="http://schemas.microsoft.com/office/powerpoint/2010/main" val="34374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Hypnosis: Participant Experience</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280160"/>
            <a:ext cx="8382000" cy="4358640"/>
          </a:xfrm>
        </p:spPr>
        <p:txBody>
          <a:bodyPr>
            <a:normAutofit fontScale="85000" lnSpcReduction="20000"/>
          </a:bodyPr>
          <a:lstStyle/>
          <a:p>
            <a:r>
              <a:rPr lang="en-US" dirty="0"/>
              <a:t>There are variations, but four parts are consistent (National Research Council, 1994; Williamson, 2019):</a:t>
            </a:r>
          </a:p>
          <a:p>
            <a:pPr lvl="1"/>
            <a:r>
              <a:rPr lang="en-US" dirty="0">
                <a:solidFill>
                  <a:srgbClr val="2B7799"/>
                </a:solidFill>
              </a:rPr>
              <a:t>Participant focuses on one thing (e.g., hypnotist's words).</a:t>
            </a:r>
          </a:p>
          <a:p>
            <a:pPr lvl="1"/>
            <a:r>
              <a:rPr lang="en-US" dirty="0">
                <a:solidFill>
                  <a:srgbClr val="2B7799"/>
                </a:solidFill>
              </a:rPr>
              <a:t>Participant is made comfortable and directed to relax and feel sleepy.</a:t>
            </a:r>
          </a:p>
          <a:p>
            <a:pPr lvl="1"/>
            <a:r>
              <a:rPr lang="en-US" dirty="0">
                <a:solidFill>
                  <a:srgbClr val="2B7799"/>
                </a:solidFill>
              </a:rPr>
              <a:t>Participant is told to be open, trust the hypnotist, and let go.</a:t>
            </a:r>
          </a:p>
          <a:p>
            <a:pPr lvl="1"/>
            <a:r>
              <a:rPr lang="en-US" dirty="0">
                <a:solidFill>
                  <a:srgbClr val="2B7799"/>
                </a:solidFill>
              </a:rPr>
              <a:t>Participant is encouraged to use their imagination.</a:t>
            </a:r>
          </a:p>
          <a:p>
            <a:r>
              <a:rPr lang="en-US" dirty="0"/>
              <a:t>Most people are at least moderately hypnotizable (Kihlstrom, 2013).</a:t>
            </a:r>
          </a:p>
          <a:p>
            <a:r>
              <a:rPr lang="en-US" dirty="0"/>
              <a:t>Hypnosis is used for therapeutic purposes like pain management, treating depression/anxiety, smoking cessation, and weight loss (Alladin, 2012; Beevi et al., 2019; Elkins et al., 2012; Golden, 2012; Montgomery et al., 2012).</a:t>
            </a:r>
          </a:p>
        </p:txBody>
      </p:sp>
    </p:spTree>
    <p:extLst>
      <p:ext uri="{BB962C8B-B14F-4D97-AF65-F5344CB8AC3E}">
        <p14:creationId xmlns:p14="http://schemas.microsoft.com/office/powerpoint/2010/main" val="3422802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b="1"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280160"/>
            <a:ext cx="8229600" cy="1844040"/>
          </a:xfrm>
        </p:spPr>
        <p:txBody>
          <a:bodyPr/>
          <a:lstStyle/>
          <a:p>
            <a:r>
              <a:rPr lang="en-US" dirty="0"/>
              <a:t>With your group, discuss any experiences you've had or seen relating to hypnosis. Do you feel the previously described steps would be effective on you? Do you feel you would be open to the idea?</a:t>
            </a:r>
          </a:p>
        </p:txBody>
      </p:sp>
    </p:spTree>
    <p:extLst>
      <p:ext uri="{BB962C8B-B14F-4D97-AF65-F5344CB8AC3E}">
        <p14:creationId xmlns:p14="http://schemas.microsoft.com/office/powerpoint/2010/main" val="2069639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How Hypnotism Works</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p:txBody>
          <a:bodyPr>
            <a:normAutofit fontScale="92500" lnSpcReduction="20000"/>
          </a:bodyPr>
          <a:lstStyle/>
          <a:p>
            <a:r>
              <a:rPr lang="en-US" dirty="0"/>
              <a:t>Some use hypnosis to affect cognitive processes like learning in educational settings (Wark, 2011; Drigas et al., 2021).</a:t>
            </a:r>
          </a:p>
          <a:p>
            <a:r>
              <a:rPr lang="en-US" dirty="0"/>
              <a:t>Hypnosis can alter processes once thought to be automatic outside voluntary control like reading </a:t>
            </a:r>
            <a:r>
              <a:rPr lang="da-DK" dirty="0"/>
              <a:t>(Lifshitz et al., 2013; Raz et al., 2002).</a:t>
            </a:r>
          </a:p>
          <a:p>
            <a:pPr lvl="1"/>
            <a:r>
              <a:rPr lang="en-US" dirty="0">
                <a:solidFill>
                  <a:srgbClr val="2B7799"/>
                </a:solidFill>
              </a:rPr>
              <a:t>Others suggest these processes remain intact (Augustinova &amp; Ferrand, 2012).</a:t>
            </a:r>
          </a:p>
          <a:p>
            <a:r>
              <a:rPr lang="en-US" u="sng" dirty="0"/>
              <a:t>Dissociation theory</a:t>
            </a:r>
            <a:r>
              <a:rPr lang="en-US" dirty="0"/>
              <a:t>: Hypnosis is a dissociated state of consciousness separate from normal awareness.</a:t>
            </a:r>
          </a:p>
          <a:p>
            <a:r>
              <a:rPr lang="en-US" u="sng" dirty="0"/>
              <a:t>Social-cognitive theory</a:t>
            </a:r>
            <a:r>
              <a:rPr lang="en-US" dirty="0"/>
              <a:t>: Hypnotized people are performing the expected social role, not an altered state.</a:t>
            </a:r>
          </a:p>
        </p:txBody>
      </p:sp>
    </p:spTree>
    <p:extLst>
      <p:ext uri="{BB962C8B-B14F-4D97-AF65-F5344CB8AC3E}">
        <p14:creationId xmlns:p14="http://schemas.microsoft.com/office/powerpoint/2010/main" val="1837864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b="1"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844041"/>
          </a:xfrm>
        </p:spPr>
        <p:txBody>
          <a:bodyPr/>
          <a:lstStyle/>
          <a:p>
            <a:r>
              <a:rPr lang="en-US" dirty="0"/>
              <a:t>There are some who believe that practices like hypnosis are immoral. Why do you think people would make this argument? Do you see any merit in this perspective? Why or why not?</a:t>
            </a:r>
          </a:p>
        </p:txBody>
      </p:sp>
    </p:spTree>
    <p:extLst>
      <p:ext uri="{BB962C8B-B14F-4D97-AF65-F5344CB8AC3E}">
        <p14:creationId xmlns:p14="http://schemas.microsoft.com/office/powerpoint/2010/main" val="3029162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33BDE-B1DE-9B51-1393-9AEE5689B40F}"/>
              </a:ext>
            </a:extLst>
          </p:cNvPr>
          <p:cNvSpPr>
            <a:spLocks noGrp="1"/>
          </p:cNvSpPr>
          <p:nvPr>
            <p:ph type="title"/>
          </p:nvPr>
        </p:nvSpPr>
        <p:spPr/>
        <p:txBody>
          <a:bodyPr/>
          <a:lstStyle/>
          <a:p>
            <a:r>
              <a:rPr lang="en-US" b="1" dirty="0"/>
              <a:t>Meditation</a:t>
            </a:r>
            <a:r>
              <a:rPr lang="en-US" b="1" baseline="-25000" dirty="0"/>
              <a:t>1</a:t>
            </a:r>
          </a:p>
        </p:txBody>
      </p:sp>
      <p:sp>
        <p:nvSpPr>
          <p:cNvPr id="3" name="Content Placeholder 2">
            <a:extLst>
              <a:ext uri="{FF2B5EF4-FFF2-40B4-BE49-F238E27FC236}">
                <a16:creationId xmlns:a16="http://schemas.microsoft.com/office/drawing/2014/main" id="{2DB405A1-1826-9335-EF31-DDDC51BD6B9A}"/>
              </a:ext>
            </a:extLst>
          </p:cNvPr>
          <p:cNvSpPr>
            <a:spLocks noGrp="1"/>
          </p:cNvSpPr>
          <p:nvPr>
            <p:ph idx="1"/>
          </p:nvPr>
        </p:nvSpPr>
        <p:spPr>
          <a:xfrm>
            <a:off x="457200" y="1280160"/>
            <a:ext cx="8229600" cy="4739640"/>
          </a:xfrm>
        </p:spPr>
        <p:txBody>
          <a:bodyPr>
            <a:normAutofit/>
          </a:bodyPr>
          <a:lstStyle/>
          <a:p>
            <a:r>
              <a:rPr lang="en-US" b="1" dirty="0"/>
              <a:t>Meditation</a:t>
            </a:r>
            <a:r>
              <a:rPr lang="en-US" dirty="0"/>
              <a:t>: act of focusing on a single target like breath or repeated sound</a:t>
            </a:r>
          </a:p>
          <a:p>
            <a:r>
              <a:rPr lang="en-US" dirty="0">
                <a:solidFill>
                  <a:srgbClr val="182F58"/>
                </a:solidFill>
              </a:rPr>
              <a:t>Increases awareness of the present moment through clearing the mind</a:t>
            </a:r>
          </a:p>
          <a:p>
            <a:r>
              <a:rPr lang="en-US" dirty="0">
                <a:solidFill>
                  <a:srgbClr val="182F58"/>
                </a:solidFill>
              </a:rPr>
              <a:t>Achieved alone, though training in techniques is often received initially</a:t>
            </a:r>
          </a:p>
          <a:p>
            <a:r>
              <a:rPr lang="en-US" dirty="0">
                <a:solidFill>
                  <a:srgbClr val="182F58"/>
                </a:solidFill>
              </a:rPr>
              <a:t>Not an altered state of consciousness, but expert meditators show unique brain wave patterns </a:t>
            </a:r>
            <a:r>
              <a:rPr lang="da-DK" dirty="0">
                <a:solidFill>
                  <a:srgbClr val="182F58"/>
                </a:solidFill>
              </a:rPr>
              <a:t>(Fell et al., 2010; Pandey et al., 2021)</a:t>
            </a:r>
          </a:p>
        </p:txBody>
      </p:sp>
    </p:spTree>
    <p:extLst>
      <p:ext uri="{BB962C8B-B14F-4D97-AF65-F5344CB8AC3E}">
        <p14:creationId xmlns:p14="http://schemas.microsoft.com/office/powerpoint/2010/main" val="199706331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1773</TotalTime>
  <Words>731</Words>
  <Application>Microsoft Office PowerPoint</Application>
  <PresentationFormat>On-screen Show (4:3)</PresentationFormat>
  <Paragraphs>57</Paragraphs>
  <Slides>13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Aptos</vt:lpstr>
      <vt:lpstr>Century Gothic</vt:lpstr>
      <vt:lpstr>Aptos Display</vt:lpstr>
      <vt:lpstr>Office Theme</vt:lpstr>
      <vt:lpstr>1_Office Theme</vt:lpstr>
      <vt:lpstr>Lesson 3.6</vt:lpstr>
      <vt:lpstr>Other States Of Consciousness</vt:lpstr>
      <vt:lpstr>Hypnosis</vt:lpstr>
      <vt:lpstr>Hypnosis: Myths And Truths</vt:lpstr>
      <vt:lpstr>Hypnosis: Participant Experience</vt:lpstr>
      <vt:lpstr>Group Activity</vt:lpstr>
      <vt:lpstr>How Hypnotism Works</vt:lpstr>
      <vt:lpstr>Reflection Question</vt:lpstr>
      <vt:lpstr>Meditation1</vt:lpstr>
      <vt:lpstr>Meditation2</vt:lpstr>
      <vt:lpstr>Applications Of Meditation</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3.6 Other States of Consciousness</dc:title>
  <dc:creator>Hawkes Learning</dc:creator>
  <cp:keywords>Psychology</cp:keywords>
  <cp:lastModifiedBy>Talissa Nahass</cp:lastModifiedBy>
  <cp:revision>183</cp:revision>
  <dcterms:created xsi:type="dcterms:W3CDTF">2013-04-26T14:43:13Z</dcterms:created>
  <dcterms:modified xsi:type="dcterms:W3CDTF">2024-07-23T17:38:13Z</dcterms:modified>
  <cp:category>Psychology</cp:category>
</cp:coreProperties>
</file>