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72" r:id="rId3"/>
    <p:sldId id="273" r:id="rId4"/>
    <p:sldId id="274" r:id="rId5"/>
    <p:sldId id="277" r:id="rId6"/>
    <p:sldId id="278" r:id="rId7"/>
    <p:sldId id="279" r:id="rId8"/>
    <p:sldId id="280" r:id="rId9"/>
    <p:sldId id="275" r:id="rId10"/>
    <p:sldId id="283" r:id="rId11"/>
    <p:sldId id="270" r:id="rId12"/>
    <p:sldId id="281" r:id="rId13"/>
    <p:sldId id="284" r:id="rId14"/>
    <p:sldId id="285" r:id="rId15"/>
    <p:sldId id="282" r:id="rId16"/>
    <p:sldId id="286" r:id="rId17"/>
    <p:sldId id="276" r:id="rId18"/>
    <p:sldId id="318" r:id="rId1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D7D9F"/>
    <a:srgbClr val="1F497D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A8F05480-240A-EBC7-432C-D7D92ECB0B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38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6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1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4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6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4.1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Sensation Versus Perception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2301241"/>
          </a:xfrm>
        </p:spPr>
        <p:txBody>
          <a:bodyPr/>
          <a:lstStyle/>
          <a:p>
            <a:r>
              <a:rPr lang="en-US" dirty="0"/>
              <a:t>If someone lost one of their senses, do you think their perceptions would alter? An example might be losing a sense of smell and no longer being able to equate cinnamon with Grandma's baked goods. Would another sense take over, and how would it work?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Perception: </a:t>
            </a:r>
            <a:r>
              <a:rPr lang="en-US" b="1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52578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Plays a significant role in what is sensed vs perceived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Inattentional blindness</a:t>
            </a:r>
            <a:r>
              <a:rPr lang="en-US" dirty="0"/>
              <a:t>: failure to notice fully visible things due to lack of attention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failing to see a gorilla in a video when focusing on counting ball passes (Simons &amp; Chabris, 1999)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failing to notice a red shape when focusing on black and white shapes (Figure 4) (Most et al., 2000)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E4C83-B063-57AE-B569-C447A548C184}"/>
              </a:ext>
            </a:extLst>
          </p:cNvPr>
          <p:cNvSpPr txBox="1"/>
          <p:nvPr/>
        </p:nvSpPr>
        <p:spPr>
          <a:xfrm>
            <a:off x="6858000" y="481584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4</a:t>
            </a:r>
          </a:p>
        </p:txBody>
      </p:sp>
      <p:pic>
        <p:nvPicPr>
          <p:cNvPr id="7" name="Content Placeholder 2" descr="A variety of black and white shapes surround a red cross in the center.">
            <a:extLst>
              <a:ext uri="{FF2B5EF4-FFF2-40B4-BE49-F238E27FC236}">
                <a16:creationId xmlns:a16="http://schemas.microsoft.com/office/drawing/2014/main" id="{3EBEDDFC-78DF-E6A3-3753-6E80E75AE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r="18712"/>
          <a:stretch/>
        </p:blipFill>
        <p:spPr>
          <a:xfrm>
            <a:off x="5334000" y="1828800"/>
            <a:ext cx="3435096" cy="2987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32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Influences </a:t>
            </a:r>
            <a:r>
              <a:rPr lang="en-US" dirty="0"/>
              <a:t>O</a:t>
            </a:r>
            <a:r>
              <a:rPr lang="en-US" b="1" dirty="0"/>
              <a:t>n Perception: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shift our ability to discriminate between a sensory stimulus and background noise</a:t>
            </a:r>
          </a:p>
          <a:p>
            <a:r>
              <a:rPr lang="en-US" b="1" dirty="0"/>
              <a:t>Signal detection theory</a:t>
            </a:r>
            <a:r>
              <a:rPr lang="en-US" dirty="0"/>
              <a:t>: ability to identify stimulus when it's embedded in a distracting background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increasing air traffic controller accuracy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Developed to improve the sensitivity of air traffic controllers to plane blips (Swets, 1964)</a:t>
            </a:r>
          </a:p>
        </p:txBody>
      </p:sp>
    </p:spTree>
    <p:extLst>
      <p:ext uri="{BB962C8B-B14F-4D97-AF65-F5344CB8AC3E}">
        <p14:creationId xmlns:p14="http://schemas.microsoft.com/office/powerpoint/2010/main" val="166749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Influences On Perception</a:t>
            </a:r>
            <a:r>
              <a:rPr lang="en-US" baseline="-25000" dirty="0"/>
              <a:t>1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87040"/>
          </a:xfrm>
        </p:spPr>
        <p:txBody>
          <a:bodyPr>
            <a:normAutofit/>
          </a:bodyPr>
          <a:lstStyle/>
          <a:p>
            <a:r>
              <a:rPr lang="en-US" sz="2000" dirty="0"/>
              <a:t>Can be affected by beliefs, values, prejudices, expectations, and experiences</a:t>
            </a:r>
          </a:p>
          <a:p>
            <a:pPr lvl="1"/>
            <a:r>
              <a:rPr lang="en-US" sz="2000" dirty="0">
                <a:solidFill>
                  <a:srgbClr val="2D7D9F"/>
                </a:solidFill>
              </a:rPr>
              <a:t>Example: visual depth perception impaired by lack of binocular vision development (Fawcett et al., 2005)</a:t>
            </a:r>
          </a:p>
          <a:p>
            <a:r>
              <a:rPr lang="en-US" sz="2000" dirty="0"/>
              <a:t>Cultural differences in perception</a:t>
            </a:r>
          </a:p>
          <a:p>
            <a:pPr lvl="1"/>
            <a:r>
              <a:rPr lang="en-US" sz="2000" dirty="0">
                <a:solidFill>
                  <a:srgbClr val="2D7D9F"/>
                </a:solidFill>
              </a:rPr>
              <a:t>Westerners more susceptible to certain illusions than those from non-Western cultures (Segall et al., 1963)</a:t>
            </a:r>
          </a:p>
          <a:p>
            <a:pPr lvl="1"/>
            <a:r>
              <a:rPr lang="en-US" sz="2000" dirty="0">
                <a:solidFill>
                  <a:srgbClr val="2D7D9F"/>
                </a:solidFill>
              </a:rPr>
              <a:t>Example: Müller-Lyer illusion (Figure 5)</a:t>
            </a:r>
          </a:p>
        </p:txBody>
      </p:sp>
      <p:pic>
        <p:nvPicPr>
          <p:cNvPr id="6" name="Content Placeholder 2" descr="Vertical lines demonstrating a corner are shown.">
            <a:extLst>
              <a:ext uri="{FF2B5EF4-FFF2-40B4-BE49-F238E27FC236}">
                <a16:creationId xmlns:a16="http://schemas.microsoft.com/office/drawing/2014/main" id="{29044C4E-32F1-A73E-7EA8-3B82E9130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14800"/>
            <a:ext cx="2935224" cy="163068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6EBC8-A6B0-4AA0-1078-B58042C48B3D}"/>
              </a:ext>
            </a:extLst>
          </p:cNvPr>
          <p:cNvSpPr txBox="1"/>
          <p:nvPr/>
        </p:nvSpPr>
        <p:spPr>
          <a:xfrm>
            <a:off x="4355266" y="574548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322354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Influences On Perception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influences: personality and attitude</a:t>
            </a:r>
          </a:p>
          <a:p>
            <a:r>
              <a:rPr lang="en-US" dirty="0"/>
              <a:t>"Thrill-seeker" children and preference for intense sour flavors (Liem et al., 2004)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Suggests basic aspects of personality may affect perception</a:t>
            </a:r>
          </a:p>
          <a:p>
            <a:r>
              <a:rPr lang="en-US" dirty="0"/>
              <a:t>Positive attitude towards low-fat foods in relation to increased taste ratings (Aaron et al., 1994)</a:t>
            </a:r>
          </a:p>
        </p:txBody>
      </p:sp>
    </p:spTree>
    <p:extLst>
      <p:ext uri="{BB962C8B-B14F-4D97-AF65-F5344CB8AC3E}">
        <p14:creationId xmlns:p14="http://schemas.microsoft.com/office/powerpoint/2010/main" val="57724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463041"/>
          </a:xfrm>
        </p:spPr>
        <p:txBody>
          <a:bodyPr/>
          <a:lstStyle/>
          <a:p>
            <a:r>
              <a:rPr lang="en-US" dirty="0"/>
              <a:t>Do you enjoy intense sour flavors? If yes, do you consider yourself a thrill seeker? Do agree with the findings of Liem and colleagues?</a:t>
            </a:r>
          </a:p>
        </p:txBody>
      </p:sp>
    </p:spTree>
    <p:extLst>
      <p:ext uri="{BB962C8B-B14F-4D97-AF65-F5344CB8AC3E}">
        <p14:creationId xmlns:p14="http://schemas.microsoft.com/office/powerpoint/2010/main" val="186039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Sensation occurs when sensory receptors detect sensory stimuli.</a:t>
            </a:r>
          </a:p>
          <a:p>
            <a:r>
              <a:rPr lang="en-US" dirty="0"/>
              <a:t>Perception involves organization, interpretation and conscious experience of sensations.</a:t>
            </a:r>
          </a:p>
          <a:p>
            <a:r>
              <a:rPr lang="en-US" dirty="0"/>
              <a:t>All sensory systems have absolute thresholds and difference thresholds.</a:t>
            </a:r>
          </a:p>
          <a:p>
            <a:r>
              <a:rPr lang="en-US" dirty="0"/>
              <a:t>Sensory adaptation, selective attention, and signal detection theory explain what is/isn't perceived.</a:t>
            </a:r>
          </a:p>
          <a:p>
            <a:r>
              <a:rPr lang="en-US" dirty="0"/>
              <a:t>Perceptions affected by beliefs, values, prejudices, culture, and life experiences.</a:t>
            </a:r>
          </a:p>
        </p:txBody>
      </p:sp>
    </p:spTree>
    <p:extLst>
      <p:ext uri="{BB962C8B-B14F-4D97-AF65-F5344CB8AC3E}">
        <p14:creationId xmlns:p14="http://schemas.microsoft.com/office/powerpoint/2010/main" val="148212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1066800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Sensation Versus Perception</a:t>
            </a:r>
          </a:p>
        </p:txBody>
      </p:sp>
      <p:pic>
        <p:nvPicPr>
          <p:cNvPr id="7" name="Content Placeholder 2" descr="A photograph shows a busy street with numerous people walking and one person biking">
            <a:extLst>
              <a:ext uri="{FF2B5EF4-FFF2-40B4-BE49-F238E27FC236}">
                <a16:creationId xmlns:a16="http://schemas.microsoft.com/office/drawing/2014/main" id="{508ADC04-B96D-590C-830D-8547E3B17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0185"/>
          <a:stretch/>
        </p:blipFill>
        <p:spPr>
          <a:xfrm>
            <a:off x="228600" y="2146188"/>
            <a:ext cx="3516884" cy="24536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A7383-0C3E-C0BC-691C-954CD9452AC4}"/>
              </a:ext>
            </a:extLst>
          </p:cNvPr>
          <p:cNvSpPr txBox="1"/>
          <p:nvPr/>
        </p:nvSpPr>
        <p:spPr>
          <a:xfrm>
            <a:off x="1674296" y="4600665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AD2ED-BC2C-81EE-1B48-8ABB181CC0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562600" cy="4572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Importance of sensory systems: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Navigation and interaction with environment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Finding nourishment, seeking shelter, maintaining social relationships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Avoiding potentially dangerous situations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2" y="1097280"/>
            <a:ext cx="5486400" cy="489204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Sensory receptors are specialized neurons that respond to specific types of stimuli.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sensory information is detected by a sensory receptor, </a:t>
            </a:r>
            <a:r>
              <a:rPr lang="en-US" b="1" dirty="0"/>
              <a:t>sensation</a:t>
            </a:r>
            <a:r>
              <a:rPr lang="en-US" dirty="0"/>
              <a:t> has occurred.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Light causes chemical changes in cells lining the back of the eye.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cells relay messages as </a:t>
            </a:r>
            <a:r>
              <a:rPr lang="en-US" b="1" dirty="0"/>
              <a:t>action potentials</a:t>
            </a:r>
            <a:r>
              <a:rPr lang="en-US" dirty="0"/>
              <a:t> to the central nervous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conversion from sensory stimulus to action potential is called </a:t>
            </a:r>
            <a:r>
              <a:rPr lang="en-US" b="1" dirty="0"/>
              <a:t>transduction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CE56F-05BF-9C19-B0F6-E8049F9CB69F}"/>
              </a:ext>
            </a:extLst>
          </p:cNvPr>
          <p:cNvSpPr txBox="1"/>
          <p:nvPr/>
        </p:nvSpPr>
        <p:spPr>
          <a:xfrm>
            <a:off x="6934200" y="4971032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  <p:pic>
        <p:nvPicPr>
          <p:cNvPr id="7" name="Content Placeholder 2" descr="A graphic of an outline of a head with symbols for the five senses around it: touch, sight, smell, hear, taste">
            <a:extLst>
              <a:ext uri="{FF2B5EF4-FFF2-40B4-BE49-F238E27FC236}">
                <a16:creationId xmlns:a16="http://schemas.microsoft.com/office/drawing/2014/main" id="{CCCF8BAF-B4F4-01E1-9A83-197F55592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r="22110"/>
          <a:stretch/>
        </p:blipFill>
        <p:spPr>
          <a:xfrm>
            <a:off x="5410200" y="1569860"/>
            <a:ext cx="3291840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86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five traditional senses: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Vision, hearing (audition), smell (olfaction), taste (gustation), and touch (somatosensation)</a:t>
            </a:r>
          </a:p>
          <a:p>
            <a:r>
              <a:rPr lang="en-US" dirty="0"/>
              <a:t>We also have sensory systems: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For balance (vestibular sense)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Body position and movement (proprioception and kinesthesia)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Pain (nociception)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Temperature (thermoception)</a:t>
            </a:r>
          </a:p>
        </p:txBody>
      </p:sp>
    </p:spTree>
    <p:extLst>
      <p:ext uri="{BB962C8B-B14F-4D97-AF65-F5344CB8AC3E}">
        <p14:creationId xmlns:p14="http://schemas.microsoft.com/office/powerpoint/2010/main" val="164843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Absolute Threshold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Absolute threshold </a:t>
            </a:r>
            <a:r>
              <a:rPr lang="en-US" dirty="0"/>
              <a:t>is the minimum amount of stimulus energy for stimulus detection 50% of the time.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Most sensitive eye cells can detect a candle flame 30 miles away (Okawa &amp; Sampath, 2007).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Inner ear cells can detect a clock tick 20 feet away (Galanter, 1962; National Institute on Deafness and Other Communication Disorders, 2022).</a:t>
            </a:r>
          </a:p>
        </p:txBody>
      </p:sp>
    </p:spTree>
    <p:extLst>
      <p:ext uri="{BB962C8B-B14F-4D97-AF65-F5344CB8AC3E}">
        <p14:creationId xmlns:p14="http://schemas.microsoft.com/office/powerpoint/2010/main" val="144143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Subliminal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Subliminal messages </a:t>
            </a:r>
            <a:r>
              <a:rPr lang="en-US" dirty="0"/>
              <a:t>are presented below the threshold for conscious awareness.</a:t>
            </a:r>
          </a:p>
          <a:p>
            <a:r>
              <a:rPr lang="en-US" dirty="0"/>
              <a:t>A stimulus reaches the physiological threshold when strong enough to excite receptors and send nerve impulses (absolute threshold).</a:t>
            </a:r>
          </a:p>
          <a:p>
            <a:r>
              <a:rPr lang="en-US" dirty="0"/>
              <a:t>Below this threshold is subliminal—received but not consciously aware.</a:t>
            </a:r>
          </a:p>
          <a:p>
            <a:r>
              <a:rPr lang="en-US" dirty="0"/>
              <a:t>Research shows people can process and respond to subliminal information </a:t>
            </a:r>
            <a:r>
              <a:rPr lang="it-IT" dirty="0"/>
              <a:t>(Bargh, 2016; Loersch et al., 2013; Sutil-Martin &amp; Rienda-Gomez, 2020).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07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Just Noticeable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just noticeable difference</a:t>
            </a:r>
            <a:r>
              <a:rPr lang="en-US" dirty="0"/>
              <a:t> (difference threshold) is how much stimulus difference is required to detect a change.</a:t>
            </a:r>
          </a:p>
          <a:p>
            <a:r>
              <a:rPr lang="en-US" dirty="0"/>
              <a:t>The difference threshold changes depending on the stimulus intensity.</a:t>
            </a:r>
          </a:p>
          <a:p>
            <a:r>
              <a:rPr lang="en-US" u="sng" dirty="0"/>
              <a:t>Weber's law</a:t>
            </a:r>
            <a:r>
              <a:rPr lang="en-US" dirty="0"/>
              <a:t>: The difference threshold is a constant fraction of the original stimulus.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998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Perception</a:t>
            </a:r>
            <a:r>
              <a:rPr lang="en-US" dirty="0"/>
              <a:t>: how sensory information is organized, interpreted, and consciously experienced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Involves </a:t>
            </a:r>
            <a:r>
              <a:rPr lang="en-US" b="1" dirty="0">
                <a:solidFill>
                  <a:srgbClr val="2D7D9F"/>
                </a:solidFill>
              </a:rPr>
              <a:t>bottom-up processing</a:t>
            </a:r>
            <a:r>
              <a:rPr lang="en-US" dirty="0">
                <a:solidFill>
                  <a:srgbClr val="2D7D9F"/>
                </a:solidFill>
              </a:rPr>
              <a:t> built from sensory input</a:t>
            </a:r>
          </a:p>
          <a:p>
            <a:pPr lvl="1"/>
            <a:r>
              <a:rPr lang="en-US" dirty="0">
                <a:solidFill>
                  <a:srgbClr val="2D7D9F"/>
                </a:solidFill>
              </a:rPr>
              <a:t>Also involves </a:t>
            </a:r>
            <a:r>
              <a:rPr lang="en-US" b="1" dirty="0">
                <a:solidFill>
                  <a:srgbClr val="2D7D9F"/>
                </a:solidFill>
              </a:rPr>
              <a:t>top-down processing </a:t>
            </a:r>
            <a:r>
              <a:rPr lang="en-US" dirty="0">
                <a:solidFill>
                  <a:srgbClr val="2D7D9F"/>
                </a:solidFill>
              </a:rPr>
              <a:t>influenced by knowledge/experiences</a:t>
            </a:r>
          </a:p>
          <a:p>
            <a:r>
              <a:rPr lang="en-US" dirty="0"/>
              <a:t>Sensation: physical process; perception: psychological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smelling cinnamon rolls (sensation) vs. associating it with a memory (perception)</a:t>
            </a:r>
          </a:p>
        </p:txBody>
      </p:sp>
    </p:spTree>
    <p:extLst>
      <p:ext uri="{BB962C8B-B14F-4D97-AF65-F5344CB8AC3E}">
        <p14:creationId xmlns:p14="http://schemas.microsoft.com/office/powerpoint/2010/main" val="164528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Sensory Adaption</a:t>
            </a:r>
          </a:p>
        </p:txBody>
      </p:sp>
      <p:pic>
        <p:nvPicPr>
          <p:cNvPr id="5" name="Content Placeholder 2" descr="An analog clock shows 1:55">
            <a:extLst>
              <a:ext uri="{FF2B5EF4-FFF2-40B4-BE49-F238E27FC236}">
                <a16:creationId xmlns:a16="http://schemas.microsoft.com/office/drawing/2014/main" id="{AE6EFCE0-24F1-053F-C4E6-6B5DD2D2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r="24074"/>
          <a:stretch/>
        </p:blipFill>
        <p:spPr>
          <a:xfrm>
            <a:off x="723878" y="1552554"/>
            <a:ext cx="2514643" cy="260604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51D0A-CC31-8FBA-C5AA-3E4D60B1371E}"/>
              </a:ext>
            </a:extLst>
          </p:cNvPr>
          <p:cNvSpPr txBox="1"/>
          <p:nvPr/>
        </p:nvSpPr>
        <p:spPr>
          <a:xfrm>
            <a:off x="1668453" y="4190414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6DCCA-BA07-977C-C016-97FAA0FCCBA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Sensory adaption</a:t>
            </a:r>
            <a:r>
              <a:rPr lang="en-US" dirty="0"/>
              <a:t>: when we don't perceive stimuli that remain relatively constant over periods of time</a:t>
            </a:r>
          </a:p>
          <a:p>
            <a:pPr lvl="1"/>
            <a:r>
              <a:rPr lang="en-US" u="sng" dirty="0">
                <a:solidFill>
                  <a:srgbClr val="2D7D9F"/>
                </a:solidFill>
              </a:rPr>
              <a:t>Example</a:t>
            </a:r>
            <a:r>
              <a:rPr lang="en-US" dirty="0">
                <a:solidFill>
                  <a:srgbClr val="2D7D9F"/>
                </a:solidFill>
              </a:rPr>
              <a:t>: no longer perceiving a ticking clock sound you first heard</a:t>
            </a:r>
          </a:p>
        </p:txBody>
      </p:sp>
    </p:spTree>
    <p:extLst>
      <p:ext uri="{BB962C8B-B14F-4D97-AF65-F5344CB8AC3E}">
        <p14:creationId xmlns:p14="http://schemas.microsoft.com/office/powerpoint/2010/main" val="210962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846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4.1</vt:lpstr>
      <vt:lpstr>Sensation Versus Perception</vt:lpstr>
      <vt:lpstr>Sensation</vt:lpstr>
      <vt:lpstr>The Senses</vt:lpstr>
      <vt:lpstr>Absolute Threshold</vt:lpstr>
      <vt:lpstr>Subliminal Messaging</vt:lpstr>
      <vt:lpstr>Just Noticeable Difference</vt:lpstr>
      <vt:lpstr>Perception</vt:lpstr>
      <vt:lpstr>Sensory Adaption</vt:lpstr>
      <vt:lpstr>Reflection Question1</vt:lpstr>
      <vt:lpstr>Influences On Perception: Attention</vt:lpstr>
      <vt:lpstr>Influences On Perception: Motivation</vt:lpstr>
      <vt:lpstr>Other Influences On Perception1</vt:lpstr>
      <vt:lpstr>Other Influences On Perception2</vt:lpstr>
      <vt:lpstr>Reflection Question2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4.1 Sensation versus Perception</dc:title>
  <dc:creator>Hawkes Learning</dc:creator>
  <cp:keywords>Psychology</cp:keywords>
  <cp:lastModifiedBy>Talissa Nahass</cp:lastModifiedBy>
  <cp:revision>179</cp:revision>
  <dcterms:created xsi:type="dcterms:W3CDTF">2013-04-26T14:43:13Z</dcterms:created>
  <dcterms:modified xsi:type="dcterms:W3CDTF">2024-07-23T17:38:26Z</dcterms:modified>
  <cp:category>Psychology</cp:category>
</cp:coreProperties>
</file>