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4"/>
  </p:notesMasterIdLst>
  <p:handoutMasterIdLst>
    <p:handoutMasterId r:id="rId25"/>
  </p:handoutMasterIdLst>
  <p:sldIdLst>
    <p:sldId id="272" r:id="rId3"/>
    <p:sldId id="273" r:id="rId4"/>
    <p:sldId id="274" r:id="rId5"/>
    <p:sldId id="267" r:id="rId6"/>
    <p:sldId id="283" r:id="rId7"/>
    <p:sldId id="284" r:id="rId8"/>
    <p:sldId id="268" r:id="rId9"/>
    <p:sldId id="280" r:id="rId10"/>
    <p:sldId id="285" r:id="rId11"/>
    <p:sldId id="275" r:id="rId12"/>
    <p:sldId id="270" r:id="rId13"/>
    <p:sldId id="276" r:id="rId14"/>
    <p:sldId id="286" r:id="rId15"/>
    <p:sldId id="287" r:id="rId16"/>
    <p:sldId id="277" r:id="rId17"/>
    <p:sldId id="281" r:id="rId18"/>
    <p:sldId id="282" r:id="rId19"/>
    <p:sldId id="288" r:id="rId20"/>
    <p:sldId id="278" r:id="rId21"/>
    <p:sldId id="279" r:id="rId22"/>
    <p:sldId id="318"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D7D9F"/>
    <a:srgbClr val="1F497D"/>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922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5" name="Picture 4" descr="A book cover of a book&#10;&#10;Description automatically generated">
            <a:extLst>
              <a:ext uri="{FF2B5EF4-FFF2-40B4-BE49-F238E27FC236}">
                <a16:creationId xmlns:a16="http://schemas.microsoft.com/office/drawing/2014/main" id="{F5E1693B-0ACB-F46A-4481-212FABCACA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5470" y="457238"/>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93806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63967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3482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264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4431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35393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1779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9401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65335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212335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779080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40192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21575012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4.3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Vision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Color And Depth Perception</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dirty="0"/>
              <a:t>We do not see the world in black or white, nor do we see it in 2-D or flat.</a:t>
            </a:r>
          </a:p>
          <a:p>
            <a:r>
              <a:rPr lang="en-US" dirty="0"/>
              <a:t>How does color vision work?</a:t>
            </a:r>
          </a:p>
          <a:p>
            <a:r>
              <a:rPr lang="en-US" dirty="0"/>
              <a:t>How do we perceive three dimensions?</a:t>
            </a:r>
          </a:p>
        </p:txBody>
      </p:sp>
    </p:spTree>
    <p:extLst>
      <p:ext uri="{BB962C8B-B14F-4D97-AF65-F5344CB8AC3E}">
        <p14:creationId xmlns:p14="http://schemas.microsoft.com/office/powerpoint/2010/main" val="98492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do you think the world would look like if we could only view it in two dimensions?</a:t>
            </a:r>
          </a:p>
        </p:txBody>
      </p:sp>
    </p:spTree>
    <p:extLst>
      <p:ext uri="{BB962C8B-B14F-4D97-AF65-F5344CB8AC3E}">
        <p14:creationId xmlns:p14="http://schemas.microsoft.com/office/powerpoint/2010/main" val="302916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Color Vision: Trichromatic Theory</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112520"/>
            <a:ext cx="8229600" cy="2453640"/>
          </a:xfrm>
        </p:spPr>
        <p:txBody>
          <a:bodyPr>
            <a:normAutofit/>
          </a:bodyPr>
          <a:lstStyle/>
          <a:p>
            <a:r>
              <a:rPr lang="en-US" dirty="0"/>
              <a:t>Three different cone types to mediate color vision</a:t>
            </a:r>
          </a:p>
          <a:p>
            <a:pPr lvl="1"/>
            <a:r>
              <a:rPr lang="en-US" dirty="0">
                <a:solidFill>
                  <a:srgbClr val="2D7D9F"/>
                </a:solidFill>
              </a:rPr>
              <a:t>Each maximally sensitive to different wavelengths</a:t>
            </a:r>
          </a:p>
          <a:p>
            <a:r>
              <a:rPr lang="en-US" b="1" dirty="0"/>
              <a:t>Trichromatic theory of color vision</a:t>
            </a:r>
            <a:r>
              <a:rPr lang="en-US" dirty="0"/>
              <a:t>: all colors produced by combining red, green, blue wavelengths (Figure 5)</a:t>
            </a:r>
          </a:p>
        </p:txBody>
      </p:sp>
      <p:pic>
        <p:nvPicPr>
          <p:cNvPr id="6" name="Content Placeholder 2" descr="A graph comparing sensitivity to wavelength">
            <a:extLst>
              <a:ext uri="{FF2B5EF4-FFF2-40B4-BE49-F238E27FC236}">
                <a16:creationId xmlns:a16="http://schemas.microsoft.com/office/drawing/2014/main" id="{C673F7FA-6B60-2B5E-CD96-D43C19165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566160"/>
            <a:ext cx="3886199" cy="2159000"/>
          </a:xfrm>
          <a:prstGeom prst="rect">
            <a:avLst/>
          </a:prstGeom>
          <a:noFill/>
        </p:spPr>
      </p:pic>
      <p:sp>
        <p:nvSpPr>
          <p:cNvPr id="5" name="TextBox 4">
            <a:extLst>
              <a:ext uri="{FF2B5EF4-FFF2-40B4-BE49-F238E27FC236}">
                <a16:creationId xmlns:a16="http://schemas.microsoft.com/office/drawing/2014/main" id="{98CA77BD-5981-36EB-5B2D-15F2BADA9BDC}"/>
              </a:ext>
            </a:extLst>
          </p:cNvPr>
          <p:cNvSpPr txBox="1"/>
          <p:nvPr/>
        </p:nvSpPr>
        <p:spPr>
          <a:xfrm>
            <a:off x="4221153" y="5776462"/>
            <a:ext cx="625492" cy="253916"/>
          </a:xfrm>
          <a:prstGeom prst="rect">
            <a:avLst/>
          </a:prstGeom>
          <a:noFill/>
        </p:spPr>
        <p:txBody>
          <a:bodyPr wrap="none" rtlCol="0">
            <a:spAutoFit/>
          </a:bodyPr>
          <a:lstStyle/>
          <a:p>
            <a:r>
              <a:rPr lang="en-US" sz="1050" dirty="0">
                <a:solidFill>
                  <a:srgbClr val="182F58"/>
                </a:solidFill>
              </a:rPr>
              <a:t>Figure 5</a:t>
            </a:r>
          </a:p>
        </p:txBody>
      </p:sp>
    </p:spTree>
    <p:extLst>
      <p:ext uri="{BB962C8B-B14F-4D97-AF65-F5344CB8AC3E}">
        <p14:creationId xmlns:p14="http://schemas.microsoft.com/office/powerpoint/2010/main" val="122448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Color Vision: Opponent-Process Theory</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400" b="1" dirty="0"/>
              <a:t>Opponent-process theory</a:t>
            </a:r>
            <a:r>
              <a:rPr lang="en-US" sz="2400" dirty="0"/>
              <a:t>: colors coded in opponent pairs (black-white, yellow-blue, green-red)</a:t>
            </a:r>
          </a:p>
          <a:p>
            <a:pPr lvl="1"/>
            <a:r>
              <a:rPr lang="en-US" sz="2400" dirty="0">
                <a:solidFill>
                  <a:srgbClr val="2D7D9F"/>
                </a:solidFill>
              </a:rPr>
              <a:t>Explains inability to perceive certain color combinations like greenish-reds</a:t>
            </a:r>
          </a:p>
          <a:p>
            <a:pPr lvl="1"/>
            <a:r>
              <a:rPr lang="en-US" sz="2400" dirty="0">
                <a:solidFill>
                  <a:srgbClr val="2D7D9F"/>
                </a:solidFill>
              </a:rPr>
              <a:t>Cause negative afterimages of complementary colors</a:t>
            </a:r>
          </a:p>
          <a:p>
            <a:pPr lvl="2"/>
            <a:r>
              <a:rPr lang="en-US" sz="2000" b="1" dirty="0">
                <a:solidFill>
                  <a:srgbClr val="2D7D9F"/>
                </a:solidFill>
              </a:rPr>
              <a:t>Afterimage</a:t>
            </a:r>
            <a:r>
              <a:rPr lang="en-US" sz="2000" dirty="0">
                <a:solidFill>
                  <a:srgbClr val="2D7D9F"/>
                </a:solidFill>
              </a:rPr>
              <a:t>: continuation of visual sensation after stimulus is removed</a:t>
            </a:r>
          </a:p>
        </p:txBody>
      </p:sp>
      <p:sp>
        <p:nvSpPr>
          <p:cNvPr id="6" name="TextBox 5">
            <a:extLst>
              <a:ext uri="{FF2B5EF4-FFF2-40B4-BE49-F238E27FC236}">
                <a16:creationId xmlns:a16="http://schemas.microsoft.com/office/drawing/2014/main" id="{50A492FD-327F-8F1F-5BE3-D6E5C6FBE9AC}"/>
              </a:ext>
            </a:extLst>
          </p:cNvPr>
          <p:cNvSpPr txBox="1"/>
          <p:nvPr/>
        </p:nvSpPr>
        <p:spPr>
          <a:xfrm>
            <a:off x="7086600" y="4282440"/>
            <a:ext cx="625492" cy="253916"/>
          </a:xfrm>
          <a:prstGeom prst="rect">
            <a:avLst/>
          </a:prstGeom>
          <a:noFill/>
        </p:spPr>
        <p:txBody>
          <a:bodyPr wrap="none" rtlCol="0">
            <a:spAutoFit/>
          </a:bodyPr>
          <a:lstStyle/>
          <a:p>
            <a:r>
              <a:rPr lang="en-US" sz="1050" dirty="0">
                <a:solidFill>
                  <a:srgbClr val="182F58"/>
                </a:solidFill>
              </a:rPr>
              <a:t>Figure 6</a:t>
            </a:r>
          </a:p>
        </p:txBody>
      </p:sp>
      <p:pic>
        <p:nvPicPr>
          <p:cNvPr id="7" name="Content Placeholder 2" descr="An illustration shows a green, black, and yellow flag with a dot in the center.">
            <a:extLst>
              <a:ext uri="{FF2B5EF4-FFF2-40B4-BE49-F238E27FC236}">
                <a16:creationId xmlns:a16="http://schemas.microsoft.com/office/drawing/2014/main" id="{3CC00198-9BF5-4CA8-2610-E6137DEB80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37" r="12963"/>
          <a:stretch/>
        </p:blipFill>
        <p:spPr>
          <a:xfrm>
            <a:off x="5791200" y="2057400"/>
            <a:ext cx="3003804" cy="2225040"/>
          </a:xfrm>
          <a:prstGeom prst="rect">
            <a:avLst/>
          </a:prstGeom>
          <a:noFill/>
        </p:spPr>
      </p:pic>
    </p:spTree>
    <p:extLst>
      <p:ext uri="{BB962C8B-B14F-4D97-AF65-F5344CB8AC3E}">
        <p14:creationId xmlns:p14="http://schemas.microsoft.com/office/powerpoint/2010/main" val="47690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Color Vision: Theories in Comparison</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Both theories not mutually exclusive, just apply to different levels of the nervous system</a:t>
            </a:r>
          </a:p>
          <a:p>
            <a:r>
              <a:rPr lang="en-US" dirty="0"/>
              <a:t>Trichromatic theory: applies at retinal level with cone wavelength sensitivity</a:t>
            </a:r>
          </a:p>
          <a:p>
            <a:r>
              <a:rPr lang="en-US" dirty="0"/>
              <a:t>Opponent-process theory: applies beyond retina as signals transmit to brain (Land, 1959; Kaiser, 1997)</a:t>
            </a:r>
          </a:p>
        </p:txBody>
      </p:sp>
    </p:spTree>
    <p:extLst>
      <p:ext uri="{BB962C8B-B14F-4D97-AF65-F5344CB8AC3E}">
        <p14:creationId xmlns:p14="http://schemas.microsoft.com/office/powerpoint/2010/main" val="58215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Depth Perception</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3901440"/>
          </a:xfrm>
        </p:spPr>
        <p:txBody>
          <a:bodyPr>
            <a:normAutofit/>
          </a:bodyPr>
          <a:lstStyle/>
          <a:p>
            <a:r>
              <a:rPr lang="en-US" b="1" dirty="0"/>
              <a:t>Depth perception</a:t>
            </a:r>
            <a:r>
              <a:rPr lang="en-US" dirty="0"/>
              <a:t>: ability to perceive spatial relationships in 3-D space</a:t>
            </a:r>
          </a:p>
          <a:p>
            <a:pPr lvl="1"/>
            <a:r>
              <a:rPr lang="en-US" dirty="0">
                <a:solidFill>
                  <a:srgbClr val="2D7D9F"/>
                </a:solidFill>
              </a:rPr>
              <a:t>Enables us to describe things as being in front of, behind, above, below, or to the side things</a:t>
            </a:r>
          </a:p>
          <a:p>
            <a:r>
              <a:rPr lang="en-US" dirty="0">
                <a:solidFill>
                  <a:srgbClr val="182F58"/>
                </a:solidFill>
              </a:rPr>
              <a:t>Use a variety of cues to establish a sense of depth</a:t>
            </a:r>
          </a:p>
          <a:p>
            <a:r>
              <a:rPr lang="en-US" dirty="0">
                <a:solidFill>
                  <a:srgbClr val="182F58"/>
                </a:solidFill>
              </a:rPr>
              <a:t>Perceive depth in both 3-D (binocular cues) and 2-D (monocul</a:t>
            </a:r>
            <a:r>
              <a:rPr lang="en-US" dirty="0"/>
              <a:t>ar cues)</a:t>
            </a:r>
            <a:endParaRPr lang="en-US" dirty="0">
              <a:solidFill>
                <a:srgbClr val="182F58"/>
              </a:solidFill>
            </a:endParaRPr>
          </a:p>
        </p:txBody>
      </p:sp>
    </p:spTree>
    <p:extLst>
      <p:ext uri="{BB962C8B-B14F-4D97-AF65-F5344CB8AC3E}">
        <p14:creationId xmlns:p14="http://schemas.microsoft.com/office/powerpoint/2010/main" val="321402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Binocular Cues</a:t>
            </a:r>
            <a:endParaRPr lang="en-US" b="1" dirty="0"/>
          </a:p>
        </p:txBody>
      </p:sp>
      <p:pic>
        <p:nvPicPr>
          <p:cNvPr id="7" name="Content Placeholder 2" descr="A diagram illustrates the concept of binocular disparity.">
            <a:extLst>
              <a:ext uri="{FF2B5EF4-FFF2-40B4-BE49-F238E27FC236}">
                <a16:creationId xmlns:a16="http://schemas.microsoft.com/office/drawing/2014/main" id="{EF0982E2-F3C2-5D45-2CA7-52ABFBB3E0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333" r="33333"/>
          <a:stretch/>
        </p:blipFill>
        <p:spPr>
          <a:xfrm>
            <a:off x="848403" y="1315329"/>
            <a:ext cx="2265593" cy="3775989"/>
          </a:xfrm>
          <a:prstGeom prst="rect">
            <a:avLst/>
          </a:prstGeom>
          <a:noFill/>
        </p:spPr>
      </p:pic>
      <p:sp>
        <p:nvSpPr>
          <p:cNvPr id="6" name="TextBox 5">
            <a:extLst>
              <a:ext uri="{FF2B5EF4-FFF2-40B4-BE49-F238E27FC236}">
                <a16:creationId xmlns:a16="http://schemas.microsoft.com/office/drawing/2014/main" id="{ACE3850F-6C6F-FA81-F372-A2D2A8B8E0B6}"/>
              </a:ext>
            </a:extLst>
          </p:cNvPr>
          <p:cNvSpPr txBox="1"/>
          <p:nvPr/>
        </p:nvSpPr>
        <p:spPr>
          <a:xfrm>
            <a:off x="1668454" y="5181600"/>
            <a:ext cx="625492" cy="253916"/>
          </a:xfrm>
          <a:prstGeom prst="rect">
            <a:avLst/>
          </a:prstGeom>
          <a:noFill/>
        </p:spPr>
        <p:txBody>
          <a:bodyPr wrap="none" rtlCol="0">
            <a:spAutoFit/>
          </a:bodyPr>
          <a:lstStyle/>
          <a:p>
            <a:r>
              <a:rPr lang="en-US" sz="1050" dirty="0">
                <a:solidFill>
                  <a:srgbClr val="182F58"/>
                </a:solidFill>
              </a:rPr>
              <a:t>Figure 7</a:t>
            </a:r>
          </a:p>
        </p:txBody>
      </p:sp>
      <p:sp>
        <p:nvSpPr>
          <p:cNvPr id="4" name="Content Placeholder 3">
            <a:extLst>
              <a:ext uri="{FF2B5EF4-FFF2-40B4-BE49-F238E27FC236}">
                <a16:creationId xmlns:a16="http://schemas.microsoft.com/office/drawing/2014/main" id="{376BF71A-4EFA-606E-0176-BBCA07958910}"/>
              </a:ext>
            </a:extLst>
          </p:cNvPr>
          <p:cNvSpPr>
            <a:spLocks noGrp="1"/>
          </p:cNvSpPr>
          <p:nvPr>
            <p:ph idx="10"/>
          </p:nvPr>
        </p:nvSpPr>
        <p:spPr/>
        <p:txBody>
          <a:bodyPr>
            <a:normAutofit fontScale="92500" lnSpcReduction="20000"/>
          </a:bodyPr>
          <a:lstStyle/>
          <a:p>
            <a:r>
              <a:rPr lang="en-US" b="1" dirty="0"/>
              <a:t>Binocular cues</a:t>
            </a:r>
            <a:r>
              <a:rPr lang="en-US" dirty="0"/>
              <a:t>: rely on the use of both eyes</a:t>
            </a:r>
          </a:p>
          <a:p>
            <a:pPr lvl="1"/>
            <a:r>
              <a:rPr lang="en-US" b="1" dirty="0">
                <a:solidFill>
                  <a:srgbClr val="2D7D9F"/>
                </a:solidFill>
              </a:rPr>
              <a:t>Binocular disparity</a:t>
            </a:r>
            <a:r>
              <a:rPr lang="en-US" dirty="0">
                <a:solidFill>
                  <a:srgbClr val="2D7D9F"/>
                </a:solidFill>
              </a:rPr>
              <a:t>: slightly different view each eye receives</a:t>
            </a:r>
          </a:p>
          <a:p>
            <a:pPr lvl="2"/>
            <a:r>
              <a:rPr lang="en-US" u="sng" dirty="0">
                <a:solidFill>
                  <a:srgbClr val="2D7D9F"/>
                </a:solidFill>
              </a:rPr>
              <a:t>Example</a:t>
            </a:r>
            <a:r>
              <a:rPr lang="en-US" dirty="0">
                <a:solidFill>
                  <a:srgbClr val="2D7D9F"/>
                </a:solidFill>
              </a:rPr>
              <a:t>: special glasses for 3-D movies, where each eye sees slightly different images</a:t>
            </a:r>
          </a:p>
          <a:p>
            <a:r>
              <a:rPr lang="en-US" u="sng" dirty="0"/>
              <a:t>Exercise</a:t>
            </a:r>
            <a:r>
              <a:rPr lang="en-US" dirty="0"/>
              <a:t>: extend your arm, focus on a finger, close one eye, then switch eyes without moving your head, noticing the perceived shift in your finger's position</a:t>
            </a:r>
            <a:endParaRPr lang="en-US" dirty="0">
              <a:solidFill>
                <a:srgbClr val="182F58"/>
              </a:solidFill>
            </a:endParaRPr>
          </a:p>
        </p:txBody>
      </p:sp>
    </p:spTree>
    <p:extLst>
      <p:ext uri="{BB962C8B-B14F-4D97-AF65-F5344CB8AC3E}">
        <p14:creationId xmlns:p14="http://schemas.microsoft.com/office/powerpoint/2010/main" val="10065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Monocular Cues</a:t>
            </a:r>
            <a:r>
              <a:rPr lang="en-US" baseline="-25000" dirty="0"/>
              <a:t>1</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097280"/>
            <a:ext cx="8229600" cy="2910840"/>
          </a:xfrm>
        </p:spPr>
        <p:txBody>
          <a:bodyPr>
            <a:normAutofit/>
          </a:bodyPr>
          <a:lstStyle/>
          <a:p>
            <a:r>
              <a:rPr lang="en-US" sz="2400" b="1" dirty="0"/>
              <a:t>Monocular cues</a:t>
            </a:r>
            <a:r>
              <a:rPr lang="en-US" sz="2400" dirty="0"/>
              <a:t>: require only one eye</a:t>
            </a:r>
          </a:p>
          <a:p>
            <a:pPr lvl="1"/>
            <a:r>
              <a:rPr lang="en-US" sz="2400" dirty="0">
                <a:solidFill>
                  <a:srgbClr val="2D7D9F"/>
                </a:solidFill>
              </a:rPr>
              <a:t>Allow us to perceive depth in two-dimensional images through various visual cues</a:t>
            </a:r>
          </a:p>
          <a:p>
            <a:pPr lvl="2"/>
            <a:r>
              <a:rPr lang="en-US" sz="2000" u="sng" dirty="0">
                <a:solidFill>
                  <a:srgbClr val="2D7D9F"/>
                </a:solidFill>
              </a:rPr>
              <a:t>Example</a:t>
            </a:r>
            <a:r>
              <a:rPr lang="en-US" sz="2000" dirty="0">
                <a:solidFill>
                  <a:srgbClr val="2D7D9F"/>
                </a:solidFill>
              </a:rPr>
              <a:t>: paintings and photographs</a:t>
            </a:r>
          </a:p>
          <a:p>
            <a:r>
              <a:rPr lang="en-US" sz="2400" b="1" dirty="0"/>
              <a:t>Linear perspective</a:t>
            </a:r>
            <a:r>
              <a:rPr lang="en-US" sz="2400" dirty="0"/>
              <a:t>: perception of depth when we see two parallel lines that seem to converge in an image (Figure 8)</a:t>
            </a:r>
          </a:p>
          <a:p>
            <a:pPr lvl="1"/>
            <a:r>
              <a:rPr lang="en-US" sz="2400" dirty="0">
                <a:solidFill>
                  <a:srgbClr val="2D7D9F"/>
                </a:solidFill>
              </a:rPr>
              <a:t>Gives the illusion of three-dimensionality</a:t>
            </a:r>
          </a:p>
        </p:txBody>
      </p:sp>
      <p:pic>
        <p:nvPicPr>
          <p:cNvPr id="6" name="Content Placeholder 2" descr="A photograph shows an empty road that continues toward the horizon.">
            <a:extLst>
              <a:ext uri="{FF2B5EF4-FFF2-40B4-BE49-F238E27FC236}">
                <a16:creationId xmlns:a16="http://schemas.microsoft.com/office/drawing/2014/main" id="{765DE3D0-E78F-7919-84F0-0ED48EAE12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71800" y="4008120"/>
            <a:ext cx="3048000" cy="1693333"/>
          </a:xfrm>
          <a:prstGeom prst="rect">
            <a:avLst/>
          </a:prstGeom>
          <a:noFill/>
        </p:spPr>
      </p:pic>
      <p:sp>
        <p:nvSpPr>
          <p:cNvPr id="5" name="TextBox 4">
            <a:extLst>
              <a:ext uri="{FF2B5EF4-FFF2-40B4-BE49-F238E27FC236}">
                <a16:creationId xmlns:a16="http://schemas.microsoft.com/office/drawing/2014/main" id="{6416FF9C-DB04-2B03-768E-66293475BE77}"/>
              </a:ext>
            </a:extLst>
          </p:cNvPr>
          <p:cNvSpPr txBox="1"/>
          <p:nvPr/>
        </p:nvSpPr>
        <p:spPr>
          <a:xfrm>
            <a:off x="4259254" y="5735599"/>
            <a:ext cx="625492" cy="253916"/>
          </a:xfrm>
          <a:prstGeom prst="rect">
            <a:avLst/>
          </a:prstGeom>
          <a:noFill/>
        </p:spPr>
        <p:txBody>
          <a:bodyPr wrap="none" rtlCol="0">
            <a:spAutoFit/>
          </a:bodyPr>
          <a:lstStyle/>
          <a:p>
            <a:r>
              <a:rPr lang="en-US" sz="1050" dirty="0">
                <a:solidFill>
                  <a:srgbClr val="182F58"/>
                </a:solidFill>
              </a:rPr>
              <a:t>Figure 8</a:t>
            </a:r>
          </a:p>
        </p:txBody>
      </p:sp>
    </p:spTree>
    <p:extLst>
      <p:ext uri="{BB962C8B-B14F-4D97-AF65-F5344CB8AC3E}">
        <p14:creationId xmlns:p14="http://schemas.microsoft.com/office/powerpoint/2010/main" val="45146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Monocular Cues</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Other examples include:</a:t>
            </a:r>
          </a:p>
          <a:p>
            <a:pPr lvl="1"/>
            <a:r>
              <a:rPr lang="en-US" dirty="0">
                <a:solidFill>
                  <a:srgbClr val="2D7D9F"/>
                </a:solidFill>
              </a:rPr>
              <a:t>Interposition: partial overlap of objects, with the partially covered object perceived as farther away</a:t>
            </a:r>
          </a:p>
          <a:p>
            <a:pPr lvl="1"/>
            <a:r>
              <a:rPr lang="en-US" dirty="0">
                <a:solidFill>
                  <a:srgbClr val="2D7D9F"/>
                </a:solidFill>
              </a:rPr>
              <a:t>Relative size and closeness to the horizon: larger objects perceived as closer; those near the horizon line appear farther away</a:t>
            </a:r>
          </a:p>
        </p:txBody>
      </p:sp>
    </p:spTree>
    <p:extLst>
      <p:ext uri="{BB962C8B-B14F-4D97-AF65-F5344CB8AC3E}">
        <p14:creationId xmlns:p14="http://schemas.microsoft.com/office/powerpoint/2010/main" val="256799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Dig Deeper: Stereoblindness</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a:bodyPr>
          <a:lstStyle/>
          <a:p>
            <a:r>
              <a:rPr lang="en-US" dirty="0"/>
              <a:t>Bruce Bridgeman was stereoblind from extreme lazy eye and relied on monocular depth cues.</a:t>
            </a:r>
          </a:p>
          <a:p>
            <a:r>
              <a:rPr lang="en-US" dirty="0"/>
              <a:t>At age 70, he watched a 3-D movie with specialized glasses and experienced binocular depth perception.</a:t>
            </a:r>
          </a:p>
          <a:p>
            <a:r>
              <a:rPr lang="en-US" dirty="0"/>
              <a:t>This ability persisted after leaving the movie theater, allowing Bridgeman to appreciate the 3-D world.</a:t>
            </a:r>
          </a:p>
          <a:p>
            <a:pPr lvl="1"/>
            <a:r>
              <a:rPr lang="en-US" dirty="0">
                <a:solidFill>
                  <a:srgbClr val="2D7D9F"/>
                </a:solidFill>
              </a:rPr>
              <a:t>Suggests his cells tuned to binocular cues were activated by the 3-D movie experience</a:t>
            </a:r>
          </a:p>
          <a:p>
            <a:r>
              <a:rPr lang="en-US" dirty="0"/>
              <a:t>The mystery is why it took 70 years for his cells to be activated (Peck, 2012).</a:t>
            </a:r>
            <a:endParaRPr lang="en-US" dirty="0">
              <a:solidFill>
                <a:srgbClr val="182F58"/>
              </a:solidFill>
            </a:endParaRPr>
          </a:p>
        </p:txBody>
      </p:sp>
    </p:spTree>
    <p:extLst>
      <p:ext uri="{BB962C8B-B14F-4D97-AF65-F5344CB8AC3E}">
        <p14:creationId xmlns:p14="http://schemas.microsoft.com/office/powerpoint/2010/main" val="352604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Vision</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1920240"/>
          </a:xfrm>
        </p:spPr>
        <p:txBody>
          <a:bodyPr/>
          <a:lstStyle/>
          <a:p>
            <a:r>
              <a:rPr lang="en-US" dirty="0"/>
              <a:t>Mental representations of the world around us (Figure 1)</a:t>
            </a:r>
          </a:p>
          <a:p>
            <a:r>
              <a:rPr lang="en-US" dirty="0">
                <a:solidFill>
                  <a:srgbClr val="182F58"/>
                </a:solidFill>
              </a:rPr>
              <a:t>Helps us find our way, interact with people and objects</a:t>
            </a:r>
          </a:p>
        </p:txBody>
      </p:sp>
      <p:pic>
        <p:nvPicPr>
          <p:cNvPr id="6" name="Content Placeholder 2" descr="A labeled diagram shows the internal structure of a human eye.">
            <a:extLst>
              <a:ext uri="{FF2B5EF4-FFF2-40B4-BE49-F238E27FC236}">
                <a16:creationId xmlns:a16="http://schemas.microsoft.com/office/drawing/2014/main" id="{D5111B05-413A-1220-E647-DF119D9B19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878807"/>
            <a:ext cx="4835652" cy="2686473"/>
          </a:xfrm>
          <a:prstGeom prst="rect">
            <a:avLst/>
          </a:prstGeom>
          <a:noFill/>
        </p:spPr>
      </p:pic>
      <p:sp>
        <p:nvSpPr>
          <p:cNvPr id="5" name="TextBox 4">
            <a:extLst>
              <a:ext uri="{FF2B5EF4-FFF2-40B4-BE49-F238E27FC236}">
                <a16:creationId xmlns:a16="http://schemas.microsoft.com/office/drawing/2014/main" id="{B0BF83FC-FB49-C4BC-FC47-D83A08C6403D}"/>
              </a:ext>
            </a:extLst>
          </p:cNvPr>
          <p:cNvSpPr txBox="1"/>
          <p:nvPr/>
        </p:nvSpPr>
        <p:spPr>
          <a:xfrm>
            <a:off x="4495800" y="5493386"/>
            <a:ext cx="625492" cy="253916"/>
          </a:xfrm>
          <a:prstGeom prst="rect">
            <a:avLst/>
          </a:prstGeom>
          <a:noFill/>
        </p:spPr>
        <p:txBody>
          <a:bodyPr wrap="none" rtlCol="0">
            <a:spAutoFit/>
          </a:bodyPr>
          <a:lstStyle/>
          <a:p>
            <a:r>
              <a:rPr lang="en-US" sz="1050" dirty="0">
                <a:solidFill>
                  <a:srgbClr val="182F58"/>
                </a:solidFill>
              </a:rPr>
              <a:t>Figure 1</a:t>
            </a:r>
          </a:p>
        </p:txBody>
      </p:sp>
    </p:spTree>
    <p:extLst>
      <p:ext uri="{BB962C8B-B14F-4D97-AF65-F5344CB8AC3E}">
        <p14:creationId xmlns:p14="http://schemas.microsoft.com/office/powerpoint/2010/main" val="21147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Summary</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152400" y="1219200"/>
            <a:ext cx="6248400" cy="4724400"/>
          </a:xfrm>
        </p:spPr>
        <p:txBody>
          <a:bodyPr>
            <a:normAutofit/>
          </a:bodyPr>
          <a:lstStyle/>
          <a:p>
            <a:pPr marL="457200" indent="-457200">
              <a:buFont typeface="Arial" panose="020B0604020202020204" pitchFamily="34" charset="0"/>
              <a:buChar char="•"/>
            </a:pPr>
            <a:r>
              <a:rPr lang="en-US" sz="2000" dirty="0"/>
              <a:t>Light waves enter the eye through the cornea and pupil, the lens focuses light onto the fovea, and visual information exits the eye via the optic nerve.</a:t>
            </a:r>
          </a:p>
          <a:p>
            <a:pPr marL="457200" indent="-457200">
              <a:buFont typeface="Arial" panose="020B0604020202020204" pitchFamily="34" charset="0"/>
              <a:buChar char="•"/>
            </a:pPr>
            <a:r>
              <a:rPr lang="en-US" sz="2000" dirty="0"/>
              <a:t>Cones function best in bright light, and rods function best in dim light.</a:t>
            </a:r>
          </a:p>
          <a:p>
            <a:pPr marL="457200" indent="-457200">
              <a:buFont typeface="Arial" panose="020B0604020202020204" pitchFamily="34" charset="0"/>
              <a:buChar char="•"/>
            </a:pPr>
            <a:r>
              <a:rPr lang="en-US" sz="2000" dirty="0"/>
              <a:t>Each visual field's information crosses to the brain's opposite side at the optic chiasm.</a:t>
            </a:r>
          </a:p>
          <a:p>
            <a:pPr marL="457200" indent="-457200">
              <a:buFont typeface="Arial" panose="020B0604020202020204" pitchFamily="34" charset="0"/>
              <a:buChar char="•"/>
            </a:pPr>
            <a:r>
              <a:rPr lang="en-US" sz="2000" dirty="0"/>
              <a:t>Visual processing occurs through multiple brain areas, culminating in the occipital lobe.</a:t>
            </a:r>
          </a:p>
          <a:p>
            <a:pPr marL="457200" indent="-457200">
              <a:buFont typeface="Arial" panose="020B0604020202020204" pitchFamily="34" charset="0"/>
              <a:buChar char="•"/>
            </a:pPr>
            <a:r>
              <a:rPr lang="en-US" sz="2000" dirty="0"/>
              <a:t>There are two theories for color perception: trichromatic and opponent-process.</a:t>
            </a:r>
          </a:p>
          <a:p>
            <a:pPr marL="457200" indent="-457200">
              <a:buFont typeface="Arial" panose="020B0604020202020204" pitchFamily="34" charset="0"/>
              <a:buChar char="•"/>
            </a:pPr>
            <a:r>
              <a:rPr lang="en-US" sz="2000" dirty="0"/>
              <a:t>Depth perception utilizes monocular and binocular cues.</a:t>
            </a:r>
          </a:p>
        </p:txBody>
      </p:sp>
      <p:sp>
        <p:nvSpPr>
          <p:cNvPr id="6" name="TextBox 5">
            <a:extLst>
              <a:ext uri="{FF2B5EF4-FFF2-40B4-BE49-F238E27FC236}">
                <a16:creationId xmlns:a16="http://schemas.microsoft.com/office/drawing/2014/main" id="{FBED15B4-AD9D-81CF-0CE2-C193C63C92B1}"/>
              </a:ext>
            </a:extLst>
          </p:cNvPr>
          <p:cNvSpPr txBox="1"/>
          <p:nvPr/>
        </p:nvSpPr>
        <p:spPr>
          <a:xfrm>
            <a:off x="7342111" y="4678033"/>
            <a:ext cx="625492" cy="253916"/>
          </a:xfrm>
          <a:prstGeom prst="rect">
            <a:avLst/>
          </a:prstGeom>
          <a:noFill/>
        </p:spPr>
        <p:txBody>
          <a:bodyPr wrap="none" rtlCol="0">
            <a:spAutoFit/>
          </a:bodyPr>
          <a:lstStyle/>
          <a:p>
            <a:r>
              <a:rPr lang="en-US" sz="1050" dirty="0">
                <a:solidFill>
                  <a:srgbClr val="182F58"/>
                </a:solidFill>
              </a:rPr>
              <a:t>Figure 9</a:t>
            </a:r>
          </a:p>
        </p:txBody>
      </p:sp>
      <p:pic>
        <p:nvPicPr>
          <p:cNvPr id="7" name="Content Placeholder 2" descr="An image shows a three-dimensional, blue-green polka dot ball rolling above a blue-green polka dot floor.">
            <a:extLst>
              <a:ext uri="{FF2B5EF4-FFF2-40B4-BE49-F238E27FC236}">
                <a16:creationId xmlns:a16="http://schemas.microsoft.com/office/drawing/2014/main" id="{5CFB54E3-4537-9D83-EE33-1D30461A2E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96" r="23148"/>
          <a:stretch/>
        </p:blipFill>
        <p:spPr>
          <a:xfrm>
            <a:off x="6400800" y="2174943"/>
            <a:ext cx="2508114" cy="2508114"/>
          </a:xfrm>
          <a:prstGeom prst="rect">
            <a:avLst/>
          </a:prstGeom>
          <a:noFill/>
        </p:spPr>
      </p:pic>
    </p:spTree>
    <p:extLst>
      <p:ext uri="{BB962C8B-B14F-4D97-AF65-F5344CB8AC3E}">
        <p14:creationId xmlns:p14="http://schemas.microsoft.com/office/powerpoint/2010/main" val="54420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828800" y="-1020130"/>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Anatomy Of </a:t>
            </a:r>
            <a:r>
              <a:rPr lang="en-US" dirty="0"/>
              <a:t>T</a:t>
            </a:r>
            <a:r>
              <a:rPr lang="en-US" b="1" dirty="0"/>
              <a:t>he Visual System</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dirty="0"/>
              <a:t>The eye is the major sensory organ involved in vision (Figure 2).</a:t>
            </a:r>
          </a:p>
          <a:p>
            <a:pPr lvl="1"/>
            <a:r>
              <a:rPr lang="en-US" b="1" dirty="0">
                <a:solidFill>
                  <a:srgbClr val="2D7D9F"/>
                </a:solidFill>
              </a:rPr>
              <a:t>Cornea</a:t>
            </a:r>
            <a:r>
              <a:rPr lang="en-US" dirty="0">
                <a:solidFill>
                  <a:srgbClr val="2D7D9F"/>
                </a:solidFill>
              </a:rPr>
              <a:t>: transparent covering over the eye; serves as barrier and focuses light waves</a:t>
            </a:r>
          </a:p>
          <a:p>
            <a:pPr lvl="1"/>
            <a:r>
              <a:rPr lang="en-US" b="1" dirty="0">
                <a:solidFill>
                  <a:srgbClr val="2D7D9F"/>
                </a:solidFill>
              </a:rPr>
              <a:t>Pupil</a:t>
            </a:r>
            <a:r>
              <a:rPr lang="en-US" dirty="0">
                <a:solidFill>
                  <a:srgbClr val="2D7D9F"/>
                </a:solidFill>
              </a:rPr>
              <a:t>: controlled by the iris; small opening that allows light to enter the eye</a:t>
            </a:r>
          </a:p>
          <a:p>
            <a:pPr lvl="2"/>
            <a:r>
              <a:rPr lang="en-US" dirty="0">
                <a:solidFill>
                  <a:srgbClr val="2D7D9F"/>
                </a:solidFill>
              </a:rPr>
              <a:t>Low light levels = pupil dilates</a:t>
            </a:r>
          </a:p>
          <a:p>
            <a:pPr lvl="2"/>
            <a:r>
              <a:rPr lang="en-US" dirty="0">
                <a:solidFill>
                  <a:srgbClr val="2D7D9F"/>
                </a:solidFill>
              </a:rPr>
              <a:t>High light levels = pupil constricts</a:t>
            </a:r>
          </a:p>
          <a:p>
            <a:pPr lvl="2"/>
            <a:r>
              <a:rPr lang="en-US" dirty="0">
                <a:solidFill>
                  <a:srgbClr val="2D7D9F"/>
                </a:solidFill>
              </a:rPr>
              <a:t>Size controlled by muscles connected to the iris</a:t>
            </a:r>
          </a:p>
          <a:p>
            <a:pPr lvl="1"/>
            <a:r>
              <a:rPr lang="en-US" b="1" dirty="0">
                <a:solidFill>
                  <a:srgbClr val="2D7D9F"/>
                </a:solidFill>
              </a:rPr>
              <a:t>Iris</a:t>
            </a:r>
            <a:r>
              <a:rPr lang="en-US" dirty="0">
                <a:solidFill>
                  <a:srgbClr val="2D7D9F"/>
                </a:solidFill>
              </a:rPr>
              <a:t>: colored portion of the eye</a:t>
            </a:r>
            <a:endParaRPr lang="en-US" b="1" dirty="0">
              <a:solidFill>
                <a:srgbClr val="2D7D9F"/>
              </a:solidFill>
            </a:endParaRPr>
          </a:p>
        </p:txBody>
      </p:sp>
    </p:spTree>
    <p:extLst>
      <p:ext uri="{BB962C8B-B14F-4D97-AF65-F5344CB8AC3E}">
        <p14:creationId xmlns:p14="http://schemas.microsoft.com/office/powerpoint/2010/main" val="308139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4.3 Figure 2</a:t>
            </a:r>
            <a:endParaRPr lang="en-US" sz="3200" b="1" dirty="0">
              <a:solidFill>
                <a:schemeClr val="accent1"/>
              </a:solidFill>
            </a:endParaRPr>
          </a:p>
        </p:txBody>
      </p:sp>
      <p:sp>
        <p:nvSpPr>
          <p:cNvPr id="13315" name="Rectangle 3"/>
          <p:cNvSpPr>
            <a:spLocks noGrp="1"/>
          </p:cNvSpPr>
          <p:nvPr>
            <p:ph idx="1"/>
          </p:nvPr>
        </p:nvSpPr>
        <p:spPr>
          <a:xfrm>
            <a:off x="762000" y="5709920"/>
            <a:ext cx="8229600" cy="365760"/>
          </a:xfrm>
          <a:prstGeom prst="rect">
            <a:avLst/>
          </a:prstGeom>
        </p:spPr>
        <p:txBody>
          <a:bodyPr>
            <a:normAutofit fontScale="70000" lnSpcReduction="20000"/>
          </a:bodyPr>
          <a:lstStyle/>
          <a:p>
            <a:pPr marL="0" indent="0">
              <a:buNone/>
              <a:tabLst>
                <a:tab pos="461963" algn="l"/>
              </a:tabLst>
            </a:pPr>
            <a:r>
              <a:rPr lang="en-US" i="0" dirty="0"/>
              <a:t>Caption: The anatomy of the eye is illustrated in this diagram. </a:t>
            </a:r>
          </a:p>
        </p:txBody>
      </p:sp>
      <p:pic>
        <p:nvPicPr>
          <p:cNvPr id="2" name="Content Placeholder 2" descr="A two-part illustration shows different types of photoreceptors in the retina, cones, and rods.">
            <a:extLst>
              <a:ext uri="{FF2B5EF4-FFF2-40B4-BE49-F238E27FC236}">
                <a16:creationId xmlns:a16="http://schemas.microsoft.com/office/drawing/2014/main" id="{12B92C36-16D2-33A0-B3FE-BD9BCBDDB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 y="1170940"/>
            <a:ext cx="8037575" cy="44653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Anatomy Of The Visual System</a:t>
            </a:r>
            <a:r>
              <a:rPr lang="en-US" b="1"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sz="2400" b="1" dirty="0"/>
              <a:t>Lens</a:t>
            </a:r>
            <a:r>
              <a:rPr lang="en-US" sz="2400" dirty="0"/>
              <a:t>: curved, transparent structure; aids in focusing light from near or far objects onto the fovea</a:t>
            </a:r>
          </a:p>
          <a:p>
            <a:r>
              <a:rPr lang="en-US" sz="2400" b="1" dirty="0"/>
              <a:t>Fovea</a:t>
            </a:r>
            <a:r>
              <a:rPr lang="en-US" sz="2400" dirty="0"/>
              <a:t>: small indentation in the retina; contains densely packed cone photoreceptor cells for acute detail and color perception</a:t>
            </a:r>
          </a:p>
          <a:p>
            <a:r>
              <a:rPr lang="en-US" sz="2400" b="1" dirty="0"/>
              <a:t>Retina</a:t>
            </a:r>
            <a:r>
              <a:rPr lang="en-US" sz="2400" dirty="0"/>
              <a:t>: light-sensitive lining of the eye</a:t>
            </a:r>
          </a:p>
          <a:p>
            <a:r>
              <a:rPr lang="en-US" sz="2400" b="1" dirty="0"/>
              <a:t>Photoreceptor cells</a:t>
            </a:r>
            <a:r>
              <a:rPr lang="en-US" sz="2400" dirty="0"/>
              <a:t>: light-detecting cells (Figure 3)</a:t>
            </a:r>
          </a:p>
          <a:p>
            <a:pPr lvl="1"/>
            <a:r>
              <a:rPr lang="en-US" sz="2400" b="1" dirty="0">
                <a:solidFill>
                  <a:srgbClr val="2D7D9F"/>
                </a:solidFill>
              </a:rPr>
              <a:t>Cones</a:t>
            </a:r>
            <a:r>
              <a:rPr lang="en-US" sz="2400" dirty="0">
                <a:solidFill>
                  <a:srgbClr val="2D7D9F"/>
                </a:solidFill>
              </a:rPr>
              <a:t>: specialized photoreceptors for bright light conditions</a:t>
            </a:r>
          </a:p>
          <a:p>
            <a:pPr lvl="2"/>
            <a:r>
              <a:rPr lang="en-US" sz="2000" dirty="0">
                <a:solidFill>
                  <a:srgbClr val="2D7D9F"/>
                </a:solidFill>
              </a:rPr>
              <a:t>Sensitive to acute detail</a:t>
            </a:r>
          </a:p>
          <a:p>
            <a:pPr lvl="2"/>
            <a:r>
              <a:rPr lang="en-US" sz="2000" dirty="0">
                <a:solidFill>
                  <a:srgbClr val="2D7D9F"/>
                </a:solidFill>
              </a:rPr>
              <a:t>Provide spatial resolution and color vision</a:t>
            </a:r>
          </a:p>
          <a:p>
            <a:pPr lvl="1"/>
            <a:r>
              <a:rPr lang="en-US" sz="2400" b="1" dirty="0">
                <a:solidFill>
                  <a:srgbClr val="2D7D9F"/>
                </a:solidFill>
              </a:rPr>
              <a:t>Rods</a:t>
            </a:r>
            <a:r>
              <a:rPr lang="en-US" sz="2400" dirty="0">
                <a:solidFill>
                  <a:srgbClr val="2D7D9F"/>
                </a:solidFill>
              </a:rPr>
              <a:t>: specialized photoreceptors for low light conditions</a:t>
            </a:r>
          </a:p>
          <a:p>
            <a:pPr lvl="2"/>
            <a:r>
              <a:rPr lang="en-US" sz="2000" dirty="0">
                <a:solidFill>
                  <a:srgbClr val="2D7D9F"/>
                </a:solidFill>
              </a:rPr>
              <a:t>Lack special resolution</a:t>
            </a:r>
          </a:p>
          <a:p>
            <a:pPr lvl="2"/>
            <a:r>
              <a:rPr lang="en-US" sz="2000" dirty="0">
                <a:solidFill>
                  <a:srgbClr val="2D7D9F"/>
                </a:solidFill>
              </a:rPr>
              <a:t>Involved in peripheral and dim-light vision</a:t>
            </a:r>
          </a:p>
          <a:p>
            <a:r>
              <a:rPr lang="en-US" sz="2400" u="sng" dirty="0"/>
              <a:t>Example</a:t>
            </a:r>
            <a:r>
              <a:rPr lang="en-US" sz="2400" dirty="0"/>
              <a:t>: transitioning from a bright environment to a dimly lit one</a:t>
            </a:r>
            <a:endParaRPr lang="en-US" sz="2400" dirty="0">
              <a:solidFill>
                <a:srgbClr val="182F58"/>
              </a:solidFill>
            </a:endParaRPr>
          </a:p>
        </p:txBody>
      </p:sp>
    </p:spTree>
    <p:extLst>
      <p:ext uri="{BB962C8B-B14F-4D97-AF65-F5344CB8AC3E}">
        <p14:creationId xmlns:p14="http://schemas.microsoft.com/office/powerpoint/2010/main" val="250750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4.3 Figure 3</a:t>
            </a:r>
            <a:endParaRPr lang="en-US" sz="3200" b="1" dirty="0">
              <a:solidFill>
                <a:schemeClr val="accent1"/>
              </a:solidFill>
            </a:endParaRPr>
          </a:p>
        </p:txBody>
      </p:sp>
      <p:sp>
        <p:nvSpPr>
          <p:cNvPr id="13315" name="Rectangle 3"/>
          <p:cNvSpPr>
            <a:spLocks noGrp="1"/>
          </p:cNvSpPr>
          <p:nvPr>
            <p:ph idx="1"/>
          </p:nvPr>
        </p:nvSpPr>
        <p:spPr>
          <a:xfrm>
            <a:off x="2362200" y="5633525"/>
            <a:ext cx="4419600" cy="289560"/>
          </a:xfrm>
          <a:prstGeom prst="rect">
            <a:avLst/>
          </a:prstGeom>
        </p:spPr>
        <p:txBody>
          <a:bodyPr>
            <a:normAutofit fontScale="55000" lnSpcReduction="20000"/>
          </a:bodyPr>
          <a:lstStyle/>
          <a:p>
            <a:pPr marL="0" indent="0">
              <a:buNone/>
              <a:tabLst>
                <a:tab pos="461963" algn="l"/>
              </a:tabLst>
            </a:pPr>
            <a:r>
              <a:rPr lang="en-US" dirty="0"/>
              <a:t>Caption: The two types of photoreceptors are shown.</a:t>
            </a:r>
            <a:endParaRPr lang="en-US" i="0" dirty="0"/>
          </a:p>
        </p:txBody>
      </p:sp>
      <p:pic>
        <p:nvPicPr>
          <p:cNvPr id="2" name="Content Placeholder 2" descr="An illustration depicts the visual projection pathway through human eyes.">
            <a:extLst>
              <a:ext uri="{FF2B5EF4-FFF2-40B4-BE49-F238E27FC236}">
                <a16:creationId xmlns:a16="http://schemas.microsoft.com/office/drawing/2014/main" id="{DB2DC517-710A-501E-0C65-DBB4F8C2E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48126"/>
            <a:ext cx="8229600" cy="4572001"/>
          </a:xfrm>
          <a:prstGeom prst="rect">
            <a:avLst/>
          </a:prstGeom>
          <a:noFill/>
        </p:spPr>
      </p:pic>
    </p:spTree>
    <p:extLst>
      <p:ext uri="{BB962C8B-B14F-4D97-AF65-F5344CB8AC3E}">
        <p14:creationId xmlns:p14="http://schemas.microsoft.com/office/powerpoint/2010/main" val="336983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b="1"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143000"/>
            <a:ext cx="8229600" cy="4419600"/>
          </a:xfrm>
        </p:spPr>
        <p:txBody>
          <a:bodyPr>
            <a:normAutofit fontScale="70000" lnSpcReduction="20000"/>
          </a:bodyPr>
          <a:lstStyle/>
          <a:p>
            <a:pPr marL="514350" indent="-514350">
              <a:buFont typeface="+mj-lt"/>
              <a:buAutoNum type="arabicPeriod"/>
            </a:pPr>
            <a:r>
              <a:rPr lang="en-US" dirty="0"/>
              <a:t>Form groups of two.</a:t>
            </a:r>
          </a:p>
          <a:p>
            <a:pPr marL="514350" indent="-514350">
              <a:buFont typeface="+mj-lt"/>
              <a:buAutoNum type="arabicPeriod"/>
            </a:pPr>
            <a:r>
              <a:rPr lang="en-US" dirty="0"/>
              <a:t>Take five different pieces of colored paper (all the same size, all different colors).</a:t>
            </a:r>
          </a:p>
          <a:p>
            <a:pPr marL="514350" indent="-514350">
              <a:buFont typeface="+mj-lt"/>
              <a:buAutoNum type="arabicPeriod"/>
            </a:pPr>
            <a:r>
              <a:rPr lang="en-US" dirty="0"/>
              <a:t>Lower the lights to the point of just being able to see.</a:t>
            </a:r>
          </a:p>
          <a:p>
            <a:pPr marL="514350" indent="-514350">
              <a:buFont typeface="+mj-lt"/>
              <a:buAutoNum type="arabicPeriod"/>
            </a:pPr>
            <a:r>
              <a:rPr lang="en-US" dirty="0"/>
              <a:t>Wait 10 minutes, and then have one partner hold up a piece of paper while the other partner states what they think the color is.</a:t>
            </a:r>
          </a:p>
          <a:p>
            <a:pPr marL="514350" indent="-514350">
              <a:buFont typeface="+mj-lt"/>
              <a:buAutoNum type="arabicPeriod"/>
            </a:pPr>
            <a:r>
              <a:rPr lang="en-US" dirty="0"/>
              <a:t>The partner holding the paper up should record this perceived color on the back of the sheet.</a:t>
            </a:r>
          </a:p>
          <a:p>
            <a:pPr marL="514350" indent="-514350">
              <a:buFont typeface="+mj-lt"/>
              <a:buAutoNum type="arabicPeriod"/>
            </a:pPr>
            <a:r>
              <a:rPr lang="en-US" dirty="0"/>
              <a:t>Repeat this for each sheet and then switch roles.</a:t>
            </a:r>
          </a:p>
          <a:p>
            <a:pPr marL="514350" indent="-514350">
              <a:buFont typeface="+mj-lt"/>
              <a:buAutoNum type="arabicPeriod"/>
            </a:pPr>
            <a:r>
              <a:rPr lang="en-US" dirty="0"/>
              <a:t>Compare results with your partner and then with the rest of the class.</a:t>
            </a:r>
          </a:p>
          <a:p>
            <a:pPr marL="1257300" lvl="1" indent="-514350">
              <a:buFont typeface="+mj-lt"/>
              <a:buAutoNum type="arabicPeriod"/>
            </a:pPr>
            <a:r>
              <a:rPr lang="en-US" dirty="0">
                <a:solidFill>
                  <a:schemeClr val="bg1"/>
                </a:solidFill>
              </a:rPr>
              <a:t>Were there any similarities in your perceived colors?</a:t>
            </a:r>
          </a:p>
          <a:p>
            <a:pPr marL="1257300" lvl="1" indent="-514350">
              <a:buFont typeface="+mj-lt"/>
              <a:buAutoNum type="arabicPeriod"/>
            </a:pPr>
            <a:r>
              <a:rPr lang="en-US" dirty="0">
                <a:solidFill>
                  <a:schemeClr val="bg1"/>
                </a:solidFill>
              </a:rPr>
              <a:t>Notable differences?</a:t>
            </a:r>
          </a:p>
          <a:p>
            <a:pPr marL="1257300" lvl="1" indent="-514350">
              <a:buFont typeface="+mj-lt"/>
              <a:buAutoNum type="arabicPeriod"/>
            </a:pPr>
            <a:r>
              <a:rPr lang="en-US" dirty="0">
                <a:solidFill>
                  <a:schemeClr val="bg1"/>
                </a:solidFill>
              </a:rPr>
              <a:t>Why do you think the results ended up this way?</a:t>
            </a:r>
          </a:p>
          <a:p>
            <a:pPr marL="1257300" lvl="1" indent="-514350">
              <a:buFont typeface="+mj-lt"/>
              <a:buAutoNum type="arabicPeriod"/>
            </a:pPr>
            <a:r>
              <a:rPr lang="en-US" dirty="0">
                <a:solidFill>
                  <a:schemeClr val="bg1"/>
                </a:solidFill>
              </a:rPr>
              <a:t>What do you know about our vision in low light conditions that helps explain this?</a:t>
            </a:r>
          </a:p>
        </p:txBody>
      </p:sp>
    </p:spTree>
    <p:extLst>
      <p:ext uri="{BB962C8B-B14F-4D97-AF65-F5344CB8AC3E}">
        <p14:creationId xmlns:p14="http://schemas.microsoft.com/office/powerpoint/2010/main" val="20696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Processing Visual Information</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4663440"/>
          </a:xfrm>
        </p:spPr>
        <p:txBody>
          <a:bodyPr>
            <a:normAutofit fontScale="85000" lnSpcReduction="20000"/>
          </a:bodyPr>
          <a:lstStyle/>
          <a:p>
            <a:r>
              <a:rPr lang="en-US" dirty="0"/>
              <a:t>Retinal ganglion cells receive input from rods and cones (via interneurons).</a:t>
            </a:r>
          </a:p>
          <a:p>
            <a:pPr lvl="1"/>
            <a:r>
              <a:rPr lang="en-US" b="1" dirty="0">
                <a:solidFill>
                  <a:srgbClr val="2D7D9F"/>
                </a:solidFill>
              </a:rPr>
              <a:t>Optic nerve</a:t>
            </a:r>
            <a:r>
              <a:rPr lang="en-US" dirty="0">
                <a:solidFill>
                  <a:srgbClr val="2D7D9F"/>
                </a:solidFill>
              </a:rPr>
              <a:t>: carries visual information from retina to brain</a:t>
            </a:r>
            <a:endParaRPr lang="en-US" b="1" dirty="0">
              <a:solidFill>
                <a:srgbClr val="2D7D9F"/>
              </a:solidFill>
            </a:endParaRPr>
          </a:p>
          <a:p>
            <a:r>
              <a:rPr lang="en-US" dirty="0"/>
              <a:t>The </a:t>
            </a:r>
            <a:r>
              <a:rPr lang="en-US" b="1" dirty="0"/>
              <a:t>blind spot</a:t>
            </a:r>
            <a:r>
              <a:rPr lang="en-US" dirty="0"/>
              <a:t> is a point in the visual field where light is not perceived due to the optic nerve's exit point.</a:t>
            </a:r>
          </a:p>
          <a:p>
            <a:r>
              <a:rPr lang="en-US" dirty="0"/>
              <a:t>At the </a:t>
            </a:r>
            <a:r>
              <a:rPr lang="en-US" b="1" dirty="0"/>
              <a:t>optic chiasm</a:t>
            </a:r>
            <a:r>
              <a:rPr lang="en-US" dirty="0"/>
              <a:t>, visual info from the right visual field goes to the left brain and left visual field to the right brain.</a:t>
            </a:r>
          </a:p>
          <a:p>
            <a:r>
              <a:rPr lang="en-US" dirty="0"/>
              <a:t>Visual information is processed in parallel "what" and "where/how" pathways in the occipital lobe of the brain.</a:t>
            </a:r>
          </a:p>
          <a:p>
            <a:pPr lvl="1"/>
            <a:r>
              <a:rPr lang="en-US" dirty="0">
                <a:solidFill>
                  <a:srgbClr val="2D7D9F"/>
                </a:solidFill>
              </a:rPr>
              <a:t>"What pathway": involved in object recognition and identification</a:t>
            </a:r>
          </a:p>
          <a:p>
            <a:pPr lvl="1"/>
            <a:r>
              <a:rPr lang="en-US" dirty="0">
                <a:solidFill>
                  <a:srgbClr val="2D7D9F"/>
                </a:solidFill>
              </a:rPr>
              <a:t>"Where/how pathway": location and interaction with visual stimuli</a:t>
            </a:r>
          </a:p>
        </p:txBody>
      </p:sp>
    </p:spTree>
    <p:extLst>
      <p:ext uri="{BB962C8B-B14F-4D97-AF65-F5344CB8AC3E}">
        <p14:creationId xmlns:p14="http://schemas.microsoft.com/office/powerpoint/2010/main" val="81682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4.3 Figure 4</a:t>
            </a:r>
            <a:endParaRPr lang="en-US" sz="3200" b="1" dirty="0">
              <a:solidFill>
                <a:schemeClr val="accent1"/>
              </a:solidFill>
            </a:endParaRPr>
          </a:p>
        </p:txBody>
      </p:sp>
      <p:sp>
        <p:nvSpPr>
          <p:cNvPr id="13315" name="Rectangle 3"/>
          <p:cNvSpPr>
            <a:spLocks noGrp="1"/>
          </p:cNvSpPr>
          <p:nvPr>
            <p:ph idx="1"/>
          </p:nvPr>
        </p:nvSpPr>
        <p:spPr>
          <a:xfrm>
            <a:off x="545123" y="5425440"/>
            <a:ext cx="8229600" cy="670560"/>
          </a:xfrm>
          <a:prstGeom prst="rect">
            <a:avLst/>
          </a:prstGeom>
        </p:spPr>
        <p:txBody>
          <a:bodyPr>
            <a:normAutofit fontScale="55000" lnSpcReduction="20000"/>
          </a:bodyPr>
          <a:lstStyle/>
          <a:p>
            <a:pPr marL="0" indent="0">
              <a:buNone/>
              <a:tabLst>
                <a:tab pos="461963" algn="l"/>
              </a:tabLst>
            </a:pPr>
            <a:r>
              <a:rPr lang="en-US" i="0" dirty="0"/>
              <a:t>Caption: This illustration shows the optic chiasm at the front of the brain and the pathways to the occipital lobe at the back of the brain, where visual sensations are processed into meaningful perceptions.</a:t>
            </a:r>
          </a:p>
        </p:txBody>
      </p:sp>
      <p:pic>
        <p:nvPicPr>
          <p:cNvPr id="2" name="Content Placeholder 2" descr="A graph comparing sensitivity to wavelength">
            <a:extLst>
              <a:ext uri="{FF2B5EF4-FFF2-40B4-BE49-F238E27FC236}">
                <a16:creationId xmlns:a16="http://schemas.microsoft.com/office/drawing/2014/main" id="{5C1D7998-057D-1C47-F41F-6FD311F9C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97280"/>
            <a:ext cx="7775447" cy="4319693"/>
          </a:xfrm>
          <a:prstGeom prst="rect">
            <a:avLst/>
          </a:prstGeom>
          <a:noFill/>
        </p:spPr>
      </p:pic>
    </p:spTree>
    <p:extLst>
      <p:ext uri="{BB962C8B-B14F-4D97-AF65-F5344CB8AC3E}">
        <p14:creationId xmlns:p14="http://schemas.microsoft.com/office/powerpoint/2010/main" val="311877347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1170</Words>
  <Application>Microsoft Office PowerPoint</Application>
  <PresentationFormat>On-screen Show (4:3)</PresentationFormat>
  <Paragraphs>111</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Aptos</vt:lpstr>
      <vt:lpstr>Century Gothic</vt:lpstr>
      <vt:lpstr>Aptos Display</vt:lpstr>
      <vt:lpstr>Office Theme</vt:lpstr>
      <vt:lpstr>1_Office Theme</vt:lpstr>
      <vt:lpstr>Lesson 4.3</vt:lpstr>
      <vt:lpstr>Vision</vt:lpstr>
      <vt:lpstr>Anatomy Of The Visual System1</vt:lpstr>
      <vt:lpstr>Lesson 4.3 Figure 2</vt:lpstr>
      <vt:lpstr>Anatomy Of The Visual System2</vt:lpstr>
      <vt:lpstr>Lesson 4.3 Figure 3</vt:lpstr>
      <vt:lpstr>Group Activity</vt:lpstr>
      <vt:lpstr>Processing Visual Information</vt:lpstr>
      <vt:lpstr>Lesson 4.3 Figure 4</vt:lpstr>
      <vt:lpstr>Color And Depth Perception</vt:lpstr>
      <vt:lpstr>Reflection Question</vt:lpstr>
      <vt:lpstr>Color Vision: Trichromatic Theory</vt:lpstr>
      <vt:lpstr>Color Vision: Opponent-Process Theory</vt:lpstr>
      <vt:lpstr>Color Vision: Theories in Comparison</vt:lpstr>
      <vt:lpstr>Depth Perception</vt:lpstr>
      <vt:lpstr>Binocular Cues</vt:lpstr>
      <vt:lpstr>Monocular Cues1</vt:lpstr>
      <vt:lpstr>Monocular Cues2</vt:lpstr>
      <vt:lpstr>Dig Deeper: Stereoblindness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4.3 Vision</dc:title>
  <dc:creator>Hawkes Learning</dc:creator>
  <cp:keywords>Psychology</cp:keywords>
  <cp:lastModifiedBy>Talissa Nahass</cp:lastModifiedBy>
  <cp:revision>182</cp:revision>
  <dcterms:created xsi:type="dcterms:W3CDTF">2013-04-26T14:43:13Z</dcterms:created>
  <dcterms:modified xsi:type="dcterms:W3CDTF">2024-07-23T17:38:45Z</dcterms:modified>
  <cp:category>Psychology</cp:category>
</cp:coreProperties>
</file>