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72" r:id="rId3"/>
    <p:sldId id="273" r:id="rId4"/>
    <p:sldId id="274" r:id="rId5"/>
    <p:sldId id="267" r:id="rId6"/>
    <p:sldId id="280" r:id="rId7"/>
    <p:sldId id="281" r:id="rId8"/>
    <p:sldId id="282" r:id="rId9"/>
    <p:sldId id="283" r:id="rId10"/>
    <p:sldId id="271" r:id="rId11"/>
    <p:sldId id="275" r:id="rId12"/>
    <p:sldId id="284" r:id="rId13"/>
    <p:sldId id="286" r:id="rId14"/>
    <p:sldId id="285" r:id="rId15"/>
    <p:sldId id="270" r:id="rId16"/>
    <p:sldId id="276" r:id="rId17"/>
    <p:sldId id="287" r:id="rId18"/>
    <p:sldId id="288" r:id="rId19"/>
    <p:sldId id="289" r:id="rId20"/>
    <p:sldId id="277" r:id="rId21"/>
    <p:sldId id="291" r:id="rId22"/>
    <p:sldId id="290" r:id="rId23"/>
    <p:sldId id="278" r:id="rId24"/>
    <p:sldId id="279" r:id="rId25"/>
    <p:sldId id="318" r:id="rId2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333A89BF-752D-4A29-BFBF-F8E0A835C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38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6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  <a:lvl2pPr>
              <a:defRPr>
                <a:solidFill>
                  <a:srgbClr val="2B77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insert 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0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6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4.4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Hearing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Pitch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sound frequencies perceived as different pitches (low=low pitch, high=high pitch)</a:t>
            </a:r>
          </a:p>
          <a:p>
            <a:r>
              <a:rPr lang="en-US" dirty="0"/>
              <a:t>Several theories proposed for pitch perception:</a:t>
            </a:r>
          </a:p>
          <a:p>
            <a:pPr lvl="1"/>
            <a:r>
              <a:rPr lang="en-US" b="1" dirty="0"/>
              <a:t>Temporal theory</a:t>
            </a:r>
            <a:r>
              <a:rPr lang="en-US" dirty="0"/>
              <a:t>: frequency coded by activity level/firing rate of sensory neuron</a:t>
            </a:r>
          </a:p>
          <a:p>
            <a:pPr lvl="1"/>
            <a:r>
              <a:rPr lang="en-US" b="1" dirty="0"/>
              <a:t>Place theory</a:t>
            </a:r>
            <a:r>
              <a:rPr lang="en-US" dirty="0"/>
              <a:t>: different basilar membrane regions detect different frequencies</a:t>
            </a:r>
          </a:p>
          <a:p>
            <a:r>
              <a:rPr lang="en-US" dirty="0"/>
              <a:t>Different aspects explained by both theories</a:t>
            </a:r>
          </a:p>
        </p:txBody>
      </p:sp>
    </p:spTree>
    <p:extLst>
      <p:ext uri="{BB962C8B-B14F-4D97-AF65-F5344CB8AC3E}">
        <p14:creationId xmlns:p14="http://schemas.microsoft.com/office/powerpoint/2010/main" val="51322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Pitch Perception: Temporal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Frequency coded by activity level/firing rate of sensory neuron</a:t>
            </a:r>
          </a:p>
          <a:p>
            <a:r>
              <a:rPr lang="en-US" dirty="0"/>
              <a:t>Action potentials related to the frequency of a sound wave fired by hair cells</a:t>
            </a:r>
          </a:p>
          <a:p>
            <a:r>
              <a:rPr lang="en-US" dirty="0"/>
              <a:t>Broad range of frequencies detected (20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20,000 Hz)</a:t>
            </a:r>
          </a:p>
          <a:p>
            <a:pPr lvl="1"/>
            <a:r>
              <a:rPr lang="en-US" dirty="0"/>
              <a:t>Entire range not accounted for by action potentials fired by hair cells</a:t>
            </a:r>
          </a:p>
          <a:p>
            <a:pPr lvl="1"/>
            <a:r>
              <a:rPr lang="en-US" dirty="0"/>
              <a:t>Point where cells cannot fire any faster due to properties related to sodium channels on the neuronal membrane (Huspeth, 2009; Shamma, 2001)</a:t>
            </a:r>
          </a:p>
        </p:txBody>
      </p:sp>
    </p:spTree>
    <p:extLst>
      <p:ext uri="{BB962C8B-B14F-4D97-AF65-F5344CB8AC3E}">
        <p14:creationId xmlns:p14="http://schemas.microsoft.com/office/powerpoint/2010/main" val="234078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0840"/>
          </a:xfrm>
        </p:spPr>
        <p:txBody>
          <a:bodyPr/>
          <a:lstStyle/>
          <a:p>
            <a:r>
              <a:rPr lang="en-US" dirty="0"/>
              <a:t>Explain the temporal theory of pitch perception in your own words.</a:t>
            </a:r>
          </a:p>
          <a:p>
            <a:endParaRPr lang="en-US" dirty="0"/>
          </a:p>
          <a:p>
            <a:r>
              <a:rPr lang="en-US" dirty="0"/>
              <a:t>If a sound were roughly 20 Hz compared to 20,000 Hz, how would this information be coded according to the temporal theory?</a:t>
            </a:r>
          </a:p>
        </p:txBody>
      </p:sp>
    </p:spTree>
    <p:extLst>
      <p:ext uri="{BB962C8B-B14F-4D97-AF65-F5344CB8AC3E}">
        <p14:creationId xmlns:p14="http://schemas.microsoft.com/office/powerpoint/2010/main" val="197811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Pitch Perception: </a:t>
            </a:r>
            <a:r>
              <a:rPr lang="en-US" dirty="0"/>
              <a:t>P</a:t>
            </a:r>
            <a:r>
              <a:rPr lang="en-US" b="1" dirty="0"/>
              <a:t>lace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basilar membrane regions detect different frequencies.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Base of the basilar membrane: high frequencies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Tip of the basilar membrane: low frequencies</a:t>
            </a:r>
          </a:p>
          <a:p>
            <a:r>
              <a:rPr lang="en-US" dirty="0"/>
              <a:t>Hair cells in the base are labeled as high-pitch receptors; those in the tip are low-pitch receptors (Shamma, 2001).</a:t>
            </a:r>
          </a:p>
        </p:txBody>
      </p:sp>
    </p:spTree>
    <p:extLst>
      <p:ext uri="{BB962C8B-B14F-4D97-AF65-F5344CB8AC3E}">
        <p14:creationId xmlns:p14="http://schemas.microsoft.com/office/powerpoint/2010/main" val="251054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920241"/>
          </a:xfrm>
        </p:spPr>
        <p:txBody>
          <a:bodyPr/>
          <a:lstStyle/>
          <a:p>
            <a:r>
              <a:rPr lang="en-US" dirty="0"/>
              <a:t>For individuals who experience hearing loss, they often lose the ability to hear the highest pitches.</a:t>
            </a:r>
          </a:p>
          <a:p>
            <a:r>
              <a:rPr lang="en-US" dirty="0"/>
              <a:t>How would both the temporal theory and place theory of pitch perception explain these losses?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Sound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Ability to locate sound sources, like visual depth perception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b="1" dirty="0"/>
              <a:t>monaural</a:t>
            </a:r>
            <a:r>
              <a:rPr lang="en-US" dirty="0"/>
              <a:t> cues (one ear) for elevation and front/back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b="1" dirty="0"/>
              <a:t>binaural</a:t>
            </a:r>
            <a:r>
              <a:rPr lang="en-US" dirty="0"/>
              <a:t> cues for horizontal location: interaural level, timing differences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Monaural Cues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Pinna interaction with incoming sound waves provides a monaural cue.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Helps locate sounds above or below, in front of or behind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Monaural cues are essential because sound waves are identical for sounds above, below, in front of, or behind you (Grothe et al., 2010).</a:t>
            </a:r>
          </a:p>
        </p:txBody>
      </p:sp>
    </p:spTree>
    <p:extLst>
      <p:ext uri="{BB962C8B-B14F-4D97-AF65-F5344CB8AC3E}">
        <p14:creationId xmlns:p14="http://schemas.microsoft.com/office/powerpoint/2010/main" val="75671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Binaural Cues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5257800" cy="4572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information on the location of a sound along a horizontal axis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Rely on differences in vibration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sound comes from off-center location, two types are created: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7799"/>
                </a:solidFill>
              </a:rPr>
              <a:t>Interaural level difference</a:t>
            </a:r>
            <a:r>
              <a:rPr lang="en-US" dirty="0">
                <a:solidFill>
                  <a:srgbClr val="2B7799"/>
                </a:solidFill>
              </a:rPr>
              <a:t>: a sound coming from the right side is more intense at the right ear than left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B7799"/>
                </a:solidFill>
              </a:rPr>
              <a:t>Interaural timing difference</a:t>
            </a:r>
            <a:r>
              <a:rPr lang="en-US" dirty="0">
                <a:solidFill>
                  <a:srgbClr val="2B7799"/>
                </a:solidFill>
              </a:rPr>
              <a:t>: small difference in time when a sound wave arrives at each ear (Figure 2)</a:t>
            </a:r>
          </a:p>
        </p:txBody>
      </p:sp>
      <p:pic>
        <p:nvPicPr>
          <p:cNvPr id="8" name="Content Placeholder 2" descr="A photograph of jets has an illustration of arced waves labeled 'sound' coming from the jets.">
            <a:extLst>
              <a:ext uri="{FF2B5EF4-FFF2-40B4-BE49-F238E27FC236}">
                <a16:creationId xmlns:a16="http://schemas.microsoft.com/office/drawing/2014/main" id="{48C8606D-F871-3A07-EF8A-9F0F19632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r="16666"/>
          <a:stretch/>
        </p:blipFill>
        <p:spPr>
          <a:xfrm>
            <a:off x="5297678" y="1828800"/>
            <a:ext cx="3541522" cy="291084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21635B-4CC0-7D9F-3E77-E92E1E39A59A}"/>
              </a:ext>
            </a:extLst>
          </p:cNvPr>
          <p:cNvSpPr txBox="1"/>
          <p:nvPr/>
        </p:nvSpPr>
        <p:spPr>
          <a:xfrm>
            <a:off x="6888154" y="473964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200315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49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are sitting with your eyes closed, and your left ear and your right ear both receive a sound that is 15 dB at the same time, where is the sound coming from?</a:t>
            </a:r>
          </a:p>
          <a:p>
            <a:endParaRPr lang="en-US" dirty="0"/>
          </a:p>
          <a:p>
            <a:r>
              <a:rPr lang="en-US" dirty="0"/>
              <a:t>If you are sitting with your eyes closed, and your left ear receives a sound that is 20 dB 500 milliseconds earlier than a 15 dB sound that is received by your right ear, where is the sound coming from?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62362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Hearing Loss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29870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Deafness</a:t>
            </a:r>
            <a:r>
              <a:rPr lang="en-US" dirty="0"/>
              <a:t>: partial or complete inability to hear</a:t>
            </a:r>
          </a:p>
          <a:p>
            <a:pPr lvl="1"/>
            <a:r>
              <a:rPr lang="en-US" b="1" dirty="0"/>
              <a:t>Congenital deafness</a:t>
            </a:r>
            <a:r>
              <a:rPr lang="en-US" dirty="0"/>
              <a:t>: born deaf</a:t>
            </a:r>
          </a:p>
          <a:p>
            <a:r>
              <a:rPr lang="en-US" b="1" dirty="0"/>
              <a:t>Conductive hearing loss</a:t>
            </a:r>
            <a:r>
              <a:rPr lang="en-US" dirty="0"/>
              <a:t>: failure of eardrum vibration or ossicle movement</a:t>
            </a:r>
          </a:p>
          <a:p>
            <a:pPr lvl="1"/>
            <a:r>
              <a:rPr lang="en-US" dirty="0"/>
              <a:t>Caused by age, genetics, extreme noise exposure, illness, toxin damage</a:t>
            </a:r>
          </a:p>
          <a:p>
            <a:pPr lvl="1"/>
            <a:r>
              <a:rPr lang="en-US" dirty="0"/>
              <a:t>Treated with hearing aids</a:t>
            </a:r>
          </a:p>
        </p:txBody>
      </p:sp>
      <p:pic>
        <p:nvPicPr>
          <p:cNvPr id="7" name="Content Placeholder 2" descr="A photograph of a rock concert and one of construction">
            <a:extLst>
              <a:ext uri="{FF2B5EF4-FFF2-40B4-BE49-F238E27FC236}">
                <a16:creationId xmlns:a16="http://schemas.microsoft.com/office/drawing/2014/main" id="{B0320BD4-6BAA-4A9C-76A3-8B0550F88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 b="9666"/>
          <a:stretch/>
        </p:blipFill>
        <p:spPr>
          <a:xfrm>
            <a:off x="2651108" y="3955288"/>
            <a:ext cx="4000499" cy="177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CCC53-F344-86C2-056F-23F0F84E6650}"/>
              </a:ext>
            </a:extLst>
          </p:cNvPr>
          <p:cNvSpPr txBox="1"/>
          <p:nvPr/>
        </p:nvSpPr>
        <p:spPr>
          <a:xfrm>
            <a:off x="4419600" y="5733288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9867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auditory system converts pressure waves into meaningful sounds.</a:t>
            </a:r>
          </a:p>
          <a:p>
            <a:pPr lvl="1"/>
            <a:r>
              <a:rPr lang="en-US" dirty="0"/>
              <a:t>Translates to hearing nature, music, and speech</a:t>
            </a:r>
          </a:p>
          <a:p>
            <a:r>
              <a:rPr lang="en-US" dirty="0"/>
              <a:t>How are sensory stimuli translated into neural impulses?</a:t>
            </a:r>
          </a:p>
          <a:p>
            <a:r>
              <a:rPr lang="en-US" dirty="0"/>
              <a:t>How do we perceive pitch?</a:t>
            </a:r>
          </a:p>
          <a:p>
            <a:r>
              <a:rPr lang="en-US" dirty="0"/>
              <a:t>How do we know where sound is coming from?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463041"/>
          </a:xfrm>
        </p:spPr>
        <p:txBody>
          <a:bodyPr/>
          <a:lstStyle/>
          <a:p>
            <a:r>
              <a:rPr lang="en-US" dirty="0"/>
              <a:t>Which do you think would be a more difficult situation for you: congenital deafness or total conductive hearing loss in your 20s? Why?</a:t>
            </a:r>
          </a:p>
        </p:txBody>
      </p:sp>
    </p:spTree>
    <p:extLst>
      <p:ext uri="{BB962C8B-B14F-4D97-AF65-F5344CB8AC3E}">
        <p14:creationId xmlns:p14="http://schemas.microsoft.com/office/powerpoint/2010/main" val="362779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Hearing Loss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Sensorineural hearing loss</a:t>
            </a:r>
            <a:r>
              <a:rPr lang="en-US" dirty="0"/>
              <a:t>: failure to transmit neural signals from cochlea to brain</a:t>
            </a:r>
          </a:p>
          <a:p>
            <a:r>
              <a:rPr lang="en-US" b="1" dirty="0"/>
              <a:t>Ménière's disease</a:t>
            </a:r>
            <a:r>
              <a:rPr lang="en-US" dirty="0"/>
              <a:t>: results in degeneration of inner ear structures</a:t>
            </a:r>
          </a:p>
          <a:p>
            <a:pPr lvl="1"/>
            <a:r>
              <a:rPr lang="en-US" dirty="0"/>
              <a:t>Can lead to hearing loss, tinnitus, vertigo, increase in inner ear pressure (Semaan &amp; Megerian, 2011)</a:t>
            </a:r>
          </a:p>
          <a:p>
            <a:pPr lvl="1"/>
            <a:r>
              <a:rPr lang="en-US" b="1" dirty="0"/>
              <a:t>Vertigo</a:t>
            </a:r>
            <a:r>
              <a:rPr lang="en-US" dirty="0"/>
              <a:t>: sense of spinning</a:t>
            </a:r>
            <a:endParaRPr lang="en-US" b="1" dirty="0"/>
          </a:p>
          <a:p>
            <a:pPr lvl="1"/>
            <a:r>
              <a:rPr lang="en-US" dirty="0"/>
              <a:t>Treated with cochlear implants instead of hearing aids</a:t>
            </a:r>
          </a:p>
          <a:p>
            <a:pPr lvl="1"/>
            <a:r>
              <a:rPr lang="en-US" b="1" dirty="0"/>
              <a:t>Cochlear implants</a:t>
            </a:r>
            <a:r>
              <a:rPr lang="en-US" dirty="0"/>
              <a:t>: use a microphone, speech processor, and electrode array to stimulate the auditory nerve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04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You Think?: Deaf Culture</a:t>
            </a:r>
          </a:p>
        </p:txBody>
      </p:sp>
      <p:pic>
        <p:nvPicPr>
          <p:cNvPr id="9" name="Content Placeholder 2" descr="A photograph shows a smiling woman with a cochlear implant device attached to the back of her head">
            <a:extLst>
              <a:ext uri="{FF2B5EF4-FFF2-40B4-BE49-F238E27FC236}">
                <a16:creationId xmlns:a16="http://schemas.microsoft.com/office/drawing/2014/main" id="{D99F702B-B6D4-BB73-2ECB-888CD43F7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76200" y="2286000"/>
            <a:ext cx="3349752" cy="239268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890A8-FE20-FC93-8089-9BAF36896075}"/>
              </a:ext>
            </a:extLst>
          </p:cNvPr>
          <p:cNvSpPr txBox="1"/>
          <p:nvPr/>
        </p:nvSpPr>
        <p:spPr>
          <a:xfrm>
            <a:off x="1524000" y="48768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F9BFA-B13F-8F11-5CD9-18AD2CB85B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5952" y="1280160"/>
            <a:ext cx="5565648" cy="473964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Individuals with hearing impairments have their own language, schools, and customs.</a:t>
            </a:r>
          </a:p>
          <a:p>
            <a:pPr lvl="1"/>
            <a:r>
              <a:rPr lang="en-US" sz="2400" dirty="0"/>
              <a:t>United States: American Sign Language (ASL)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value of deaf culture is to use sign language over speaking, reading lips, or having surgery.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Parents decide whether to send children to mainstream schooling or deaf schools teaching ASL.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poses a decision between verbalizing/reading lips and learning ASL/exposure to deaf culture.</a:t>
            </a:r>
          </a:p>
        </p:txBody>
      </p:sp>
    </p:spTree>
    <p:extLst>
      <p:ext uri="{BB962C8B-B14F-4D97-AF65-F5344CB8AC3E}">
        <p14:creationId xmlns:p14="http://schemas.microsoft.com/office/powerpoint/2010/main" val="222591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Sound waves &gt; eardrum &gt; ossicles &gt; cochlear fluid &gt; hair cells</a:t>
            </a:r>
          </a:p>
          <a:p>
            <a:r>
              <a:rPr lang="en-US" dirty="0"/>
              <a:t>Hair cell activation: neural impulses to brain's auditory cortex</a:t>
            </a:r>
          </a:p>
          <a:p>
            <a:r>
              <a:rPr lang="en-US" dirty="0"/>
              <a:t>Pitch perception based on firing rates and hair cell location</a:t>
            </a:r>
          </a:p>
          <a:p>
            <a:r>
              <a:rPr lang="en-US" dirty="0"/>
              <a:t>Sound localization: monaural (elevation) and binaural (horizontal) cues</a:t>
            </a:r>
          </a:p>
          <a:p>
            <a:r>
              <a:rPr lang="en-US" dirty="0"/>
              <a:t>Hearing loss: conductive (vibration failure) or sensorineural (neural signal failure)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1000034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</a:t>
            </a:r>
            <a:r>
              <a:rPr lang="en-US" dirty="0"/>
              <a:t>T</a:t>
            </a:r>
            <a:r>
              <a:rPr lang="en-US" b="1" dirty="0"/>
              <a:t>he Auditory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 is divided into outer, middle, inner sections.</a:t>
            </a:r>
          </a:p>
          <a:p>
            <a:pPr lvl="1"/>
            <a:r>
              <a:rPr lang="en-US" dirty="0"/>
              <a:t>Outer ear: pinna, auditory canal, tympanic membrane</a:t>
            </a:r>
          </a:p>
          <a:p>
            <a:pPr lvl="1"/>
            <a:r>
              <a:rPr lang="en-US" dirty="0"/>
              <a:t>Middle ear: ossicles (malleus, incus, stapes)</a:t>
            </a:r>
          </a:p>
          <a:p>
            <a:pPr lvl="1"/>
            <a:r>
              <a:rPr lang="en-US" dirty="0"/>
              <a:t>Inner ear: canals, cochlea</a:t>
            </a:r>
          </a:p>
        </p:txBody>
      </p:sp>
    </p:spTree>
    <p:extLst>
      <p:ext uri="{BB962C8B-B14F-4D97-AF65-F5344CB8AC3E}">
        <p14:creationId xmlns:p14="http://schemas.microsoft.com/office/powerpoint/2010/main" val="292217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4.4 Figure </a:t>
            </a:r>
            <a:r>
              <a:rPr lang="en-US" dirty="0"/>
              <a:t>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1295400" y="5638800"/>
            <a:ext cx="6858000" cy="365760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/>
              <a:t>Caption: </a:t>
            </a:r>
            <a:r>
              <a:rPr lang="en-US" dirty="0"/>
              <a:t>The ear is divided into outer, middle, and inner sections.</a:t>
            </a:r>
            <a:endParaRPr lang="en-US" i="0" dirty="0"/>
          </a:p>
        </p:txBody>
      </p:sp>
      <p:pic>
        <p:nvPicPr>
          <p:cNvPr id="2" name="Content Placeholder 2" descr="An illustration shows the internal structure of the human ear.">
            <a:extLst>
              <a:ext uri="{FF2B5EF4-FFF2-40B4-BE49-F238E27FC236}">
                <a16:creationId xmlns:a16="http://schemas.microsoft.com/office/drawing/2014/main" id="{D41BAA54-CDA8-E3D0-04B2-6269D99D5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45540"/>
            <a:ext cx="8001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Outer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Pinna</a:t>
            </a:r>
            <a:r>
              <a:rPr lang="en-US" dirty="0"/>
              <a:t>: visible part of the ear that interacts with sound waves</a:t>
            </a:r>
          </a:p>
          <a:p>
            <a:r>
              <a:rPr lang="en-US" dirty="0"/>
              <a:t>Auditory canal: sound waves travel through to the eardrum</a:t>
            </a:r>
          </a:p>
          <a:p>
            <a:r>
              <a:rPr lang="en-US" b="1" dirty="0"/>
              <a:t>Tympanic membrane</a:t>
            </a:r>
            <a:r>
              <a:rPr lang="en-US" dirty="0"/>
              <a:t>: eardrum; vibrates when struck by sound waves, initiating ossicle movement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6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</a:t>
            </a:r>
            <a:r>
              <a:rPr lang="en-US" b="1" dirty="0"/>
              <a:t>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Ossicles</a:t>
            </a:r>
            <a:r>
              <a:rPr lang="en-US" dirty="0"/>
              <a:t>: three tiny bones that transfer eardrum vibrations</a:t>
            </a:r>
          </a:p>
          <a:p>
            <a:pPr lvl="1"/>
            <a:r>
              <a:rPr lang="en-US" dirty="0"/>
              <a:t>Malleus: hammer</a:t>
            </a:r>
          </a:p>
          <a:p>
            <a:pPr lvl="1"/>
            <a:r>
              <a:rPr lang="en-US" dirty="0"/>
              <a:t>Incus: anvil</a:t>
            </a:r>
          </a:p>
          <a:p>
            <a:pPr lvl="1"/>
            <a:r>
              <a:rPr lang="en-US" dirty="0"/>
              <a:t>Stapes: stirrup; presses into oval window of cochlea, moving inner ear fluid</a:t>
            </a:r>
          </a:p>
        </p:txBody>
      </p:sp>
    </p:spTree>
    <p:extLst>
      <p:ext uri="{BB962C8B-B14F-4D97-AF65-F5344CB8AC3E}">
        <p14:creationId xmlns:p14="http://schemas.microsoft.com/office/powerpoint/2010/main" val="235678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</a:t>
            </a:r>
            <a:r>
              <a:rPr lang="en-US" b="1" dirty="0"/>
              <a:t>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Contains semicircular canals involved in balance and movement</a:t>
            </a:r>
          </a:p>
          <a:p>
            <a:r>
              <a:rPr lang="en-US" b="1" dirty="0"/>
              <a:t>Cochlea</a:t>
            </a:r>
            <a:r>
              <a:rPr lang="en-US" dirty="0"/>
              <a:t>: fluid-filled, snail-shaped structure containing hair cells for hearing</a:t>
            </a:r>
          </a:p>
          <a:p>
            <a:pPr lvl="1"/>
            <a:r>
              <a:rPr lang="en-US" b="1" dirty="0"/>
              <a:t>Hair cells</a:t>
            </a:r>
            <a:r>
              <a:rPr lang="en-US" dirty="0"/>
              <a:t>: auditory receptors on basilar membrane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Basilar membrane</a:t>
            </a:r>
            <a:r>
              <a:rPr lang="en-US" dirty="0">
                <a:solidFill>
                  <a:srgbClr val="2B7799"/>
                </a:solidFill>
              </a:rPr>
              <a:t>: thin strip of tissue in the cochlea</a:t>
            </a:r>
            <a:endParaRPr lang="en-US" b="1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0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</a:t>
            </a:r>
            <a:r>
              <a:rPr lang="en-US" b="1" dirty="0"/>
              <a:t> Ear: Hair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Activation of hair cells is mechanical and leads to activation of the cell.</a:t>
            </a:r>
          </a:p>
          <a:p>
            <a:pPr lvl="1"/>
            <a:r>
              <a:rPr lang="en-US" dirty="0"/>
              <a:t>Generates neural impulses along auditory nerve to brain's auditory cortex</a:t>
            </a:r>
          </a:p>
          <a:p>
            <a:r>
              <a:rPr lang="en-US" dirty="0"/>
              <a:t>Auditory information is shuttled to inferior colliculus, medial geniculate nucleus of the thalamus, and the auditory cortex.</a:t>
            </a:r>
          </a:p>
          <a:p>
            <a:r>
              <a:rPr lang="en-US" dirty="0"/>
              <a:t>There is evidence that auditory recognition and localization is processed in parallel streams (</a:t>
            </a:r>
            <a:r>
              <a:rPr lang="da-DK" dirty="0"/>
              <a:t>Rauschecker &amp; Tian, 2000; Renier et al., 2009).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9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3040"/>
          </a:xfrm>
        </p:spPr>
        <p:txBody>
          <a:bodyPr/>
          <a:lstStyle/>
          <a:p>
            <a:r>
              <a:rPr lang="en-US" dirty="0"/>
              <a:t>Using the information learned so far in this lesson, recreate the auditory pathway, starting from the auditory canal and ending in the auditory cortex.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1148</Words>
  <Application>Microsoft Office PowerPoint</Application>
  <PresentationFormat>On-screen Show (4:3)</PresentationFormat>
  <Paragraphs>113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4.4</vt:lpstr>
      <vt:lpstr>Hearing</vt:lpstr>
      <vt:lpstr>Anatomy Of The Auditory System</vt:lpstr>
      <vt:lpstr>Lesson 4.4 Figure 1</vt:lpstr>
      <vt:lpstr>Outer Ear</vt:lpstr>
      <vt:lpstr>Middle Ear</vt:lpstr>
      <vt:lpstr>Inner Ear</vt:lpstr>
      <vt:lpstr>Inner Ear: Hair Cells</vt:lpstr>
      <vt:lpstr>On Your Own1</vt:lpstr>
      <vt:lpstr>Pitch Perception</vt:lpstr>
      <vt:lpstr>Pitch Perception: Temporal Theory</vt:lpstr>
      <vt:lpstr>On Your Own2</vt:lpstr>
      <vt:lpstr>Pitch Perception: Place Theory</vt:lpstr>
      <vt:lpstr>Reflection Question1</vt:lpstr>
      <vt:lpstr>Sound Localization</vt:lpstr>
      <vt:lpstr>Monaural Cues</vt:lpstr>
      <vt:lpstr>Binaural Cues</vt:lpstr>
      <vt:lpstr>On Your Own3</vt:lpstr>
      <vt:lpstr>Hearing Loss1</vt:lpstr>
      <vt:lpstr>Reflection Question2</vt:lpstr>
      <vt:lpstr>Hearing Loss2</vt:lpstr>
      <vt:lpstr>What Do You Think?: Deaf Culture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4.4 Hearing</dc:title>
  <dc:creator>Hawkes Learning</dc:creator>
  <cp:keywords>Psychology</cp:keywords>
  <cp:lastModifiedBy>Talissa Nahass</cp:lastModifiedBy>
  <cp:revision>189</cp:revision>
  <dcterms:created xsi:type="dcterms:W3CDTF">2013-04-26T14:43:13Z</dcterms:created>
  <dcterms:modified xsi:type="dcterms:W3CDTF">2024-07-23T18:09:43Z</dcterms:modified>
  <cp:category>Psychology</cp:category>
</cp:coreProperties>
</file>