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2" r:id="rId2"/>
  </p:sldMasterIdLst>
  <p:notesMasterIdLst>
    <p:notesMasterId r:id="rId25"/>
  </p:notesMasterIdLst>
  <p:handoutMasterIdLst>
    <p:handoutMasterId r:id="rId26"/>
  </p:handoutMasterIdLst>
  <p:sldIdLst>
    <p:sldId id="272" r:id="rId3"/>
    <p:sldId id="273" r:id="rId4"/>
    <p:sldId id="274" r:id="rId5"/>
    <p:sldId id="275" r:id="rId6"/>
    <p:sldId id="271" r:id="rId7"/>
    <p:sldId id="281" r:id="rId8"/>
    <p:sldId id="267" r:id="rId9"/>
    <p:sldId id="282" r:id="rId10"/>
    <p:sldId id="276" r:id="rId11"/>
    <p:sldId id="284" r:id="rId12"/>
    <p:sldId id="283" r:id="rId13"/>
    <p:sldId id="270" r:id="rId14"/>
    <p:sldId id="277" r:id="rId15"/>
    <p:sldId id="285" r:id="rId16"/>
    <p:sldId id="286" r:id="rId17"/>
    <p:sldId id="278" r:id="rId18"/>
    <p:sldId id="287" r:id="rId19"/>
    <p:sldId id="279" r:id="rId20"/>
    <p:sldId id="289" r:id="rId21"/>
    <p:sldId id="288" r:id="rId22"/>
    <p:sldId id="280" r:id="rId23"/>
    <p:sldId id="318" r:id="rId24"/>
  </p:sldIdLst>
  <p:sldSz cx="9144000" cy="6858000" type="screen4x3"/>
  <p:notesSz cx="6858000" cy="9144000"/>
  <p:embeddedFontLst>
    <p:embeddedFont>
      <p:font typeface="Century Gothic" panose="020B0502020202020204" pitchFamily="34" charset="0"/>
      <p:regular r:id="rId27"/>
      <p:bold r:id="rId28"/>
      <p:italic r:id="rId29"/>
      <p:boldItalic r:id="rId3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ick  Belloit" initials="" lastIdx="6"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82F58"/>
    <a:srgbClr val="2B7799"/>
    <a:srgbClr val="1F497D"/>
    <a:srgbClr val="2D7D9F"/>
    <a:srgbClr val="0000FF"/>
    <a:srgbClr val="366092"/>
    <a:srgbClr val="000099"/>
    <a:srgbClr val="000000"/>
    <a:srgbClr val="1F497C"/>
    <a:srgbClr val="99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89" autoAdjust="0"/>
    <p:restoredTop sz="86410" autoAdjust="0"/>
  </p:normalViewPr>
  <p:slideViewPr>
    <p:cSldViewPr>
      <p:cViewPr varScale="1">
        <p:scale>
          <a:sx n="95" d="100"/>
          <a:sy n="95" d="100"/>
        </p:scale>
        <p:origin x="222" y="96"/>
      </p:cViewPr>
      <p:guideLst>
        <p:guide orient="horz" pos="2160"/>
        <p:guide pos="2880"/>
      </p:guideLst>
    </p:cSldViewPr>
  </p:slideViewPr>
  <p:outlineViewPr>
    <p:cViewPr>
      <p:scale>
        <a:sx n="33" d="100"/>
        <a:sy n="33" d="100"/>
      </p:scale>
      <p:origin x="0" y="-5004"/>
    </p:cViewPr>
  </p:outlineViewPr>
  <p:notesTextViewPr>
    <p:cViewPr>
      <p:scale>
        <a:sx n="1" d="1"/>
        <a:sy n="1" d="1"/>
      </p:scale>
      <p:origin x="0" y="0"/>
    </p:cViewPr>
  </p:notesTextViewPr>
  <p:sorterViewPr>
    <p:cViewPr>
      <p:scale>
        <a:sx n="66" d="100"/>
        <a:sy n="66" d="100"/>
      </p:scale>
      <p:origin x="0" y="0"/>
    </p:cViewPr>
  </p:sorterViewPr>
  <p:notesViewPr>
    <p:cSldViewPr>
      <p:cViewPr varScale="1">
        <p:scale>
          <a:sx n="84" d="100"/>
          <a:sy n="84" d="100"/>
        </p:scale>
        <p:origin x="3912"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2.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tableStyles" Target="tableStyles.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235DB0-18E5-42EE-8A41-3EE53E7DF1D8}" type="datetimeFigureOut">
              <a:rPr lang="en-US" smtClean="0"/>
              <a:pPr/>
              <a:t>7/18/2024</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4792EB-0FA9-4C62-9AEF-94474B71BCAD}" type="slidenum">
              <a:rPr lang="en-US" smtClean="0"/>
              <a:pPr/>
              <a:t>‹#›</a:t>
            </a:fld>
            <a:endParaRPr lang="en-US" dirty="0"/>
          </a:p>
        </p:txBody>
      </p:sp>
    </p:spTree>
    <p:extLst>
      <p:ext uri="{BB962C8B-B14F-4D97-AF65-F5344CB8AC3E}">
        <p14:creationId xmlns:p14="http://schemas.microsoft.com/office/powerpoint/2010/main" val="30209662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79F262B-740E-4480-8DD6-7DF3785A307D}" type="datetimeFigureOut">
              <a:rPr lang="en-US" smtClean="0"/>
              <a:pPr/>
              <a:t>7/18/2024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115ED13-301A-4C0A-8C7F-A4982DED9D67}" type="slidenum">
              <a:rPr lang="en-US" smtClean="0"/>
              <a:pPr/>
              <a:t>‹#›</a:t>
            </a:fld>
            <a:endParaRPr lang="en-US" dirty="0"/>
          </a:p>
        </p:txBody>
      </p:sp>
    </p:spTree>
    <p:extLst>
      <p:ext uri="{BB962C8B-B14F-4D97-AF65-F5344CB8AC3E}">
        <p14:creationId xmlns:p14="http://schemas.microsoft.com/office/powerpoint/2010/main" val="25688567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15ED13-301A-4C0A-8C7F-A4982DED9D67}" type="slidenum">
              <a:rPr lang="en-US" smtClean="0"/>
              <a:pPr/>
              <a:t>5</a:t>
            </a:fld>
            <a:endParaRPr lang="en-US" dirty="0"/>
          </a:p>
        </p:txBody>
      </p:sp>
    </p:spTree>
    <p:extLst>
      <p:ext uri="{BB962C8B-B14F-4D97-AF65-F5344CB8AC3E}">
        <p14:creationId xmlns:p14="http://schemas.microsoft.com/office/powerpoint/2010/main" val="34762353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15ED13-301A-4C0A-8C7F-A4982DED9D67}" type="slidenum">
              <a:rPr lang="en-US" smtClean="0"/>
              <a:pPr/>
              <a:t>8</a:t>
            </a:fld>
            <a:endParaRPr lang="en-US" dirty="0"/>
          </a:p>
        </p:txBody>
      </p:sp>
    </p:spTree>
    <p:extLst>
      <p:ext uri="{BB962C8B-B14F-4D97-AF65-F5344CB8AC3E}">
        <p14:creationId xmlns:p14="http://schemas.microsoft.com/office/powerpoint/2010/main" val="1976875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15ED13-301A-4C0A-8C7F-A4982DED9D67}" type="slidenum">
              <a:rPr lang="en-US" smtClean="0"/>
              <a:pPr/>
              <a:t>15</a:t>
            </a:fld>
            <a:endParaRPr lang="en-US" dirty="0"/>
          </a:p>
        </p:txBody>
      </p:sp>
    </p:spTree>
    <p:extLst>
      <p:ext uri="{BB962C8B-B14F-4D97-AF65-F5344CB8AC3E}">
        <p14:creationId xmlns:p14="http://schemas.microsoft.com/office/powerpoint/2010/main" val="284339192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1">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4" name="TextBox 3">
            <a:extLst>
              <a:ext uri="{FF2B5EF4-FFF2-40B4-BE49-F238E27FC236}">
                <a16:creationId xmlns:a16="http://schemas.microsoft.com/office/drawing/2014/main" id="{5E55021B-8C83-0E64-7853-247E9DC8E5CC}"/>
              </a:ext>
            </a:extLst>
          </p:cNvPr>
          <p:cNvSpPr txBox="1"/>
          <p:nvPr userDrawn="1"/>
        </p:nvSpPr>
        <p:spPr>
          <a:xfrm>
            <a:off x="3276600" y="6096038"/>
            <a:ext cx="8381999" cy="464743"/>
          </a:xfrm>
          <a:prstGeom prst="rect">
            <a:avLst/>
          </a:prstGeom>
          <a:noFill/>
        </p:spPr>
        <p:txBody>
          <a:bodyPr wrap="square">
            <a:spAutoFit/>
          </a:bodyPr>
          <a:lstStyle/>
          <a:p>
            <a:pPr defTabSz="457200">
              <a:spcBef>
                <a:spcPct val="20000"/>
              </a:spcBef>
              <a:defRPr/>
            </a:pPr>
            <a:r>
              <a:rPr lang="en-US" sz="1050" dirty="0"/>
              <a:t>© 2024 Hawkes Learning. All rights reserved. Authorized only for instructor use in the classroom.</a:t>
            </a:r>
          </a:p>
          <a:p>
            <a:pPr defTabSz="457200">
              <a:spcBef>
                <a:spcPct val="20000"/>
              </a:spcBef>
              <a:defRPr/>
            </a:pPr>
            <a:r>
              <a:rPr lang="en-US" sz="1050" dirty="0"/>
              <a:t>No reproduction or further distribution permitted without the prior written consent of Hawkes Learning.</a:t>
            </a:r>
          </a:p>
        </p:txBody>
      </p:sp>
      <p:sp>
        <p:nvSpPr>
          <p:cNvPr id="9" name="Content Placeholder 8">
            <a:extLst>
              <a:ext uri="{FF2B5EF4-FFF2-40B4-BE49-F238E27FC236}">
                <a16:creationId xmlns:a16="http://schemas.microsoft.com/office/drawing/2014/main" id="{93791900-F9C7-EB19-6E5D-FAAB3EFAF3EE}"/>
              </a:ext>
            </a:extLst>
          </p:cNvPr>
          <p:cNvSpPr>
            <a:spLocks noGrp="1"/>
          </p:cNvSpPr>
          <p:nvPr>
            <p:ph sz="quarter" idx="10" hasCustomPrompt="1"/>
          </p:nvPr>
        </p:nvSpPr>
        <p:spPr>
          <a:xfrm>
            <a:off x="381000" y="2800183"/>
            <a:ext cx="3581400" cy="990600"/>
          </a:xfrm>
          <a:prstGeom prst="rect">
            <a:avLst/>
          </a:prstGeom>
        </p:spPr>
        <p:txBody>
          <a:bodyPr/>
          <a:lstStyle>
            <a:lvl1pPr marL="0" indent="0">
              <a:buNone/>
              <a:defRPr b="1">
                <a:solidFill>
                  <a:srgbClr val="182F58"/>
                </a:solidFill>
              </a:defRPr>
            </a:lvl1pPr>
          </a:lstStyle>
          <a:p>
            <a:pPr lvl="0"/>
            <a:r>
              <a:rPr lang="en-US" dirty="0"/>
              <a:t>Lesson Title</a:t>
            </a:r>
          </a:p>
        </p:txBody>
      </p:sp>
      <p:sp>
        <p:nvSpPr>
          <p:cNvPr id="13" name="Text Placeholder 12">
            <a:extLst>
              <a:ext uri="{FF2B5EF4-FFF2-40B4-BE49-F238E27FC236}">
                <a16:creationId xmlns:a16="http://schemas.microsoft.com/office/drawing/2014/main" id="{D0492872-1E9F-75D1-A86E-4EAE19934D9B}"/>
              </a:ext>
            </a:extLst>
          </p:cNvPr>
          <p:cNvSpPr>
            <a:spLocks noGrp="1"/>
          </p:cNvSpPr>
          <p:nvPr>
            <p:ph type="body" sz="quarter" idx="11" hasCustomPrompt="1"/>
          </p:nvPr>
        </p:nvSpPr>
        <p:spPr>
          <a:xfrm>
            <a:off x="379562" y="1729204"/>
            <a:ext cx="3581400" cy="914400"/>
          </a:xfrm>
          <a:prstGeom prst="rect">
            <a:avLst/>
          </a:prstGeom>
        </p:spPr>
        <p:txBody>
          <a:bodyPr/>
          <a:lstStyle>
            <a:lvl1pPr marL="0" indent="0">
              <a:buNone/>
              <a:defRPr sz="4400" b="1">
                <a:solidFill>
                  <a:srgbClr val="182F58"/>
                </a:solidFill>
                <a:latin typeface="Arial" panose="020B0604020202020204" pitchFamily="34" charset="0"/>
                <a:cs typeface="Arial" panose="020B0604020202020204" pitchFamily="34" charset="0"/>
              </a:defRPr>
            </a:lvl1pPr>
          </a:lstStyle>
          <a:p>
            <a:pPr lvl="0"/>
            <a:r>
              <a:rPr lang="en-US" dirty="0"/>
              <a:t>Lesson X.X</a:t>
            </a:r>
          </a:p>
        </p:txBody>
      </p:sp>
      <p:pic>
        <p:nvPicPr>
          <p:cNvPr id="3" name="Picture 2" descr="A book cover of a book&#10;&#10;Description automatically generated">
            <a:extLst>
              <a:ext uri="{FF2B5EF4-FFF2-40B4-BE49-F238E27FC236}">
                <a16:creationId xmlns:a16="http://schemas.microsoft.com/office/drawing/2014/main" id="{E80A7055-B3DC-EE5F-894F-CEAC63E46E3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355662" y="381000"/>
            <a:ext cx="4407338" cy="5638800"/>
          </a:xfrm>
          <a:prstGeom prst="rect">
            <a:avLst/>
          </a:prstGeom>
        </p:spPr>
      </p:pic>
    </p:spTree>
    <p:extLst>
      <p:ext uri="{BB962C8B-B14F-4D97-AF65-F5344CB8AC3E}">
        <p14:creationId xmlns:p14="http://schemas.microsoft.com/office/powerpoint/2010/main" val="3103072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Group Activity">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1" baseline="0">
                <a:solidFill>
                  <a:srgbClr val="182F58"/>
                </a:solidFill>
              </a:defRPr>
            </a:lvl1pPr>
          </a:lstStyle>
          <a:p>
            <a:r>
              <a:rPr lang="en-US" dirty="0"/>
              <a:t>On Your Own</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2024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a:solidFill>
            <a:srgbClr val="182F58"/>
          </a:solidFill>
        </p:spPr>
        <p:txBody>
          <a:bodyPr>
            <a:normAutofit/>
          </a:bodyPr>
          <a:lstStyle>
            <a:lvl1pPr marL="0" indent="0">
              <a:buFontTx/>
              <a:buNone/>
              <a:defRPr sz="2800" b="0" i="0" baseline="0">
                <a:solidFill>
                  <a:schemeClr val="bg1"/>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8818313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_Group Activity">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1" baseline="0">
                <a:solidFill>
                  <a:srgbClr val="182F58"/>
                </a:solidFill>
              </a:defRPr>
            </a:lvl1pPr>
          </a:lstStyle>
          <a:p>
            <a:r>
              <a:rPr lang="en-US" dirty="0"/>
              <a:t>Dig Deeper</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a:solidFill>
            <a:srgbClr val="182F58"/>
          </a:solidFill>
        </p:spPr>
        <p:txBody>
          <a:bodyPr>
            <a:normAutofit/>
          </a:bodyPr>
          <a:lstStyle>
            <a:lvl1pPr marL="0" indent="0">
              <a:buFontTx/>
              <a:buNone/>
              <a:defRPr sz="2800" b="0" i="0" baseline="0">
                <a:solidFill>
                  <a:schemeClr val="bg1"/>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1139004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nd Slide">
    <p:bg>
      <p:bgPr>
        <a:solidFill>
          <a:srgbClr val="2D7D9F"/>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1966751E-D7BB-F58F-6EF7-988C1DD7F7EC}"/>
              </a:ext>
              <a:ext uri="{C183D7F6-B498-43B3-948B-1728B52AA6E4}">
                <adec:decorative xmlns:adec="http://schemas.microsoft.com/office/drawing/2017/decorative" val="1"/>
              </a:ext>
            </a:extLst>
          </p:cNvPr>
          <p:cNvGrpSpPr/>
          <p:nvPr userDrawn="1"/>
        </p:nvGrpSpPr>
        <p:grpSpPr>
          <a:xfrm>
            <a:off x="21566" y="1981200"/>
            <a:ext cx="9144000" cy="2250283"/>
            <a:chOff x="1524000" y="1410227"/>
            <a:chExt cx="9144000" cy="2250283"/>
          </a:xfrm>
        </p:grpSpPr>
        <p:cxnSp>
          <p:nvCxnSpPr>
            <p:cNvPr id="4" name="Straight Connector 3">
              <a:extLst>
                <a:ext uri="{FF2B5EF4-FFF2-40B4-BE49-F238E27FC236}">
                  <a16:creationId xmlns:a16="http://schemas.microsoft.com/office/drawing/2014/main" id="{E5745617-7817-BAD4-50DB-96682A18AA8C}"/>
                </a:ext>
              </a:extLst>
            </p:cNvPr>
            <p:cNvCxnSpPr/>
            <p:nvPr/>
          </p:nvCxnSpPr>
          <p:spPr>
            <a:xfrm>
              <a:off x="1859169" y="2729726"/>
              <a:ext cx="842962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664544EB-EC3E-1655-8249-41F759480F18}"/>
                </a:ext>
              </a:extLst>
            </p:cNvPr>
            <p:cNvSpPr txBox="1"/>
            <p:nvPr/>
          </p:nvSpPr>
          <p:spPr>
            <a:xfrm>
              <a:off x="1524000" y="1410227"/>
              <a:ext cx="9144000" cy="1200329"/>
            </a:xfrm>
            <a:prstGeom prst="rect">
              <a:avLst/>
            </a:prstGeom>
            <a:noFill/>
          </p:spPr>
          <p:txBody>
            <a:bodyPr wrap="square" rtlCol="0">
              <a:spAutoFit/>
            </a:bodyPr>
            <a:lstStyle/>
            <a:p>
              <a:pPr algn="ctr"/>
              <a:r>
                <a:rPr lang="en-US" sz="7200" b="1" dirty="0">
                  <a:solidFill>
                    <a:schemeClr val="bg1"/>
                  </a:solidFill>
                  <a:latin typeface="Century Gothic" panose="020B0502020202020204" pitchFamily="34" charset="0"/>
                </a:rPr>
                <a:t>HAWKES</a:t>
              </a:r>
              <a:r>
                <a:rPr lang="en-US" sz="7200" dirty="0">
                  <a:solidFill>
                    <a:schemeClr val="bg1"/>
                  </a:solidFill>
                  <a:latin typeface="Century Gothic" panose="020B0502020202020204" pitchFamily="34" charset="0"/>
                </a:rPr>
                <a:t> LEARNING</a:t>
              </a:r>
            </a:p>
          </p:txBody>
        </p:sp>
        <p:pic>
          <p:nvPicPr>
            <p:cNvPr id="6" name="Picture 5">
              <a:extLst>
                <a:ext uri="{FF2B5EF4-FFF2-40B4-BE49-F238E27FC236}">
                  <a16:creationId xmlns:a16="http://schemas.microsoft.com/office/drawing/2014/main" id="{09AE6A06-DC07-3D52-BB89-86F2EF077C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1108" y="3050910"/>
              <a:ext cx="609600" cy="609600"/>
            </a:xfrm>
            <a:prstGeom prst="rect">
              <a:avLst/>
            </a:prstGeom>
          </p:spPr>
        </p:pic>
        <p:pic>
          <p:nvPicPr>
            <p:cNvPr id="7" name="Picture 6">
              <a:extLst>
                <a:ext uri="{FF2B5EF4-FFF2-40B4-BE49-F238E27FC236}">
                  <a16:creationId xmlns:a16="http://schemas.microsoft.com/office/drawing/2014/main" id="{C2522F05-C169-5A8E-BEE7-C2AF4A8B2F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6179" y="3050910"/>
              <a:ext cx="609600" cy="609600"/>
            </a:xfrm>
            <a:prstGeom prst="rect">
              <a:avLst/>
            </a:prstGeom>
          </p:spPr>
        </p:pic>
        <p:pic>
          <p:nvPicPr>
            <p:cNvPr id="8" name="Picture 7">
              <a:extLst>
                <a:ext uri="{FF2B5EF4-FFF2-40B4-BE49-F238E27FC236}">
                  <a16:creationId xmlns:a16="http://schemas.microsoft.com/office/drawing/2014/main" id="{F787E3FD-08C2-8D03-8749-14D08926846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7122" y="3050910"/>
              <a:ext cx="609600" cy="609600"/>
            </a:xfrm>
            <a:prstGeom prst="rect">
              <a:avLst/>
            </a:prstGeom>
          </p:spPr>
        </p:pic>
      </p:grpSp>
      <p:pic>
        <p:nvPicPr>
          <p:cNvPr id="9" name="Picture 8">
            <a:extLst>
              <a:ext uri="{FF2B5EF4-FFF2-40B4-BE49-F238E27FC236}">
                <a16:creationId xmlns:a16="http://schemas.microsoft.com/office/drawing/2014/main" id="{06388AC8-6D6B-52AD-1753-6A2F27A1765E}"/>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265631" y="3621883"/>
            <a:ext cx="609600" cy="609600"/>
          </a:xfrm>
          <a:prstGeom prst="rect">
            <a:avLst/>
          </a:prstGeom>
        </p:spPr>
      </p:pic>
    </p:spTree>
    <p:extLst>
      <p:ext uri="{BB962C8B-B14F-4D97-AF65-F5344CB8AC3E}">
        <p14:creationId xmlns:p14="http://schemas.microsoft.com/office/powerpoint/2010/main" val="37117599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DF081F-48F3-8267-3057-5544357BE3EF}"/>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40633713-4DEA-1BFF-037C-ED269AF8B47B}"/>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12D07F6C-D326-3F27-7EAE-5BF868C7FC48}"/>
              </a:ext>
            </a:extLst>
          </p:cNvPr>
          <p:cNvSpPr>
            <a:spLocks noGrp="1"/>
          </p:cNvSpPr>
          <p:nvPr>
            <p:ph type="dt" sz="half" idx="10"/>
          </p:nvPr>
        </p:nvSpPr>
        <p:spPr/>
        <p:txBody>
          <a:bodyPr/>
          <a:lstStyle/>
          <a:p>
            <a:fld id="{02E38D61-C232-40CB-A3E3-D66C18882333}" type="datetimeFigureOut">
              <a:rPr lang="en-US" smtClean="0"/>
              <a:t>7/18/2024</a:t>
            </a:fld>
            <a:endParaRPr lang="en-US"/>
          </a:p>
        </p:txBody>
      </p:sp>
      <p:sp>
        <p:nvSpPr>
          <p:cNvPr id="5" name="Footer Placeholder 4">
            <a:extLst>
              <a:ext uri="{FF2B5EF4-FFF2-40B4-BE49-F238E27FC236}">
                <a16:creationId xmlns:a16="http://schemas.microsoft.com/office/drawing/2014/main" id="{5E277BFC-6D1D-7790-F568-DEDC1E5B0E3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1447BFD-8ACB-D117-DD6E-8C910642AD7F}"/>
              </a:ext>
            </a:extLst>
          </p:cNvPr>
          <p:cNvSpPr>
            <a:spLocks noGrp="1"/>
          </p:cNvSpPr>
          <p:nvPr>
            <p:ph type="sldNum" sz="quarter" idx="12"/>
          </p:nvPr>
        </p:nvSpPr>
        <p:spPr/>
        <p:txBody>
          <a:bodyPr/>
          <a:lstStyle/>
          <a:p>
            <a:fld id="{804AA610-DF15-4A5A-A855-BD6093CAF0D7}" type="slidenum">
              <a:rPr lang="en-US" smtClean="0"/>
              <a:t>‹#›</a:t>
            </a:fld>
            <a:endParaRPr lang="en-US"/>
          </a:p>
        </p:txBody>
      </p:sp>
    </p:spTree>
    <p:extLst>
      <p:ext uri="{BB962C8B-B14F-4D97-AF65-F5344CB8AC3E}">
        <p14:creationId xmlns:p14="http://schemas.microsoft.com/office/powerpoint/2010/main" val="35411886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F38D66-2168-5395-E638-C563C5FCAA2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1095709-6FBD-5A0B-E014-B76BE88C654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68B714-6F35-A8B9-B214-1E800CF20C94}"/>
              </a:ext>
            </a:extLst>
          </p:cNvPr>
          <p:cNvSpPr>
            <a:spLocks noGrp="1"/>
          </p:cNvSpPr>
          <p:nvPr>
            <p:ph type="dt" sz="half" idx="10"/>
          </p:nvPr>
        </p:nvSpPr>
        <p:spPr/>
        <p:txBody>
          <a:bodyPr/>
          <a:lstStyle/>
          <a:p>
            <a:fld id="{02E38D61-C232-40CB-A3E3-D66C18882333}" type="datetimeFigureOut">
              <a:rPr lang="en-US" smtClean="0"/>
              <a:t>7/18/2024</a:t>
            </a:fld>
            <a:endParaRPr lang="en-US"/>
          </a:p>
        </p:txBody>
      </p:sp>
      <p:sp>
        <p:nvSpPr>
          <p:cNvPr id="5" name="Footer Placeholder 4">
            <a:extLst>
              <a:ext uri="{FF2B5EF4-FFF2-40B4-BE49-F238E27FC236}">
                <a16:creationId xmlns:a16="http://schemas.microsoft.com/office/drawing/2014/main" id="{135ADD3B-EA6B-8E52-209F-DC060D8527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C5B957-CDD8-A1A1-036C-846EDDFBCA8E}"/>
              </a:ext>
            </a:extLst>
          </p:cNvPr>
          <p:cNvSpPr>
            <a:spLocks noGrp="1"/>
          </p:cNvSpPr>
          <p:nvPr>
            <p:ph type="sldNum" sz="quarter" idx="12"/>
          </p:nvPr>
        </p:nvSpPr>
        <p:spPr/>
        <p:txBody>
          <a:bodyPr/>
          <a:lstStyle/>
          <a:p>
            <a:fld id="{804AA610-DF15-4A5A-A855-BD6093CAF0D7}" type="slidenum">
              <a:rPr lang="en-US" smtClean="0"/>
              <a:t>‹#›</a:t>
            </a:fld>
            <a:endParaRPr lang="en-US"/>
          </a:p>
        </p:txBody>
      </p:sp>
    </p:spTree>
    <p:extLst>
      <p:ext uri="{BB962C8B-B14F-4D97-AF65-F5344CB8AC3E}">
        <p14:creationId xmlns:p14="http://schemas.microsoft.com/office/powerpoint/2010/main" val="8881039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A1966E-AF61-4BAF-32F4-D64F7F13724D}"/>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85452EE6-2FC4-FF10-FE8B-7B462A03DAE5}"/>
              </a:ext>
            </a:extLst>
          </p:cNvPr>
          <p:cNvSpPr>
            <a:spLocks noGrp="1"/>
          </p:cNvSpPr>
          <p:nvPr>
            <p:ph type="body" idx="1"/>
          </p:nvPr>
        </p:nvSpPr>
        <p:spPr>
          <a:xfrm>
            <a:off x="623888" y="4589464"/>
            <a:ext cx="7886700" cy="1500187"/>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93E3765-CFB8-3DB8-4530-40A91AA4BD1C}"/>
              </a:ext>
            </a:extLst>
          </p:cNvPr>
          <p:cNvSpPr>
            <a:spLocks noGrp="1"/>
          </p:cNvSpPr>
          <p:nvPr>
            <p:ph type="dt" sz="half" idx="10"/>
          </p:nvPr>
        </p:nvSpPr>
        <p:spPr/>
        <p:txBody>
          <a:bodyPr/>
          <a:lstStyle/>
          <a:p>
            <a:fld id="{02E38D61-C232-40CB-A3E3-D66C18882333}" type="datetimeFigureOut">
              <a:rPr lang="en-US" smtClean="0"/>
              <a:t>7/18/2024</a:t>
            </a:fld>
            <a:endParaRPr lang="en-US"/>
          </a:p>
        </p:txBody>
      </p:sp>
      <p:sp>
        <p:nvSpPr>
          <p:cNvPr id="5" name="Footer Placeholder 4">
            <a:extLst>
              <a:ext uri="{FF2B5EF4-FFF2-40B4-BE49-F238E27FC236}">
                <a16:creationId xmlns:a16="http://schemas.microsoft.com/office/drawing/2014/main" id="{C075BB5A-01A4-73B5-3458-1F4BF4FD465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144B8BA-A6A0-FB9D-787C-C584FA63231A}"/>
              </a:ext>
            </a:extLst>
          </p:cNvPr>
          <p:cNvSpPr>
            <a:spLocks noGrp="1"/>
          </p:cNvSpPr>
          <p:nvPr>
            <p:ph type="sldNum" sz="quarter" idx="12"/>
          </p:nvPr>
        </p:nvSpPr>
        <p:spPr/>
        <p:txBody>
          <a:bodyPr/>
          <a:lstStyle/>
          <a:p>
            <a:fld id="{804AA610-DF15-4A5A-A855-BD6093CAF0D7}" type="slidenum">
              <a:rPr lang="en-US" smtClean="0"/>
              <a:t>‹#›</a:t>
            </a:fld>
            <a:endParaRPr lang="en-US"/>
          </a:p>
        </p:txBody>
      </p:sp>
    </p:spTree>
    <p:extLst>
      <p:ext uri="{BB962C8B-B14F-4D97-AF65-F5344CB8AC3E}">
        <p14:creationId xmlns:p14="http://schemas.microsoft.com/office/powerpoint/2010/main" val="34055632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26F029-D9A2-29CD-D92A-EA140BD9388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4AECE9F-4981-2D10-5FA3-9365F9EEDE38}"/>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49331FE-8241-9BF3-10DE-0A81E662F7F3}"/>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CBD400E-FED1-430C-4090-DEDA45577FCD}"/>
              </a:ext>
            </a:extLst>
          </p:cNvPr>
          <p:cNvSpPr>
            <a:spLocks noGrp="1"/>
          </p:cNvSpPr>
          <p:nvPr>
            <p:ph type="dt" sz="half" idx="10"/>
          </p:nvPr>
        </p:nvSpPr>
        <p:spPr/>
        <p:txBody>
          <a:bodyPr/>
          <a:lstStyle/>
          <a:p>
            <a:fld id="{02E38D61-C232-40CB-A3E3-D66C18882333}" type="datetimeFigureOut">
              <a:rPr lang="en-US" smtClean="0"/>
              <a:t>7/18/2024</a:t>
            </a:fld>
            <a:endParaRPr lang="en-US"/>
          </a:p>
        </p:txBody>
      </p:sp>
      <p:sp>
        <p:nvSpPr>
          <p:cNvPr id="6" name="Footer Placeholder 5">
            <a:extLst>
              <a:ext uri="{FF2B5EF4-FFF2-40B4-BE49-F238E27FC236}">
                <a16:creationId xmlns:a16="http://schemas.microsoft.com/office/drawing/2014/main" id="{1655812B-8595-572D-E9AA-8E222E2734E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A8EE0C1-6885-9A3F-C9C0-D4ABB4ADFE90}"/>
              </a:ext>
            </a:extLst>
          </p:cNvPr>
          <p:cNvSpPr>
            <a:spLocks noGrp="1"/>
          </p:cNvSpPr>
          <p:nvPr>
            <p:ph type="sldNum" sz="quarter" idx="12"/>
          </p:nvPr>
        </p:nvSpPr>
        <p:spPr/>
        <p:txBody>
          <a:bodyPr/>
          <a:lstStyle/>
          <a:p>
            <a:fld id="{804AA610-DF15-4A5A-A855-BD6093CAF0D7}" type="slidenum">
              <a:rPr lang="en-US" smtClean="0"/>
              <a:t>‹#›</a:t>
            </a:fld>
            <a:endParaRPr lang="en-US"/>
          </a:p>
        </p:txBody>
      </p:sp>
    </p:spTree>
    <p:extLst>
      <p:ext uri="{BB962C8B-B14F-4D97-AF65-F5344CB8AC3E}">
        <p14:creationId xmlns:p14="http://schemas.microsoft.com/office/powerpoint/2010/main" val="28176975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CE991-2CC7-8043-5043-30DFA7818BAB}"/>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83533A0-4C38-7817-BC59-0E848EC3F40C}"/>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5474372E-6BD9-DFC5-026B-5B596518ACC4}"/>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74EEDA2-7A44-4A85-E840-DB0F587C337B}"/>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4A80F3DA-20DF-47C4-1238-09DB2721E880}"/>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08F7FA1-21C2-F903-F10E-94D67334A240}"/>
              </a:ext>
            </a:extLst>
          </p:cNvPr>
          <p:cNvSpPr>
            <a:spLocks noGrp="1"/>
          </p:cNvSpPr>
          <p:nvPr>
            <p:ph type="dt" sz="half" idx="10"/>
          </p:nvPr>
        </p:nvSpPr>
        <p:spPr/>
        <p:txBody>
          <a:bodyPr/>
          <a:lstStyle/>
          <a:p>
            <a:fld id="{02E38D61-C232-40CB-A3E3-D66C18882333}" type="datetimeFigureOut">
              <a:rPr lang="en-US" smtClean="0"/>
              <a:t>7/18/2024</a:t>
            </a:fld>
            <a:endParaRPr lang="en-US"/>
          </a:p>
        </p:txBody>
      </p:sp>
      <p:sp>
        <p:nvSpPr>
          <p:cNvPr id="8" name="Footer Placeholder 7">
            <a:extLst>
              <a:ext uri="{FF2B5EF4-FFF2-40B4-BE49-F238E27FC236}">
                <a16:creationId xmlns:a16="http://schemas.microsoft.com/office/drawing/2014/main" id="{479BAF0D-C093-33EB-0FB5-1DEE5C1BF7D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F1B7B6A-E322-6D06-1427-10A47C00D6DA}"/>
              </a:ext>
            </a:extLst>
          </p:cNvPr>
          <p:cNvSpPr>
            <a:spLocks noGrp="1"/>
          </p:cNvSpPr>
          <p:nvPr>
            <p:ph type="sldNum" sz="quarter" idx="12"/>
          </p:nvPr>
        </p:nvSpPr>
        <p:spPr/>
        <p:txBody>
          <a:bodyPr/>
          <a:lstStyle/>
          <a:p>
            <a:fld id="{804AA610-DF15-4A5A-A855-BD6093CAF0D7}" type="slidenum">
              <a:rPr lang="en-US" smtClean="0"/>
              <a:t>‹#›</a:t>
            </a:fld>
            <a:endParaRPr lang="en-US"/>
          </a:p>
        </p:txBody>
      </p:sp>
    </p:spTree>
    <p:extLst>
      <p:ext uri="{BB962C8B-B14F-4D97-AF65-F5344CB8AC3E}">
        <p14:creationId xmlns:p14="http://schemas.microsoft.com/office/powerpoint/2010/main" val="36306093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D8880-42A0-105F-1181-F63CEB78F2D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540DC5C-C6DF-6DA7-DB2D-0977A0C8D3F3}"/>
              </a:ext>
            </a:extLst>
          </p:cNvPr>
          <p:cNvSpPr>
            <a:spLocks noGrp="1"/>
          </p:cNvSpPr>
          <p:nvPr>
            <p:ph type="dt" sz="half" idx="10"/>
          </p:nvPr>
        </p:nvSpPr>
        <p:spPr/>
        <p:txBody>
          <a:bodyPr/>
          <a:lstStyle/>
          <a:p>
            <a:fld id="{02E38D61-C232-40CB-A3E3-D66C18882333}" type="datetimeFigureOut">
              <a:rPr lang="en-US" smtClean="0"/>
              <a:t>7/18/2024</a:t>
            </a:fld>
            <a:endParaRPr lang="en-US"/>
          </a:p>
        </p:txBody>
      </p:sp>
      <p:sp>
        <p:nvSpPr>
          <p:cNvPr id="4" name="Footer Placeholder 3">
            <a:extLst>
              <a:ext uri="{FF2B5EF4-FFF2-40B4-BE49-F238E27FC236}">
                <a16:creationId xmlns:a16="http://schemas.microsoft.com/office/drawing/2014/main" id="{C83A55FD-722C-86C4-FB61-0039EB9C0A7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F03D996-C02E-5BB5-CEEB-E7805FC319DF}"/>
              </a:ext>
            </a:extLst>
          </p:cNvPr>
          <p:cNvSpPr>
            <a:spLocks noGrp="1"/>
          </p:cNvSpPr>
          <p:nvPr>
            <p:ph type="sldNum" sz="quarter" idx="12"/>
          </p:nvPr>
        </p:nvSpPr>
        <p:spPr/>
        <p:txBody>
          <a:bodyPr/>
          <a:lstStyle/>
          <a:p>
            <a:fld id="{804AA610-DF15-4A5A-A855-BD6093CAF0D7}" type="slidenum">
              <a:rPr lang="en-US" smtClean="0"/>
              <a:t>‹#›</a:t>
            </a:fld>
            <a:endParaRPr lang="en-US"/>
          </a:p>
        </p:txBody>
      </p:sp>
    </p:spTree>
    <p:extLst>
      <p:ext uri="{BB962C8B-B14F-4D97-AF65-F5344CB8AC3E}">
        <p14:creationId xmlns:p14="http://schemas.microsoft.com/office/powerpoint/2010/main" val="21960200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465AE0E-18E4-7AD5-CB35-91EAF67B9199}"/>
              </a:ext>
            </a:extLst>
          </p:cNvPr>
          <p:cNvSpPr>
            <a:spLocks noGrp="1"/>
          </p:cNvSpPr>
          <p:nvPr>
            <p:ph type="dt" sz="half" idx="10"/>
          </p:nvPr>
        </p:nvSpPr>
        <p:spPr/>
        <p:txBody>
          <a:bodyPr/>
          <a:lstStyle/>
          <a:p>
            <a:fld id="{02E38D61-C232-40CB-A3E3-D66C18882333}" type="datetimeFigureOut">
              <a:rPr lang="en-US" smtClean="0"/>
              <a:t>7/18/2024</a:t>
            </a:fld>
            <a:endParaRPr lang="en-US"/>
          </a:p>
        </p:txBody>
      </p:sp>
      <p:sp>
        <p:nvSpPr>
          <p:cNvPr id="3" name="Footer Placeholder 2">
            <a:extLst>
              <a:ext uri="{FF2B5EF4-FFF2-40B4-BE49-F238E27FC236}">
                <a16:creationId xmlns:a16="http://schemas.microsoft.com/office/drawing/2014/main" id="{CD4D172D-F1F5-FAB9-10AA-2898733E820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729DEEB-5F88-A85E-677E-F35144287033}"/>
              </a:ext>
            </a:extLst>
          </p:cNvPr>
          <p:cNvSpPr>
            <a:spLocks noGrp="1"/>
          </p:cNvSpPr>
          <p:nvPr>
            <p:ph type="sldNum" sz="quarter" idx="12"/>
          </p:nvPr>
        </p:nvSpPr>
        <p:spPr/>
        <p:txBody>
          <a:bodyPr/>
          <a:lstStyle/>
          <a:p>
            <a:fld id="{804AA610-DF15-4A5A-A855-BD6093CAF0D7}" type="slidenum">
              <a:rPr lang="en-US" smtClean="0"/>
              <a:t>‹#›</a:t>
            </a:fld>
            <a:endParaRPr lang="en-US"/>
          </a:p>
        </p:txBody>
      </p:sp>
    </p:spTree>
    <p:extLst>
      <p:ext uri="{BB962C8B-B14F-4D97-AF65-F5344CB8AC3E}">
        <p14:creationId xmlns:p14="http://schemas.microsoft.com/office/powerpoint/2010/main" val="14694524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1" baseline="0">
                <a:solidFill>
                  <a:srgbClr val="182F58"/>
                </a:solidFill>
              </a:defRPr>
            </a:lvl1pPr>
          </a:lstStyle>
          <a:p>
            <a:r>
              <a:rPr lang="en-US" dirty="0"/>
              <a:t>Slide Title</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2024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457200" indent="-457200">
              <a:buFont typeface="Arial" panose="020B0604020202020204" pitchFamily="34" charset="0"/>
              <a:buChar char="•"/>
              <a:defRPr sz="2800" b="0" i="0" baseline="0">
                <a:solidFill>
                  <a:srgbClr val="182F58"/>
                </a:solidFill>
              </a:defRPr>
            </a:lvl1pPr>
            <a:lvl2pPr>
              <a:defRPr>
                <a:solidFill>
                  <a:srgbClr val="2B7799"/>
                </a:solidFill>
              </a:defRPr>
            </a:lvl2pPr>
          </a:lstStyle>
          <a:p>
            <a:pPr lvl="0"/>
            <a:r>
              <a:rPr lang="en-US" dirty="0"/>
              <a:t>Click to edit Master text styles</a:t>
            </a:r>
          </a:p>
          <a:p>
            <a:pPr lvl="1"/>
            <a:r>
              <a:rPr lang="en-US" dirty="0"/>
              <a:t> insert example</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154165988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954F2B-CEF7-34ED-3CBC-130FD3E34BF8}"/>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14E02857-3189-6D0C-8942-BC5E624BCA45}"/>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FC50612-0EE6-D884-4964-770E861852EA}"/>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FD89F506-34FB-841B-2AB7-47A6DBC0980E}"/>
              </a:ext>
            </a:extLst>
          </p:cNvPr>
          <p:cNvSpPr>
            <a:spLocks noGrp="1"/>
          </p:cNvSpPr>
          <p:nvPr>
            <p:ph type="dt" sz="half" idx="10"/>
          </p:nvPr>
        </p:nvSpPr>
        <p:spPr/>
        <p:txBody>
          <a:bodyPr/>
          <a:lstStyle/>
          <a:p>
            <a:fld id="{02E38D61-C232-40CB-A3E3-D66C18882333}" type="datetimeFigureOut">
              <a:rPr lang="en-US" smtClean="0"/>
              <a:t>7/18/2024</a:t>
            </a:fld>
            <a:endParaRPr lang="en-US"/>
          </a:p>
        </p:txBody>
      </p:sp>
      <p:sp>
        <p:nvSpPr>
          <p:cNvPr id="6" name="Footer Placeholder 5">
            <a:extLst>
              <a:ext uri="{FF2B5EF4-FFF2-40B4-BE49-F238E27FC236}">
                <a16:creationId xmlns:a16="http://schemas.microsoft.com/office/drawing/2014/main" id="{2EEFFA8C-2DE3-D563-1DAC-E913F8A7D7E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176E7F7-542A-73E5-5C39-D3F7EA0345AA}"/>
              </a:ext>
            </a:extLst>
          </p:cNvPr>
          <p:cNvSpPr>
            <a:spLocks noGrp="1"/>
          </p:cNvSpPr>
          <p:nvPr>
            <p:ph type="sldNum" sz="quarter" idx="12"/>
          </p:nvPr>
        </p:nvSpPr>
        <p:spPr/>
        <p:txBody>
          <a:bodyPr/>
          <a:lstStyle/>
          <a:p>
            <a:fld id="{804AA610-DF15-4A5A-A855-BD6093CAF0D7}" type="slidenum">
              <a:rPr lang="en-US" smtClean="0"/>
              <a:t>‹#›</a:t>
            </a:fld>
            <a:endParaRPr lang="en-US"/>
          </a:p>
        </p:txBody>
      </p:sp>
    </p:spTree>
    <p:extLst>
      <p:ext uri="{BB962C8B-B14F-4D97-AF65-F5344CB8AC3E}">
        <p14:creationId xmlns:p14="http://schemas.microsoft.com/office/powerpoint/2010/main" val="38876279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AB185D-89FF-49DB-25B7-273E5CB9EE72}"/>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8C2510F5-A26E-6EB8-0770-7ADF0385E408}"/>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9EBDE380-D33B-1D6E-2C57-10D549F01F9D}"/>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872405F3-753B-17B1-949C-638C78CA9A85}"/>
              </a:ext>
            </a:extLst>
          </p:cNvPr>
          <p:cNvSpPr>
            <a:spLocks noGrp="1"/>
          </p:cNvSpPr>
          <p:nvPr>
            <p:ph type="dt" sz="half" idx="10"/>
          </p:nvPr>
        </p:nvSpPr>
        <p:spPr/>
        <p:txBody>
          <a:bodyPr/>
          <a:lstStyle/>
          <a:p>
            <a:fld id="{02E38D61-C232-40CB-A3E3-D66C18882333}" type="datetimeFigureOut">
              <a:rPr lang="en-US" smtClean="0"/>
              <a:t>7/18/2024</a:t>
            </a:fld>
            <a:endParaRPr lang="en-US"/>
          </a:p>
        </p:txBody>
      </p:sp>
      <p:sp>
        <p:nvSpPr>
          <p:cNvPr id="6" name="Footer Placeholder 5">
            <a:extLst>
              <a:ext uri="{FF2B5EF4-FFF2-40B4-BE49-F238E27FC236}">
                <a16:creationId xmlns:a16="http://schemas.microsoft.com/office/drawing/2014/main" id="{6D77BE86-94D6-AE37-EA09-617C083B14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3C9BDFD-566D-10E4-88AA-A2097149F1B6}"/>
              </a:ext>
            </a:extLst>
          </p:cNvPr>
          <p:cNvSpPr>
            <a:spLocks noGrp="1"/>
          </p:cNvSpPr>
          <p:nvPr>
            <p:ph type="sldNum" sz="quarter" idx="12"/>
          </p:nvPr>
        </p:nvSpPr>
        <p:spPr/>
        <p:txBody>
          <a:bodyPr/>
          <a:lstStyle/>
          <a:p>
            <a:fld id="{804AA610-DF15-4A5A-A855-BD6093CAF0D7}" type="slidenum">
              <a:rPr lang="en-US" smtClean="0"/>
              <a:t>‹#›</a:t>
            </a:fld>
            <a:endParaRPr lang="en-US"/>
          </a:p>
        </p:txBody>
      </p:sp>
    </p:spTree>
    <p:extLst>
      <p:ext uri="{BB962C8B-B14F-4D97-AF65-F5344CB8AC3E}">
        <p14:creationId xmlns:p14="http://schemas.microsoft.com/office/powerpoint/2010/main" val="1824935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438F8C-C2E8-3ED0-624C-F4D195FCE2E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2B7C933-2DD2-67DA-1555-5CFA2EDB5C6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B31696-6DCC-3D74-B964-C6A7CA82FDB1}"/>
              </a:ext>
            </a:extLst>
          </p:cNvPr>
          <p:cNvSpPr>
            <a:spLocks noGrp="1"/>
          </p:cNvSpPr>
          <p:nvPr>
            <p:ph type="dt" sz="half" idx="10"/>
          </p:nvPr>
        </p:nvSpPr>
        <p:spPr/>
        <p:txBody>
          <a:bodyPr/>
          <a:lstStyle/>
          <a:p>
            <a:fld id="{02E38D61-C232-40CB-A3E3-D66C18882333}" type="datetimeFigureOut">
              <a:rPr lang="en-US" smtClean="0"/>
              <a:t>7/18/2024</a:t>
            </a:fld>
            <a:endParaRPr lang="en-US"/>
          </a:p>
        </p:txBody>
      </p:sp>
      <p:sp>
        <p:nvSpPr>
          <p:cNvPr id="5" name="Footer Placeholder 4">
            <a:extLst>
              <a:ext uri="{FF2B5EF4-FFF2-40B4-BE49-F238E27FC236}">
                <a16:creationId xmlns:a16="http://schemas.microsoft.com/office/drawing/2014/main" id="{D984C985-0666-F247-F678-2B9D23EEC2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0DF260B-18EF-E5A9-273D-75B09EF8EEE8}"/>
              </a:ext>
            </a:extLst>
          </p:cNvPr>
          <p:cNvSpPr>
            <a:spLocks noGrp="1"/>
          </p:cNvSpPr>
          <p:nvPr>
            <p:ph type="sldNum" sz="quarter" idx="12"/>
          </p:nvPr>
        </p:nvSpPr>
        <p:spPr/>
        <p:txBody>
          <a:bodyPr/>
          <a:lstStyle/>
          <a:p>
            <a:fld id="{804AA610-DF15-4A5A-A855-BD6093CAF0D7}" type="slidenum">
              <a:rPr lang="en-US" smtClean="0"/>
              <a:t>‹#›</a:t>
            </a:fld>
            <a:endParaRPr lang="en-US"/>
          </a:p>
        </p:txBody>
      </p:sp>
    </p:spTree>
    <p:extLst>
      <p:ext uri="{BB962C8B-B14F-4D97-AF65-F5344CB8AC3E}">
        <p14:creationId xmlns:p14="http://schemas.microsoft.com/office/powerpoint/2010/main" val="30878273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358D992-0865-8967-2916-0BE7BEE89FD4}"/>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226BEFF-3D23-B6C4-6EE0-EEFD8BAAAE0D}"/>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01F246-1707-C02C-610E-845DF2128AA3}"/>
              </a:ext>
            </a:extLst>
          </p:cNvPr>
          <p:cNvSpPr>
            <a:spLocks noGrp="1"/>
          </p:cNvSpPr>
          <p:nvPr>
            <p:ph type="dt" sz="half" idx="10"/>
          </p:nvPr>
        </p:nvSpPr>
        <p:spPr/>
        <p:txBody>
          <a:bodyPr/>
          <a:lstStyle/>
          <a:p>
            <a:fld id="{02E38D61-C232-40CB-A3E3-D66C18882333}" type="datetimeFigureOut">
              <a:rPr lang="en-US" smtClean="0"/>
              <a:t>7/18/2024</a:t>
            </a:fld>
            <a:endParaRPr lang="en-US"/>
          </a:p>
        </p:txBody>
      </p:sp>
      <p:sp>
        <p:nvSpPr>
          <p:cNvPr id="5" name="Footer Placeholder 4">
            <a:extLst>
              <a:ext uri="{FF2B5EF4-FFF2-40B4-BE49-F238E27FC236}">
                <a16:creationId xmlns:a16="http://schemas.microsoft.com/office/drawing/2014/main" id="{03B800BD-0EDC-B130-57AA-E2E91AE7501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5804D67-EBF8-57F5-0B7F-3B24F83D9517}"/>
              </a:ext>
            </a:extLst>
          </p:cNvPr>
          <p:cNvSpPr>
            <a:spLocks noGrp="1"/>
          </p:cNvSpPr>
          <p:nvPr>
            <p:ph type="sldNum" sz="quarter" idx="12"/>
          </p:nvPr>
        </p:nvSpPr>
        <p:spPr/>
        <p:txBody>
          <a:bodyPr/>
          <a:lstStyle/>
          <a:p>
            <a:fld id="{804AA610-DF15-4A5A-A855-BD6093CAF0D7}" type="slidenum">
              <a:rPr lang="en-US" smtClean="0"/>
              <a:t>‹#›</a:t>
            </a:fld>
            <a:endParaRPr lang="en-US"/>
          </a:p>
        </p:txBody>
      </p:sp>
    </p:spTree>
    <p:extLst>
      <p:ext uri="{BB962C8B-B14F-4D97-AF65-F5344CB8AC3E}">
        <p14:creationId xmlns:p14="http://schemas.microsoft.com/office/powerpoint/2010/main" val="8691751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End Slide">
    <p:bg>
      <p:bgPr>
        <a:solidFill>
          <a:srgbClr val="2D7D9F"/>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19CDC15-C133-6A43-2AB0-D5FB639C26CE}"/>
              </a:ext>
            </a:extLst>
          </p:cNvPr>
          <p:cNvPicPr>
            <a:picLocks noChangeAspect="1"/>
          </p:cNvPicPr>
          <p:nvPr userDrawn="1"/>
        </p:nvPicPr>
        <p:blipFill>
          <a:blip r:embed="rId2"/>
          <a:stretch>
            <a:fillRect/>
          </a:stretch>
        </p:blipFill>
        <p:spPr>
          <a:xfrm>
            <a:off x="0" y="-1"/>
            <a:ext cx="9144000" cy="6858001"/>
          </a:xfrm>
          <a:prstGeom prst="rect">
            <a:avLst/>
          </a:prstGeom>
        </p:spPr>
      </p:pic>
    </p:spTree>
    <p:extLst>
      <p:ext uri="{BB962C8B-B14F-4D97-AF65-F5344CB8AC3E}">
        <p14:creationId xmlns:p14="http://schemas.microsoft.com/office/powerpoint/2010/main" val="22629956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1" baseline="0">
                <a:solidFill>
                  <a:srgbClr val="182F58"/>
                </a:solidFill>
              </a:defRPr>
            </a:lvl1pPr>
          </a:lstStyle>
          <a:p>
            <a:r>
              <a:rPr lang="en-US" dirty="0"/>
              <a:t>Click to edit Master title style</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2024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0" indent="0">
              <a:buFontTx/>
              <a:buNone/>
              <a:defRPr sz="2800" b="0" i="0" baseline="0">
                <a:solidFill>
                  <a:srgbClr val="182F58"/>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18620739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1" baseline="0">
                <a:solidFill>
                  <a:srgbClr val="182F58"/>
                </a:solidFill>
              </a:defRPr>
            </a:lvl1pPr>
          </a:lstStyle>
          <a:p>
            <a:r>
              <a:rPr lang="en-US" dirty="0"/>
              <a:t>Slide Title</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2024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2971800" cy="4572000"/>
          </a:xfrm>
          <a:prstGeom prst="rect">
            <a:avLst/>
          </a:prstGeom>
        </p:spPr>
        <p:txBody>
          <a:bodyPr>
            <a:normAutofit/>
          </a:bodyPr>
          <a:lstStyle>
            <a:lvl1pPr marL="0" indent="0">
              <a:buFontTx/>
              <a:buNone/>
              <a:defRPr sz="2800" b="0" i="0" baseline="0">
                <a:solidFill>
                  <a:srgbClr val="182F58"/>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2" name="Content Placeholder 2">
            <a:extLst>
              <a:ext uri="{FF2B5EF4-FFF2-40B4-BE49-F238E27FC236}">
                <a16:creationId xmlns:a16="http://schemas.microsoft.com/office/drawing/2014/main" id="{A199D9D7-D46E-5BC7-C02C-BCF6B528DBB8}"/>
              </a:ext>
            </a:extLst>
          </p:cNvPr>
          <p:cNvSpPr>
            <a:spLocks noGrp="1"/>
          </p:cNvSpPr>
          <p:nvPr>
            <p:ph idx="10"/>
          </p:nvPr>
        </p:nvSpPr>
        <p:spPr>
          <a:xfrm>
            <a:off x="3581400" y="1280160"/>
            <a:ext cx="5105400" cy="4572000"/>
          </a:xfrm>
          <a:prstGeom prst="rect">
            <a:avLst/>
          </a:prstGeom>
        </p:spPr>
        <p:txBody>
          <a:bodyPr>
            <a:normAutofit/>
          </a:bodyPr>
          <a:lstStyle>
            <a:lvl1pPr marL="0" indent="0">
              <a:buFontTx/>
              <a:buNone/>
              <a:defRPr sz="2800" b="0" i="0" baseline="0">
                <a:solidFill>
                  <a:srgbClr val="182F58"/>
                </a:solidFill>
              </a:defRPr>
            </a:lvl1pPr>
          </a:lstStyle>
          <a:p>
            <a:pPr lvl="0"/>
            <a:r>
              <a:rPr lang="en-US" dirty="0"/>
              <a:t>Click to edit Master text styles</a:t>
            </a:r>
          </a:p>
        </p:txBody>
      </p:sp>
    </p:spTree>
    <p:extLst>
      <p:ext uri="{BB962C8B-B14F-4D97-AF65-F5344CB8AC3E}">
        <p14:creationId xmlns:p14="http://schemas.microsoft.com/office/powerpoint/2010/main" val="33318833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1" baseline="0">
                <a:solidFill>
                  <a:srgbClr val="182F58"/>
                </a:solidFill>
              </a:defRPr>
            </a:lvl1pPr>
          </a:lstStyle>
          <a:p>
            <a:r>
              <a:rPr lang="en-US" dirty="0"/>
              <a:t>Slide Title</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2024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5257800" cy="4572000"/>
          </a:xfrm>
          <a:prstGeom prst="rect">
            <a:avLst/>
          </a:prstGeom>
        </p:spPr>
        <p:txBody>
          <a:bodyPr>
            <a:normAutofit/>
          </a:bodyPr>
          <a:lstStyle>
            <a:lvl1pPr marL="0" indent="0">
              <a:buFontTx/>
              <a:buNone/>
              <a:defRPr sz="2800" b="0" i="0" baseline="0">
                <a:solidFill>
                  <a:srgbClr val="182F58"/>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2" name="Content Placeholder 2">
            <a:extLst>
              <a:ext uri="{FF2B5EF4-FFF2-40B4-BE49-F238E27FC236}">
                <a16:creationId xmlns:a16="http://schemas.microsoft.com/office/drawing/2014/main" id="{A199D9D7-D46E-5BC7-C02C-BCF6B528DBB8}"/>
              </a:ext>
            </a:extLst>
          </p:cNvPr>
          <p:cNvSpPr>
            <a:spLocks noGrp="1"/>
          </p:cNvSpPr>
          <p:nvPr>
            <p:ph idx="10"/>
          </p:nvPr>
        </p:nvSpPr>
        <p:spPr>
          <a:xfrm>
            <a:off x="5867400" y="1280160"/>
            <a:ext cx="2819400" cy="4572000"/>
          </a:xfrm>
          <a:prstGeom prst="rect">
            <a:avLst/>
          </a:prstGeom>
        </p:spPr>
        <p:txBody>
          <a:bodyPr>
            <a:normAutofit/>
          </a:bodyPr>
          <a:lstStyle>
            <a:lvl1pPr marL="0" indent="0">
              <a:buFontTx/>
              <a:buNone/>
              <a:defRPr sz="2800" b="0" i="0" baseline="0">
                <a:solidFill>
                  <a:srgbClr val="182F58"/>
                </a:solidFill>
              </a:defRPr>
            </a:lvl1pPr>
          </a:lstStyle>
          <a:p>
            <a:pPr lvl="0"/>
            <a:r>
              <a:rPr lang="en-US" dirty="0"/>
              <a:t>Click to edit Master text styles</a:t>
            </a:r>
          </a:p>
        </p:txBody>
      </p:sp>
    </p:spTree>
    <p:extLst>
      <p:ext uri="{BB962C8B-B14F-4D97-AF65-F5344CB8AC3E}">
        <p14:creationId xmlns:p14="http://schemas.microsoft.com/office/powerpoint/2010/main" val="7383528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igure Number">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1" baseline="0">
                <a:solidFill>
                  <a:srgbClr val="182F58"/>
                </a:solidFill>
              </a:defRPr>
            </a:lvl1pPr>
          </a:lstStyle>
          <a:p>
            <a:r>
              <a:rPr lang="en-US" dirty="0"/>
              <a:t>Lesson X.X Figure Number</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2024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0" indent="0">
              <a:buFontTx/>
              <a:buNone/>
              <a:defRPr sz="2800" b="0" i="0" baseline="0">
                <a:solidFill>
                  <a:srgbClr val="182F58"/>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40885645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Group Activity">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1" baseline="0">
                <a:solidFill>
                  <a:srgbClr val="182F58"/>
                </a:solidFill>
              </a:defRPr>
            </a:lvl1pPr>
          </a:lstStyle>
          <a:p>
            <a:r>
              <a:rPr lang="en-US" dirty="0"/>
              <a:t>Group Activity</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2024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a:solidFill>
            <a:srgbClr val="182F58"/>
          </a:solidFill>
        </p:spPr>
        <p:txBody>
          <a:bodyPr>
            <a:normAutofit/>
          </a:bodyPr>
          <a:lstStyle>
            <a:lvl1pPr marL="0" indent="0">
              <a:buFontTx/>
              <a:buNone/>
              <a:defRPr sz="2800" b="0" i="0" baseline="0">
                <a:solidFill>
                  <a:schemeClr val="bg1"/>
                </a:solidFill>
              </a:defRPr>
            </a:lvl1pPr>
          </a:lstStyle>
          <a:p>
            <a:pPr lvl="0"/>
            <a:endParaRPr lang="en-US" dirty="0"/>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9959956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Group Activity">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1" baseline="0">
                <a:solidFill>
                  <a:srgbClr val="182F58"/>
                </a:solidFill>
              </a:defRPr>
            </a:lvl1pPr>
          </a:lstStyle>
          <a:p>
            <a:r>
              <a:rPr lang="en-US" dirty="0"/>
              <a:t>What Do You Think?</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2024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a:solidFill>
            <a:srgbClr val="182F58"/>
          </a:solidFill>
        </p:spPr>
        <p:txBody>
          <a:bodyPr>
            <a:normAutofit/>
          </a:bodyPr>
          <a:lstStyle>
            <a:lvl1pPr marL="0" indent="0">
              <a:buFontTx/>
              <a:buNone/>
              <a:defRPr sz="2800" b="0" i="0" baseline="0">
                <a:solidFill>
                  <a:schemeClr val="bg1"/>
                </a:solidFill>
              </a:defRPr>
            </a:lvl1pPr>
          </a:lstStyle>
          <a:p>
            <a:pPr lvl="0"/>
            <a:endParaRPr lang="en-US" dirty="0"/>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901683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Group Activity">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1" baseline="0">
                <a:solidFill>
                  <a:srgbClr val="182F58"/>
                </a:solidFill>
              </a:defRPr>
            </a:lvl1pPr>
          </a:lstStyle>
          <a:p>
            <a:r>
              <a:rPr lang="en-US" dirty="0"/>
              <a:t>Reflection Question</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2024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59"/>
            <a:ext cx="8229600" cy="4572001"/>
          </a:xfrm>
          <a:prstGeom prst="rect">
            <a:avLst/>
          </a:prstGeom>
          <a:solidFill>
            <a:srgbClr val="182F58"/>
          </a:solidFill>
        </p:spPr>
        <p:txBody>
          <a:bodyPr>
            <a:normAutofit/>
          </a:bodyPr>
          <a:lstStyle>
            <a:lvl1pPr marL="0" indent="0">
              <a:buFont typeface="Arial" panose="020B0604020202020204" pitchFamily="34" charset="0"/>
              <a:buNone/>
              <a:defRPr sz="2800" b="0" i="0" baseline="0">
                <a:solidFill>
                  <a:schemeClr val="bg1"/>
                </a:solidFill>
              </a:defRPr>
            </a:lvl1pPr>
          </a:lstStyle>
          <a:p>
            <a:pPr lvl="0"/>
            <a:endParaRPr lang="en-US" dirty="0"/>
          </a:p>
          <a:p>
            <a:pPr lvl="0"/>
            <a:endParaRPr lang="en-US" dirty="0"/>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4077438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5" r:id="rId4"/>
    <p:sldLayoutId id="2147483661" r:id="rId5"/>
    <p:sldLayoutId id="2147483652" r:id="rId6"/>
    <p:sldLayoutId id="2147483653" r:id="rId7"/>
    <p:sldLayoutId id="2147483658" r:id="rId8"/>
    <p:sldLayoutId id="2147483656" r:id="rId9"/>
    <p:sldLayoutId id="2147483657" r:id="rId10"/>
    <p:sldLayoutId id="2147483660" r:id="rId11"/>
    <p:sldLayoutId id="2147483654"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28BF824-37E5-A46A-6320-EBA7FEE0FED8}"/>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6869F70-BC82-BDAE-32C6-8744D121875B}"/>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6425259-6911-78F4-049F-3E1160176EE7}"/>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82000"/>
                  </a:schemeClr>
                </a:solidFill>
              </a:defRPr>
            </a:lvl1pPr>
          </a:lstStyle>
          <a:p>
            <a:fld id="{02E38D61-C232-40CB-A3E3-D66C18882333}" type="datetimeFigureOut">
              <a:rPr lang="en-US" smtClean="0"/>
              <a:t>7/18/2024</a:t>
            </a:fld>
            <a:endParaRPr lang="en-US"/>
          </a:p>
        </p:txBody>
      </p:sp>
      <p:sp>
        <p:nvSpPr>
          <p:cNvPr id="5" name="Footer Placeholder 4">
            <a:extLst>
              <a:ext uri="{FF2B5EF4-FFF2-40B4-BE49-F238E27FC236}">
                <a16:creationId xmlns:a16="http://schemas.microsoft.com/office/drawing/2014/main" id="{70B4B541-4E51-2197-9F9F-7D1C30B59FA4}"/>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E03CF51B-67CB-17C0-C9E5-64AA1D8BC719}"/>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82000"/>
                  </a:schemeClr>
                </a:solidFill>
              </a:defRPr>
            </a:lvl1pPr>
          </a:lstStyle>
          <a:p>
            <a:fld id="{804AA610-DF15-4A5A-A855-BD6093CAF0D7}" type="slidenum">
              <a:rPr lang="en-US" smtClean="0"/>
              <a:t>‹#›</a:t>
            </a:fld>
            <a:endParaRPr lang="en-US"/>
          </a:p>
        </p:txBody>
      </p:sp>
    </p:spTree>
    <p:extLst>
      <p:ext uri="{BB962C8B-B14F-4D97-AF65-F5344CB8AC3E}">
        <p14:creationId xmlns:p14="http://schemas.microsoft.com/office/powerpoint/2010/main" val="4259285802"/>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2">
            <a:extLst>
              <a:ext uri="{FF2B5EF4-FFF2-40B4-BE49-F238E27FC236}">
                <a16:creationId xmlns:a16="http://schemas.microsoft.com/office/drawing/2014/main" id="{4E7A1944-20A9-5EFC-CF5D-428D07B9FF1F}"/>
              </a:ext>
            </a:extLst>
          </p:cNvPr>
          <p:cNvSpPr>
            <a:spLocks noGrp="1"/>
          </p:cNvSpPr>
          <p:nvPr>
            <p:ph type="title" idx="4294967295"/>
          </p:nvPr>
        </p:nvSpPr>
        <p:spPr>
          <a:xfrm>
            <a:off x="379562" y="1729204"/>
            <a:ext cx="3581400" cy="9144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0" indent="0">
              <a:buNone/>
              <a:defRPr sz="4400" b="1">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4400" b="1" i="0" u="none" strike="noStrike" kern="1200" cap="none" spc="0" normalizeH="0" baseline="0" noProof="0" dirty="0">
                <a:ln>
                  <a:noFill/>
                </a:ln>
                <a:solidFill>
                  <a:srgbClr val="182F58"/>
                </a:solidFill>
                <a:effectLst/>
                <a:uLnTx/>
                <a:uFillTx/>
                <a:latin typeface="Arial" panose="020B0604020202020204" pitchFamily="34" charset="0"/>
                <a:ea typeface="+mn-ea"/>
                <a:cs typeface="Arial" panose="020B0604020202020204" pitchFamily="34" charset="0"/>
              </a:rPr>
              <a:t>Lesson 4.5</a:t>
            </a:r>
          </a:p>
        </p:txBody>
      </p:sp>
      <p:sp>
        <p:nvSpPr>
          <p:cNvPr id="3" name="Content Placeholder 8">
            <a:extLst>
              <a:ext uri="{FF2B5EF4-FFF2-40B4-BE49-F238E27FC236}">
                <a16:creationId xmlns:a16="http://schemas.microsoft.com/office/drawing/2014/main" id="{FF68ED90-5F09-E335-E8D2-4F2687C0EB59}"/>
              </a:ext>
            </a:extLst>
          </p:cNvPr>
          <p:cNvSpPr>
            <a:spLocks noGrp="1"/>
          </p:cNvSpPr>
          <p:nvPr>
            <p:ph sz="quarter" idx="10" hasCustomPrompt="1"/>
          </p:nvPr>
        </p:nvSpPr>
        <p:spPr>
          <a:xfrm>
            <a:off x="379562" y="2627694"/>
            <a:ext cx="3581400" cy="990600"/>
          </a:xfrm>
          <a:prstGeom prst="rect">
            <a:avLst/>
          </a:prstGeom>
        </p:spPr>
        <p:txBody>
          <a:bodyPr/>
          <a:lstStyle>
            <a:lvl1pPr marL="0" indent="0">
              <a:buNone/>
              <a:defRPr b="1"/>
            </a:lvl1pPr>
          </a:lstStyle>
          <a:p>
            <a:pPr lvl="0"/>
            <a:r>
              <a:rPr lang="en-US" dirty="0"/>
              <a:t>The Other Senses</a:t>
            </a:r>
          </a:p>
        </p:txBody>
      </p:sp>
    </p:spTree>
    <p:extLst>
      <p:ext uri="{BB962C8B-B14F-4D97-AF65-F5344CB8AC3E}">
        <p14:creationId xmlns:p14="http://schemas.microsoft.com/office/powerpoint/2010/main" val="38862398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p:cNvSpPr>
          <p:nvPr>
            <p:ph type="title"/>
          </p:nvPr>
        </p:nvSpPr>
        <p:spPr>
          <a:prstGeom prst="rect">
            <a:avLst/>
          </a:prstGeom>
        </p:spPr>
        <p:txBody>
          <a:bodyPr/>
          <a:lstStyle/>
          <a:p>
            <a:r>
              <a:rPr lang="en-US" b="1" dirty="0"/>
              <a:t>Lesson 4.5 Figure 3</a:t>
            </a:r>
            <a:endParaRPr lang="en-US" sz="3200" b="1" dirty="0">
              <a:solidFill>
                <a:schemeClr val="accent1"/>
              </a:solidFill>
            </a:endParaRPr>
          </a:p>
        </p:txBody>
      </p:sp>
      <p:sp>
        <p:nvSpPr>
          <p:cNvPr id="13315" name="Rectangle 3"/>
          <p:cNvSpPr>
            <a:spLocks noGrp="1"/>
          </p:cNvSpPr>
          <p:nvPr>
            <p:ph idx="1"/>
          </p:nvPr>
        </p:nvSpPr>
        <p:spPr>
          <a:xfrm>
            <a:off x="609600" y="5394960"/>
            <a:ext cx="8229600" cy="914400"/>
          </a:xfrm>
          <a:prstGeom prst="rect">
            <a:avLst/>
          </a:prstGeom>
        </p:spPr>
        <p:txBody>
          <a:bodyPr anchor="t">
            <a:normAutofit fontScale="77500" lnSpcReduction="20000"/>
          </a:bodyPr>
          <a:lstStyle/>
          <a:p>
            <a:pPr marL="0" indent="0">
              <a:buNone/>
              <a:tabLst>
                <a:tab pos="461963" algn="l"/>
              </a:tabLst>
            </a:pPr>
            <a:r>
              <a:rPr lang="en-US" i="0" dirty="0"/>
              <a:t>Caption: </a:t>
            </a:r>
            <a:r>
              <a:rPr lang="en-US" dirty="0"/>
              <a:t>Olfactory receptors are the hairlike parts that extend from the olfactory bulb into the mucous membrane of the nasal cavity.</a:t>
            </a:r>
            <a:endParaRPr lang="en-US" i="0" dirty="0"/>
          </a:p>
        </p:txBody>
      </p:sp>
      <p:pic>
        <p:nvPicPr>
          <p:cNvPr id="2" name="Content Placeholder 2" descr="An illustration of the olfactory system">
            <a:extLst>
              <a:ext uri="{FF2B5EF4-FFF2-40B4-BE49-F238E27FC236}">
                <a16:creationId xmlns:a16="http://schemas.microsoft.com/office/drawing/2014/main" id="{A2984B95-F8AE-84FC-4DB7-58D0ECF738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1647" y="1125676"/>
            <a:ext cx="7686151" cy="4270084"/>
          </a:xfrm>
          <a:prstGeom prst="rect">
            <a:avLst/>
          </a:prstGeom>
          <a:noFill/>
        </p:spPr>
      </p:pic>
    </p:spTree>
    <p:extLst>
      <p:ext uri="{BB962C8B-B14F-4D97-AF65-F5344CB8AC3E}">
        <p14:creationId xmlns:p14="http://schemas.microsoft.com/office/powerpoint/2010/main" val="9871945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A33BDE-B1DE-9B51-1393-9AEE5689B40F}"/>
              </a:ext>
            </a:extLst>
          </p:cNvPr>
          <p:cNvSpPr>
            <a:spLocks noGrp="1"/>
          </p:cNvSpPr>
          <p:nvPr>
            <p:ph type="title"/>
          </p:nvPr>
        </p:nvSpPr>
        <p:spPr/>
        <p:txBody>
          <a:bodyPr/>
          <a:lstStyle/>
          <a:p>
            <a:r>
              <a:rPr lang="en-US" dirty="0"/>
              <a:t>Smell (Olfaction)</a:t>
            </a:r>
            <a:r>
              <a:rPr lang="en-US" baseline="-25000" dirty="0"/>
              <a:t>2</a:t>
            </a:r>
            <a:endParaRPr lang="en-US" b="1" baseline="-25000" dirty="0"/>
          </a:p>
        </p:txBody>
      </p:sp>
      <p:sp>
        <p:nvSpPr>
          <p:cNvPr id="3" name="Content Placeholder 2">
            <a:extLst>
              <a:ext uri="{FF2B5EF4-FFF2-40B4-BE49-F238E27FC236}">
                <a16:creationId xmlns:a16="http://schemas.microsoft.com/office/drawing/2014/main" id="{2DB405A1-1826-9335-EF31-DDDC51BD6B9A}"/>
              </a:ext>
            </a:extLst>
          </p:cNvPr>
          <p:cNvSpPr>
            <a:spLocks noGrp="1"/>
          </p:cNvSpPr>
          <p:nvPr>
            <p:ph idx="1"/>
          </p:nvPr>
        </p:nvSpPr>
        <p:spPr/>
        <p:txBody>
          <a:bodyPr>
            <a:normAutofit lnSpcReduction="10000"/>
          </a:bodyPr>
          <a:lstStyle/>
          <a:p>
            <a:r>
              <a:rPr lang="en-US" dirty="0"/>
              <a:t>Variation in the sensitivity of the olfactory systems of different species</a:t>
            </a:r>
          </a:p>
          <a:p>
            <a:pPr lvl="1"/>
            <a:r>
              <a:rPr lang="en-US" u="sng" dirty="0"/>
              <a:t>Example</a:t>
            </a:r>
            <a:r>
              <a:rPr lang="en-US" dirty="0"/>
              <a:t>: superior smell in dogs due to increased olfactory receptor genes (800</a:t>
            </a:r>
            <a:r>
              <a:rPr lang="en-US" dirty="0">
                <a:latin typeface="Calibri" panose="020F0502020204030204" pitchFamily="34" charset="0"/>
                <a:ea typeface="Calibri" panose="020F0502020204030204" pitchFamily="34" charset="0"/>
                <a:cs typeface="Calibri" panose="020F0502020204030204" pitchFamily="34" charset="0"/>
              </a:rPr>
              <a:t>–</a:t>
            </a:r>
            <a:r>
              <a:rPr lang="en-US" dirty="0"/>
              <a:t>1,200 compared to fewer than 400 in humans) (Niimura &amp; Nei, 2007)</a:t>
            </a:r>
          </a:p>
          <a:p>
            <a:r>
              <a:rPr lang="en-US" b="1" dirty="0"/>
              <a:t>Pheromones</a:t>
            </a:r>
            <a:r>
              <a:rPr lang="en-US" dirty="0"/>
              <a:t>: chemical signals often about reproductive status</a:t>
            </a:r>
          </a:p>
          <a:p>
            <a:pPr lvl="1"/>
            <a:r>
              <a:rPr lang="en-US" u="sng" dirty="0">
                <a:solidFill>
                  <a:srgbClr val="2B7799"/>
                </a:solidFill>
              </a:rPr>
              <a:t>Example</a:t>
            </a:r>
            <a:r>
              <a:rPr lang="en-US" dirty="0">
                <a:solidFill>
                  <a:srgbClr val="2B7799"/>
                </a:solidFill>
              </a:rPr>
              <a:t>: pheromonal activation important to eliciting sexual behavior in the male rat </a:t>
            </a:r>
            <a:r>
              <a:rPr lang="en-US" dirty="0"/>
              <a:t>(Furlow, 1996, 2016; Purvis &amp; Haynes, 1972; Sachs, 1997; Zhang et al., 2008)</a:t>
            </a:r>
            <a:endParaRPr lang="en-US" u="sng" dirty="0">
              <a:solidFill>
                <a:srgbClr val="2B7799"/>
              </a:solidFill>
            </a:endParaRPr>
          </a:p>
        </p:txBody>
      </p:sp>
    </p:spTree>
    <p:extLst>
      <p:ext uri="{BB962C8B-B14F-4D97-AF65-F5344CB8AC3E}">
        <p14:creationId xmlns:p14="http://schemas.microsoft.com/office/powerpoint/2010/main" val="15016341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09B2DB-2CE6-975F-9DB9-20CC546CF325}"/>
              </a:ext>
            </a:extLst>
          </p:cNvPr>
          <p:cNvSpPr>
            <a:spLocks noGrp="1"/>
          </p:cNvSpPr>
          <p:nvPr>
            <p:ph type="title"/>
          </p:nvPr>
        </p:nvSpPr>
        <p:spPr/>
        <p:txBody>
          <a:bodyPr/>
          <a:lstStyle/>
          <a:p>
            <a:r>
              <a:rPr lang="en-US" b="1" dirty="0"/>
              <a:t>Reflection Question</a:t>
            </a:r>
            <a:r>
              <a:rPr lang="en-US" b="1" baseline="-25000" dirty="0"/>
              <a:t>1</a:t>
            </a:r>
          </a:p>
        </p:txBody>
      </p:sp>
      <p:sp>
        <p:nvSpPr>
          <p:cNvPr id="3" name="Content Placeholder 2">
            <a:extLst>
              <a:ext uri="{FF2B5EF4-FFF2-40B4-BE49-F238E27FC236}">
                <a16:creationId xmlns:a16="http://schemas.microsoft.com/office/drawing/2014/main" id="{C3227152-CF6A-3AA8-CAC9-B892F0C754B0}"/>
              </a:ext>
            </a:extLst>
          </p:cNvPr>
          <p:cNvSpPr>
            <a:spLocks noGrp="1"/>
          </p:cNvSpPr>
          <p:nvPr>
            <p:ph idx="1"/>
          </p:nvPr>
        </p:nvSpPr>
        <p:spPr>
          <a:xfrm>
            <a:off x="457200" y="1280159"/>
            <a:ext cx="8229600" cy="1463041"/>
          </a:xfrm>
        </p:spPr>
        <p:txBody>
          <a:bodyPr/>
          <a:lstStyle/>
          <a:p>
            <a:r>
              <a:rPr lang="en-US" dirty="0"/>
              <a:t>How might your life differ if you had the olfactory system of a dog? What would be the benefits? Challenges?</a:t>
            </a:r>
          </a:p>
        </p:txBody>
      </p:sp>
    </p:spTree>
    <p:extLst>
      <p:ext uri="{BB962C8B-B14F-4D97-AF65-F5344CB8AC3E}">
        <p14:creationId xmlns:p14="http://schemas.microsoft.com/office/powerpoint/2010/main" val="30291629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A33BDE-B1DE-9B51-1393-9AEE5689B40F}"/>
              </a:ext>
            </a:extLst>
          </p:cNvPr>
          <p:cNvSpPr>
            <a:spLocks noGrp="1"/>
          </p:cNvSpPr>
          <p:nvPr>
            <p:ph type="title"/>
          </p:nvPr>
        </p:nvSpPr>
        <p:spPr/>
        <p:txBody>
          <a:bodyPr/>
          <a:lstStyle/>
          <a:p>
            <a:r>
              <a:rPr lang="en-US" b="1" dirty="0"/>
              <a:t>Touch, Thermoception, And Nociception</a:t>
            </a:r>
            <a:r>
              <a:rPr lang="en-US" b="1" baseline="-25000" dirty="0"/>
              <a:t>1</a:t>
            </a:r>
          </a:p>
        </p:txBody>
      </p:sp>
      <p:sp>
        <p:nvSpPr>
          <p:cNvPr id="3" name="Content Placeholder 2">
            <a:extLst>
              <a:ext uri="{FF2B5EF4-FFF2-40B4-BE49-F238E27FC236}">
                <a16:creationId xmlns:a16="http://schemas.microsoft.com/office/drawing/2014/main" id="{2DB405A1-1826-9335-EF31-DDDC51BD6B9A}"/>
              </a:ext>
            </a:extLst>
          </p:cNvPr>
          <p:cNvSpPr>
            <a:spLocks noGrp="1"/>
          </p:cNvSpPr>
          <p:nvPr>
            <p:ph idx="1"/>
          </p:nvPr>
        </p:nvSpPr>
        <p:spPr>
          <a:xfrm>
            <a:off x="228600" y="1097280"/>
            <a:ext cx="8686800" cy="2788920"/>
          </a:xfrm>
        </p:spPr>
        <p:txBody>
          <a:bodyPr>
            <a:normAutofit lnSpcReduction="10000"/>
          </a:bodyPr>
          <a:lstStyle/>
          <a:p>
            <a:r>
              <a:rPr lang="en-US" sz="2400" dirty="0"/>
              <a:t>Skin receptors detect touch-related stimuli (Figure 4).</a:t>
            </a:r>
          </a:p>
          <a:p>
            <a:pPr lvl="1"/>
            <a:r>
              <a:rPr lang="en-US" sz="2400" b="1" dirty="0"/>
              <a:t>Meissner</a:t>
            </a:r>
            <a:r>
              <a:rPr lang="en-US" sz="2400" dirty="0"/>
              <a:t>'</a:t>
            </a:r>
            <a:r>
              <a:rPr lang="en-US" sz="2400" b="1" dirty="0"/>
              <a:t>s corpuscles</a:t>
            </a:r>
            <a:r>
              <a:rPr lang="en-US" sz="2400" dirty="0"/>
              <a:t>: respond to pressure and lower frequency vibrations</a:t>
            </a:r>
          </a:p>
          <a:p>
            <a:pPr lvl="1"/>
            <a:r>
              <a:rPr lang="en-US" sz="2400" b="1" dirty="0"/>
              <a:t>Pacinian corpuscles</a:t>
            </a:r>
            <a:r>
              <a:rPr lang="en-US" sz="2400" dirty="0"/>
              <a:t>: detect transient pressure and higher frequency vibrations</a:t>
            </a:r>
          </a:p>
          <a:p>
            <a:pPr lvl="1"/>
            <a:r>
              <a:rPr lang="en-US" sz="2400" b="1" dirty="0"/>
              <a:t>Merkel</a:t>
            </a:r>
            <a:r>
              <a:rPr lang="en-US" sz="2400" dirty="0"/>
              <a:t>'</a:t>
            </a:r>
            <a:r>
              <a:rPr lang="en-US" sz="2400" b="1" dirty="0"/>
              <a:t>s disks</a:t>
            </a:r>
            <a:r>
              <a:rPr lang="en-US" sz="2400" dirty="0"/>
              <a:t>: respond to light pressure</a:t>
            </a:r>
          </a:p>
          <a:p>
            <a:pPr lvl="1"/>
            <a:r>
              <a:rPr lang="en-US" sz="2400" b="1" dirty="0"/>
              <a:t>Ruffini corpuscles</a:t>
            </a:r>
            <a:r>
              <a:rPr lang="en-US" sz="2400" dirty="0"/>
              <a:t>: detect stretch</a:t>
            </a:r>
            <a:endParaRPr lang="en-US" sz="2400" b="1" dirty="0"/>
          </a:p>
        </p:txBody>
      </p:sp>
      <p:pic>
        <p:nvPicPr>
          <p:cNvPr id="7" name="Content Placeholder 2" descr="A diagram shows seven different types of sensory receptors located in the skin.">
            <a:extLst>
              <a:ext uri="{FF2B5EF4-FFF2-40B4-BE49-F238E27FC236}">
                <a16:creationId xmlns:a16="http://schemas.microsoft.com/office/drawing/2014/main" id="{DD26D93B-2707-5B2F-B1F5-7933149F330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2649" r="8735"/>
          <a:stretch/>
        </p:blipFill>
        <p:spPr>
          <a:xfrm>
            <a:off x="5612842" y="3352800"/>
            <a:ext cx="3302558" cy="2333808"/>
          </a:xfrm>
          <a:prstGeom prst="rect">
            <a:avLst/>
          </a:prstGeom>
          <a:noFill/>
        </p:spPr>
      </p:pic>
      <p:sp>
        <p:nvSpPr>
          <p:cNvPr id="6" name="TextBox 5">
            <a:extLst>
              <a:ext uri="{FF2B5EF4-FFF2-40B4-BE49-F238E27FC236}">
                <a16:creationId xmlns:a16="http://schemas.microsoft.com/office/drawing/2014/main" id="{5B72FA5D-209E-D09F-105A-1B2A32F13989}"/>
              </a:ext>
            </a:extLst>
          </p:cNvPr>
          <p:cNvSpPr txBox="1"/>
          <p:nvPr/>
        </p:nvSpPr>
        <p:spPr>
          <a:xfrm>
            <a:off x="7002454" y="5760720"/>
            <a:ext cx="625492" cy="253916"/>
          </a:xfrm>
          <a:prstGeom prst="rect">
            <a:avLst/>
          </a:prstGeom>
          <a:noFill/>
        </p:spPr>
        <p:txBody>
          <a:bodyPr wrap="none" rtlCol="0">
            <a:spAutoFit/>
          </a:bodyPr>
          <a:lstStyle/>
          <a:p>
            <a:r>
              <a:rPr lang="en-US" sz="1050" dirty="0">
                <a:solidFill>
                  <a:srgbClr val="182F58"/>
                </a:solidFill>
              </a:rPr>
              <a:t>Figure 4</a:t>
            </a:r>
          </a:p>
        </p:txBody>
      </p:sp>
    </p:spTree>
    <p:extLst>
      <p:ext uri="{BB962C8B-B14F-4D97-AF65-F5344CB8AC3E}">
        <p14:creationId xmlns:p14="http://schemas.microsoft.com/office/powerpoint/2010/main" val="23416079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A33BDE-B1DE-9B51-1393-9AEE5689B40F}"/>
              </a:ext>
            </a:extLst>
          </p:cNvPr>
          <p:cNvSpPr>
            <a:spLocks noGrp="1"/>
          </p:cNvSpPr>
          <p:nvPr>
            <p:ph type="title"/>
          </p:nvPr>
        </p:nvSpPr>
        <p:spPr/>
        <p:txBody>
          <a:bodyPr/>
          <a:lstStyle/>
          <a:p>
            <a:r>
              <a:rPr lang="en-US" b="1" dirty="0"/>
              <a:t>Touch, Thermoception, And Nociception</a:t>
            </a:r>
            <a:r>
              <a:rPr lang="en-US" b="1" baseline="-25000" dirty="0"/>
              <a:t>2</a:t>
            </a:r>
          </a:p>
        </p:txBody>
      </p:sp>
      <p:sp>
        <p:nvSpPr>
          <p:cNvPr id="3" name="Content Placeholder 2">
            <a:extLst>
              <a:ext uri="{FF2B5EF4-FFF2-40B4-BE49-F238E27FC236}">
                <a16:creationId xmlns:a16="http://schemas.microsoft.com/office/drawing/2014/main" id="{2DB405A1-1826-9335-EF31-DDDC51BD6B9A}"/>
              </a:ext>
            </a:extLst>
          </p:cNvPr>
          <p:cNvSpPr>
            <a:spLocks noGrp="1"/>
          </p:cNvSpPr>
          <p:nvPr>
            <p:ph idx="1"/>
          </p:nvPr>
        </p:nvSpPr>
        <p:spPr/>
        <p:txBody>
          <a:bodyPr>
            <a:normAutofit/>
          </a:bodyPr>
          <a:lstStyle/>
          <a:p>
            <a:r>
              <a:rPr lang="en-US" dirty="0"/>
              <a:t>Free nerve endings detect temperature (</a:t>
            </a:r>
            <a:r>
              <a:rPr lang="en-US" b="1" dirty="0"/>
              <a:t>thermoception</a:t>
            </a:r>
            <a:r>
              <a:rPr lang="en-US" dirty="0"/>
              <a:t>) and potential harm (</a:t>
            </a:r>
            <a:r>
              <a:rPr lang="en-US" b="1" dirty="0"/>
              <a:t>nociception</a:t>
            </a:r>
            <a:r>
              <a:rPr lang="en-US" dirty="0"/>
              <a:t>) (Garland, 2012; Petho &amp; Reeh, 2012; Spray, 1986).</a:t>
            </a:r>
          </a:p>
          <a:p>
            <a:pPr lvl="1"/>
            <a:r>
              <a:rPr lang="en-US" dirty="0"/>
              <a:t>Also respond to a variety of different touch-related stimuli</a:t>
            </a:r>
          </a:p>
          <a:p>
            <a:r>
              <a:rPr lang="en-US" dirty="0"/>
              <a:t>Sensory signals travel to the medulla, thalamus, and somatosensory cortex.</a:t>
            </a:r>
            <a:endParaRPr lang="en-US" dirty="0">
              <a:solidFill>
                <a:srgbClr val="2B7799"/>
              </a:solidFill>
            </a:endParaRPr>
          </a:p>
        </p:txBody>
      </p:sp>
    </p:spTree>
    <p:extLst>
      <p:ext uri="{BB962C8B-B14F-4D97-AF65-F5344CB8AC3E}">
        <p14:creationId xmlns:p14="http://schemas.microsoft.com/office/powerpoint/2010/main" val="13685004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FF1B4C-5AAA-83F0-C30B-42241B0F9BCD}"/>
              </a:ext>
            </a:extLst>
          </p:cNvPr>
          <p:cNvSpPr>
            <a:spLocks noGrp="1"/>
          </p:cNvSpPr>
          <p:nvPr>
            <p:ph type="title"/>
          </p:nvPr>
        </p:nvSpPr>
        <p:spPr/>
        <p:txBody>
          <a:bodyPr/>
          <a:lstStyle/>
          <a:p>
            <a:r>
              <a:rPr lang="en-US" b="1" dirty="0"/>
              <a:t>On Your Own</a:t>
            </a:r>
            <a:r>
              <a:rPr lang="en-US" b="1" baseline="-25000" dirty="0"/>
              <a:t>3</a:t>
            </a:r>
          </a:p>
        </p:txBody>
      </p:sp>
      <p:sp>
        <p:nvSpPr>
          <p:cNvPr id="3" name="Content Placeholder 2">
            <a:extLst>
              <a:ext uri="{FF2B5EF4-FFF2-40B4-BE49-F238E27FC236}">
                <a16:creationId xmlns:a16="http://schemas.microsoft.com/office/drawing/2014/main" id="{3C01AC4C-482E-02BD-BADA-C2D6C8D02BC9}"/>
              </a:ext>
            </a:extLst>
          </p:cNvPr>
          <p:cNvSpPr>
            <a:spLocks noGrp="1"/>
          </p:cNvSpPr>
          <p:nvPr>
            <p:ph idx="1"/>
          </p:nvPr>
        </p:nvSpPr>
        <p:spPr>
          <a:xfrm>
            <a:off x="457200" y="1280160"/>
            <a:ext cx="8229600" cy="1310640"/>
          </a:xfrm>
        </p:spPr>
        <p:txBody>
          <a:bodyPr>
            <a:normAutofit fontScale="92500"/>
          </a:bodyPr>
          <a:lstStyle/>
          <a:p>
            <a:r>
              <a:rPr lang="en-US" dirty="0"/>
              <a:t>Using the information learned so far in this lesson, recreate the sensory pathway in the table, starting from the sensory receptors and ending in the somatosensory cortex.</a:t>
            </a:r>
          </a:p>
        </p:txBody>
      </p:sp>
    </p:spTree>
    <p:extLst>
      <p:ext uri="{BB962C8B-B14F-4D97-AF65-F5344CB8AC3E}">
        <p14:creationId xmlns:p14="http://schemas.microsoft.com/office/powerpoint/2010/main" val="16742442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A33BDE-B1DE-9B51-1393-9AEE5689B40F}"/>
              </a:ext>
            </a:extLst>
          </p:cNvPr>
          <p:cNvSpPr>
            <a:spLocks noGrp="1"/>
          </p:cNvSpPr>
          <p:nvPr>
            <p:ph type="title"/>
          </p:nvPr>
        </p:nvSpPr>
        <p:spPr/>
        <p:txBody>
          <a:bodyPr/>
          <a:lstStyle/>
          <a:p>
            <a:r>
              <a:rPr lang="en-US" b="1" dirty="0"/>
              <a:t>Pain Perception</a:t>
            </a:r>
          </a:p>
        </p:txBody>
      </p:sp>
      <p:sp>
        <p:nvSpPr>
          <p:cNvPr id="3" name="Content Placeholder 2">
            <a:extLst>
              <a:ext uri="{FF2B5EF4-FFF2-40B4-BE49-F238E27FC236}">
                <a16:creationId xmlns:a16="http://schemas.microsoft.com/office/drawing/2014/main" id="{2DB405A1-1826-9335-EF31-DDDC51BD6B9A}"/>
              </a:ext>
            </a:extLst>
          </p:cNvPr>
          <p:cNvSpPr>
            <a:spLocks noGrp="1"/>
          </p:cNvSpPr>
          <p:nvPr>
            <p:ph idx="1"/>
          </p:nvPr>
        </p:nvSpPr>
        <p:spPr/>
        <p:txBody>
          <a:bodyPr>
            <a:normAutofit fontScale="85000" lnSpcReduction="20000"/>
          </a:bodyPr>
          <a:lstStyle/>
          <a:p>
            <a:r>
              <a:rPr lang="en-US" dirty="0"/>
              <a:t>Pain: unpleasant experience with physical and psychological components</a:t>
            </a:r>
          </a:p>
          <a:p>
            <a:pPr lvl="1"/>
            <a:r>
              <a:rPr lang="en-US" dirty="0"/>
              <a:t>Adaptive for signaling injury</a:t>
            </a:r>
          </a:p>
          <a:p>
            <a:pPr lvl="1"/>
            <a:r>
              <a:rPr lang="en-US" u="sng" dirty="0"/>
              <a:t>Treatments</a:t>
            </a:r>
            <a:r>
              <a:rPr lang="en-US" dirty="0"/>
              <a:t>: relaxation, medication, and brain stimulation</a:t>
            </a:r>
          </a:p>
          <a:p>
            <a:r>
              <a:rPr lang="en-US" b="1" dirty="0"/>
              <a:t>Inflammatory pain</a:t>
            </a:r>
            <a:r>
              <a:rPr lang="en-US" dirty="0"/>
              <a:t>: signals tissue damage</a:t>
            </a:r>
          </a:p>
          <a:p>
            <a:r>
              <a:rPr lang="en-US" b="1" dirty="0"/>
              <a:t>Neuropathic pain</a:t>
            </a:r>
            <a:r>
              <a:rPr lang="en-US" dirty="0"/>
              <a:t>: exaggerated pain signals to the brain due to nerve damage</a:t>
            </a:r>
          </a:p>
          <a:p>
            <a:r>
              <a:rPr lang="en-US" b="1" dirty="0"/>
              <a:t>Congenital insensitivity to pain</a:t>
            </a:r>
            <a:r>
              <a:rPr lang="en-US" dirty="0"/>
              <a:t>: rare disorder causing the inability to feel pain; also called </a:t>
            </a:r>
            <a:r>
              <a:rPr lang="en-US" b="1" dirty="0"/>
              <a:t>congenital analgesia</a:t>
            </a:r>
            <a:endParaRPr lang="en-US" dirty="0"/>
          </a:p>
          <a:p>
            <a:pPr lvl="1"/>
            <a:r>
              <a:rPr lang="en-US" dirty="0">
                <a:solidFill>
                  <a:srgbClr val="2B7799"/>
                </a:solidFill>
              </a:rPr>
              <a:t>Can detect differences in temperature and pressure, but not pain</a:t>
            </a:r>
          </a:p>
          <a:p>
            <a:pPr lvl="1"/>
            <a:r>
              <a:rPr lang="en-US" dirty="0">
                <a:solidFill>
                  <a:srgbClr val="2B7799"/>
                </a:solidFill>
              </a:rPr>
              <a:t>Can have shorter life expectancy </a:t>
            </a:r>
            <a:r>
              <a:rPr lang="en-US" dirty="0"/>
              <a:t>(U.S. National Library of Medicine, n.d.)</a:t>
            </a:r>
            <a:endParaRPr lang="en-US" dirty="0">
              <a:solidFill>
                <a:srgbClr val="2B7799"/>
              </a:solidFill>
            </a:endParaRPr>
          </a:p>
        </p:txBody>
      </p:sp>
    </p:spTree>
    <p:extLst>
      <p:ext uri="{BB962C8B-B14F-4D97-AF65-F5344CB8AC3E}">
        <p14:creationId xmlns:p14="http://schemas.microsoft.com/office/powerpoint/2010/main" val="35670367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09B2DB-2CE6-975F-9DB9-20CC546CF325}"/>
              </a:ext>
            </a:extLst>
          </p:cNvPr>
          <p:cNvSpPr>
            <a:spLocks noGrp="1"/>
          </p:cNvSpPr>
          <p:nvPr>
            <p:ph type="title"/>
          </p:nvPr>
        </p:nvSpPr>
        <p:spPr/>
        <p:txBody>
          <a:bodyPr/>
          <a:lstStyle/>
          <a:p>
            <a:r>
              <a:rPr lang="en-US" b="1" dirty="0"/>
              <a:t>Reflection Question</a:t>
            </a:r>
            <a:r>
              <a:rPr lang="en-US" baseline="-25000" dirty="0"/>
              <a:t>2</a:t>
            </a:r>
            <a:endParaRPr lang="en-US" b="1" baseline="-25000" dirty="0"/>
          </a:p>
        </p:txBody>
      </p:sp>
      <p:sp>
        <p:nvSpPr>
          <p:cNvPr id="3" name="Content Placeholder 2">
            <a:extLst>
              <a:ext uri="{FF2B5EF4-FFF2-40B4-BE49-F238E27FC236}">
                <a16:creationId xmlns:a16="http://schemas.microsoft.com/office/drawing/2014/main" id="{C3227152-CF6A-3AA8-CAC9-B892F0C754B0}"/>
              </a:ext>
            </a:extLst>
          </p:cNvPr>
          <p:cNvSpPr>
            <a:spLocks noGrp="1"/>
          </p:cNvSpPr>
          <p:nvPr>
            <p:ph idx="1"/>
          </p:nvPr>
        </p:nvSpPr>
        <p:spPr>
          <a:xfrm>
            <a:off x="457200" y="1280159"/>
            <a:ext cx="8229600" cy="1005841"/>
          </a:xfrm>
        </p:spPr>
        <p:txBody>
          <a:bodyPr/>
          <a:lstStyle/>
          <a:p>
            <a:r>
              <a:rPr lang="en-US" dirty="0"/>
              <a:t>How might your life be improved if you were unable to feel pain? Would there be drawbacks?</a:t>
            </a:r>
          </a:p>
        </p:txBody>
      </p:sp>
    </p:spTree>
    <p:extLst>
      <p:ext uri="{BB962C8B-B14F-4D97-AF65-F5344CB8AC3E}">
        <p14:creationId xmlns:p14="http://schemas.microsoft.com/office/powerpoint/2010/main" val="10897528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A33BDE-B1DE-9B51-1393-9AEE5689B40F}"/>
              </a:ext>
            </a:extLst>
          </p:cNvPr>
          <p:cNvSpPr>
            <a:spLocks noGrp="1"/>
          </p:cNvSpPr>
          <p:nvPr>
            <p:ph type="title"/>
          </p:nvPr>
        </p:nvSpPr>
        <p:spPr/>
        <p:txBody>
          <a:bodyPr/>
          <a:lstStyle/>
          <a:p>
            <a:r>
              <a:rPr lang="en-US" b="1" dirty="0"/>
              <a:t>The Vestibular Sense</a:t>
            </a:r>
          </a:p>
        </p:txBody>
      </p:sp>
      <p:sp>
        <p:nvSpPr>
          <p:cNvPr id="3" name="Content Placeholder 2">
            <a:extLst>
              <a:ext uri="{FF2B5EF4-FFF2-40B4-BE49-F238E27FC236}">
                <a16:creationId xmlns:a16="http://schemas.microsoft.com/office/drawing/2014/main" id="{2DB405A1-1826-9335-EF31-DDDC51BD6B9A}"/>
              </a:ext>
            </a:extLst>
          </p:cNvPr>
          <p:cNvSpPr>
            <a:spLocks noGrp="1"/>
          </p:cNvSpPr>
          <p:nvPr>
            <p:ph idx="1"/>
          </p:nvPr>
        </p:nvSpPr>
        <p:spPr/>
        <p:txBody>
          <a:bodyPr>
            <a:normAutofit fontScale="92500" lnSpcReduction="10000"/>
          </a:bodyPr>
          <a:lstStyle/>
          <a:p>
            <a:r>
              <a:rPr lang="en-US" b="1" dirty="0"/>
              <a:t>Vestibular sense</a:t>
            </a:r>
            <a:r>
              <a:rPr lang="en-US" dirty="0"/>
              <a:t>: contributes to our ability to maintain balance and body posture</a:t>
            </a:r>
          </a:p>
          <a:p>
            <a:r>
              <a:rPr lang="en-US" dirty="0"/>
              <a:t>Major sensory organs located next to the cochlea</a:t>
            </a:r>
          </a:p>
          <a:p>
            <a:pPr lvl="1"/>
            <a:r>
              <a:rPr lang="en-US" dirty="0"/>
              <a:t>Utricle, saccule, three semicircular canals</a:t>
            </a:r>
          </a:p>
          <a:p>
            <a:r>
              <a:rPr lang="en-US" dirty="0"/>
              <a:t>Vestibular organs: fluid-filled structures with hair cells that respond to head movement and gravitational forces</a:t>
            </a:r>
          </a:p>
          <a:p>
            <a:r>
              <a:rPr lang="en-US" dirty="0"/>
              <a:t>Vestibular system important when experiencing motion sickness and/or dizziness related to inner ear (Khan &amp; Chang, 2013)</a:t>
            </a:r>
          </a:p>
          <a:p>
            <a:r>
              <a:rPr lang="en-US" dirty="0"/>
              <a:t>Collects critical information for controlling movement and reflexes</a:t>
            </a:r>
          </a:p>
        </p:txBody>
      </p:sp>
    </p:spTree>
    <p:extLst>
      <p:ext uri="{BB962C8B-B14F-4D97-AF65-F5344CB8AC3E}">
        <p14:creationId xmlns:p14="http://schemas.microsoft.com/office/powerpoint/2010/main" val="42067776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p:cNvSpPr>
          <p:nvPr>
            <p:ph type="title"/>
          </p:nvPr>
        </p:nvSpPr>
        <p:spPr>
          <a:prstGeom prst="rect">
            <a:avLst/>
          </a:prstGeom>
        </p:spPr>
        <p:txBody>
          <a:bodyPr/>
          <a:lstStyle/>
          <a:p>
            <a:r>
              <a:rPr lang="en-US" b="1" dirty="0"/>
              <a:t>Lesson 4.5 Figure 5</a:t>
            </a:r>
            <a:endParaRPr lang="en-US" sz="3200" b="1" dirty="0">
              <a:solidFill>
                <a:schemeClr val="accent1"/>
              </a:solidFill>
            </a:endParaRPr>
          </a:p>
        </p:txBody>
      </p:sp>
      <p:sp>
        <p:nvSpPr>
          <p:cNvPr id="13315" name="Rectangle 3"/>
          <p:cNvSpPr>
            <a:spLocks noGrp="1"/>
          </p:cNvSpPr>
          <p:nvPr>
            <p:ph idx="1"/>
          </p:nvPr>
        </p:nvSpPr>
        <p:spPr>
          <a:xfrm>
            <a:off x="609600" y="5334000"/>
            <a:ext cx="8305800" cy="762000"/>
          </a:xfrm>
          <a:prstGeom prst="rect">
            <a:avLst/>
          </a:prstGeom>
        </p:spPr>
        <p:txBody>
          <a:bodyPr anchor="t">
            <a:normAutofit fontScale="62500" lnSpcReduction="20000"/>
          </a:bodyPr>
          <a:lstStyle/>
          <a:p>
            <a:pPr marL="0" indent="0">
              <a:buNone/>
              <a:tabLst>
                <a:tab pos="461963" algn="l"/>
              </a:tabLst>
            </a:pPr>
            <a:r>
              <a:rPr lang="en-US" i="0" dirty="0"/>
              <a:t>Caption: </a:t>
            </a:r>
            <a:r>
              <a:rPr lang="en-US" dirty="0"/>
              <a:t>The major sensory organs of the vestibular system are located next to the cochlea in the inner ear. These include the utricle, saccule, and the three semicircular canals (posterior, superior, and horizontal).</a:t>
            </a:r>
            <a:endParaRPr lang="en-US" i="0" dirty="0"/>
          </a:p>
        </p:txBody>
      </p:sp>
      <p:pic>
        <p:nvPicPr>
          <p:cNvPr id="2" name="Content Placeholder 2" descr="An illustration of the vestibular system">
            <a:extLst>
              <a:ext uri="{FF2B5EF4-FFF2-40B4-BE49-F238E27FC236}">
                <a16:creationId xmlns:a16="http://schemas.microsoft.com/office/drawing/2014/main" id="{FEA0F556-B9CE-F107-D591-00B399D703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 y="1220874"/>
            <a:ext cx="7181155" cy="3989531"/>
          </a:xfrm>
          <a:prstGeom prst="rect">
            <a:avLst/>
          </a:prstGeom>
          <a:noFill/>
        </p:spPr>
      </p:pic>
    </p:spTree>
    <p:extLst>
      <p:ext uri="{BB962C8B-B14F-4D97-AF65-F5344CB8AC3E}">
        <p14:creationId xmlns:p14="http://schemas.microsoft.com/office/powerpoint/2010/main" val="39111395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A33BDE-B1DE-9B51-1393-9AEE5689B40F}"/>
              </a:ext>
            </a:extLst>
          </p:cNvPr>
          <p:cNvSpPr>
            <a:spLocks noGrp="1"/>
          </p:cNvSpPr>
          <p:nvPr>
            <p:ph type="title"/>
          </p:nvPr>
        </p:nvSpPr>
        <p:spPr/>
        <p:txBody>
          <a:bodyPr/>
          <a:lstStyle/>
          <a:p>
            <a:r>
              <a:rPr lang="en-US" dirty="0"/>
              <a:t>The Other Senses</a:t>
            </a:r>
            <a:endParaRPr lang="en-US" b="1" dirty="0"/>
          </a:p>
        </p:txBody>
      </p:sp>
      <p:sp>
        <p:nvSpPr>
          <p:cNvPr id="3" name="Content Placeholder 2">
            <a:extLst>
              <a:ext uri="{FF2B5EF4-FFF2-40B4-BE49-F238E27FC236}">
                <a16:creationId xmlns:a16="http://schemas.microsoft.com/office/drawing/2014/main" id="{2DB405A1-1826-9335-EF31-DDDC51BD6B9A}"/>
              </a:ext>
            </a:extLst>
          </p:cNvPr>
          <p:cNvSpPr>
            <a:spLocks noGrp="1"/>
          </p:cNvSpPr>
          <p:nvPr>
            <p:ph idx="1"/>
          </p:nvPr>
        </p:nvSpPr>
        <p:spPr/>
        <p:txBody>
          <a:bodyPr>
            <a:normAutofit/>
          </a:bodyPr>
          <a:lstStyle/>
          <a:p>
            <a:r>
              <a:rPr lang="en-US" dirty="0"/>
              <a:t>Vision and hearing have been extensively studied, but other senses are less understood.</a:t>
            </a:r>
          </a:p>
          <a:p>
            <a:r>
              <a:rPr lang="en-US" dirty="0"/>
              <a:t>Less is known about our chemical senses (taste and smell) and body senses (touch, temperature, pain, balance, and body position).</a:t>
            </a:r>
          </a:p>
          <a:p>
            <a:r>
              <a:rPr lang="en-US" dirty="0"/>
              <a:t>Exploration of these senses reveals how they contribute to our perception of the environment.</a:t>
            </a:r>
          </a:p>
        </p:txBody>
      </p:sp>
    </p:spTree>
    <p:extLst>
      <p:ext uri="{BB962C8B-B14F-4D97-AF65-F5344CB8AC3E}">
        <p14:creationId xmlns:p14="http://schemas.microsoft.com/office/powerpoint/2010/main" val="2114730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A33BDE-B1DE-9B51-1393-9AEE5689B40F}"/>
              </a:ext>
            </a:extLst>
          </p:cNvPr>
          <p:cNvSpPr>
            <a:spLocks noGrp="1"/>
          </p:cNvSpPr>
          <p:nvPr>
            <p:ph type="title"/>
          </p:nvPr>
        </p:nvSpPr>
        <p:spPr/>
        <p:txBody>
          <a:bodyPr/>
          <a:lstStyle/>
          <a:p>
            <a:r>
              <a:rPr lang="en-US" b="1" dirty="0"/>
              <a:t>Proprioception </a:t>
            </a:r>
            <a:r>
              <a:rPr lang="en-US" dirty="0"/>
              <a:t>A</a:t>
            </a:r>
            <a:r>
              <a:rPr lang="en-US" b="1" dirty="0"/>
              <a:t>nd Kinesthesia</a:t>
            </a:r>
          </a:p>
        </p:txBody>
      </p:sp>
      <p:sp>
        <p:nvSpPr>
          <p:cNvPr id="3" name="Content Placeholder 2">
            <a:extLst>
              <a:ext uri="{FF2B5EF4-FFF2-40B4-BE49-F238E27FC236}">
                <a16:creationId xmlns:a16="http://schemas.microsoft.com/office/drawing/2014/main" id="{2DB405A1-1826-9335-EF31-DDDC51BD6B9A}"/>
              </a:ext>
            </a:extLst>
          </p:cNvPr>
          <p:cNvSpPr>
            <a:spLocks noGrp="1"/>
          </p:cNvSpPr>
          <p:nvPr>
            <p:ph idx="1"/>
          </p:nvPr>
        </p:nvSpPr>
        <p:spPr/>
        <p:txBody>
          <a:bodyPr>
            <a:normAutofit fontScale="92500"/>
          </a:bodyPr>
          <a:lstStyle/>
          <a:p>
            <a:r>
              <a:rPr lang="en-US" dirty="0"/>
              <a:t>Proprioception and kinesthesia interact with information provided by the vestibular system.</a:t>
            </a:r>
          </a:p>
          <a:p>
            <a:pPr lvl="1"/>
            <a:r>
              <a:rPr lang="en-US" b="1" dirty="0"/>
              <a:t>Proprioception</a:t>
            </a:r>
            <a:r>
              <a:rPr lang="en-US" dirty="0"/>
              <a:t>: perception of body position</a:t>
            </a:r>
          </a:p>
          <a:p>
            <a:pPr lvl="1"/>
            <a:r>
              <a:rPr lang="en-US" b="1" dirty="0"/>
              <a:t>Kinesthesia</a:t>
            </a:r>
            <a:r>
              <a:rPr lang="en-US" dirty="0"/>
              <a:t>: perception of body movement</a:t>
            </a:r>
          </a:p>
          <a:p>
            <a:r>
              <a:rPr lang="en-US" dirty="0"/>
              <a:t>Muscle/joint receptors provide proprioceptive and kinesthetic information to the brain.</a:t>
            </a:r>
          </a:p>
          <a:p>
            <a:r>
              <a:rPr lang="en-US" dirty="0"/>
              <a:t>Receptors respond to stretch and tension in muscles, joints, skin, and tendons (Lackner &amp; DiZio, 2005; Proske, 2006; Proske &amp; Gandevia, 2012).</a:t>
            </a:r>
          </a:p>
          <a:p>
            <a:pPr lvl="1"/>
            <a:r>
              <a:rPr lang="en-US" dirty="0"/>
              <a:t>Send information to the brain via the spinal column</a:t>
            </a:r>
          </a:p>
        </p:txBody>
      </p:sp>
    </p:spTree>
    <p:extLst>
      <p:ext uri="{BB962C8B-B14F-4D97-AF65-F5344CB8AC3E}">
        <p14:creationId xmlns:p14="http://schemas.microsoft.com/office/powerpoint/2010/main" val="35790313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A33BDE-B1DE-9B51-1393-9AEE5689B40F}"/>
              </a:ext>
            </a:extLst>
          </p:cNvPr>
          <p:cNvSpPr>
            <a:spLocks noGrp="1"/>
          </p:cNvSpPr>
          <p:nvPr>
            <p:ph type="title"/>
          </p:nvPr>
        </p:nvSpPr>
        <p:spPr/>
        <p:txBody>
          <a:bodyPr/>
          <a:lstStyle/>
          <a:p>
            <a:r>
              <a:rPr lang="en-US" dirty="0"/>
              <a:t>Summary</a:t>
            </a:r>
            <a:endParaRPr lang="en-US" b="1" dirty="0"/>
          </a:p>
        </p:txBody>
      </p:sp>
      <p:sp>
        <p:nvSpPr>
          <p:cNvPr id="3" name="Content Placeholder 2">
            <a:extLst>
              <a:ext uri="{FF2B5EF4-FFF2-40B4-BE49-F238E27FC236}">
                <a16:creationId xmlns:a16="http://schemas.microsoft.com/office/drawing/2014/main" id="{2DB405A1-1826-9335-EF31-DDDC51BD6B9A}"/>
              </a:ext>
            </a:extLst>
          </p:cNvPr>
          <p:cNvSpPr>
            <a:spLocks noGrp="1"/>
          </p:cNvSpPr>
          <p:nvPr>
            <p:ph idx="1"/>
          </p:nvPr>
        </p:nvSpPr>
        <p:spPr/>
        <p:txBody>
          <a:bodyPr>
            <a:normAutofit fontScale="85000" lnSpcReduction="20000"/>
          </a:bodyPr>
          <a:lstStyle/>
          <a:p>
            <a:r>
              <a:rPr lang="en-US" dirty="0"/>
              <a:t>Taste and smell employ receptors that bind with molecules to transmit sensory information to the brain.</a:t>
            </a:r>
          </a:p>
          <a:p>
            <a:r>
              <a:rPr lang="en-US" dirty="0"/>
              <a:t>Touch perception is mediated by various receptors and free nerve endings throughout the body.</a:t>
            </a:r>
          </a:p>
          <a:p>
            <a:r>
              <a:rPr lang="en-US" dirty="0"/>
              <a:t>Pain perception involves both physical and psychological components, signaling injury and prompting protective behaviors.</a:t>
            </a:r>
          </a:p>
          <a:p>
            <a:r>
              <a:rPr lang="en-US" dirty="0"/>
              <a:t>Vestibular sense maintains balance through hair cells in inner ear organs responding to head movement and gravity.</a:t>
            </a:r>
          </a:p>
          <a:p>
            <a:r>
              <a:rPr lang="en-US" dirty="0"/>
              <a:t>Proprioception and kinesthesia provide information about body position and movement.</a:t>
            </a:r>
          </a:p>
          <a:p>
            <a:r>
              <a:rPr lang="en-US" dirty="0"/>
              <a:t>Specialized receptors detect stimuli and send signals to respective brain regions.</a:t>
            </a:r>
            <a:endParaRPr lang="en-US" dirty="0">
              <a:solidFill>
                <a:srgbClr val="2B7799"/>
              </a:solidFill>
            </a:endParaRPr>
          </a:p>
        </p:txBody>
      </p:sp>
    </p:spTree>
    <p:extLst>
      <p:ext uri="{BB962C8B-B14F-4D97-AF65-F5344CB8AC3E}">
        <p14:creationId xmlns:p14="http://schemas.microsoft.com/office/powerpoint/2010/main" val="12369432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9BA363-008A-9460-24DB-6A18281A280F}"/>
              </a:ext>
            </a:extLst>
          </p:cNvPr>
          <p:cNvSpPr>
            <a:spLocks noGrp="1"/>
          </p:cNvSpPr>
          <p:nvPr>
            <p:ph type="title" idx="4294967295"/>
          </p:nvPr>
        </p:nvSpPr>
        <p:spPr>
          <a:xfrm>
            <a:off x="1676400" y="-994172"/>
            <a:ext cx="5915025" cy="994172"/>
          </a:xfrm>
          <a:prstGeom prst="rect">
            <a:avLst/>
          </a:prstGeom>
        </p:spPr>
        <p:txBody>
          <a:bodyPr anchor="b">
            <a:normAutofit fontScale="90000"/>
          </a:bodyPr>
          <a:lstStyle/>
          <a:p>
            <a:r>
              <a:rPr lang="en-US" dirty="0"/>
              <a:t>End of Hawkes Learning PowerPoint</a:t>
            </a:r>
          </a:p>
        </p:txBody>
      </p:sp>
    </p:spTree>
    <p:extLst>
      <p:ext uri="{BB962C8B-B14F-4D97-AF65-F5344CB8AC3E}">
        <p14:creationId xmlns:p14="http://schemas.microsoft.com/office/powerpoint/2010/main" val="12950648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A33BDE-B1DE-9B51-1393-9AEE5689B40F}"/>
              </a:ext>
            </a:extLst>
          </p:cNvPr>
          <p:cNvSpPr>
            <a:spLocks noGrp="1"/>
          </p:cNvSpPr>
          <p:nvPr>
            <p:ph type="title"/>
          </p:nvPr>
        </p:nvSpPr>
        <p:spPr/>
        <p:txBody>
          <a:bodyPr/>
          <a:lstStyle/>
          <a:p>
            <a:r>
              <a:rPr lang="en-US" dirty="0"/>
              <a:t>The Chemical Senses</a:t>
            </a:r>
            <a:endParaRPr lang="en-US" b="1" dirty="0"/>
          </a:p>
        </p:txBody>
      </p:sp>
      <p:sp>
        <p:nvSpPr>
          <p:cNvPr id="3" name="Content Placeholder 2">
            <a:extLst>
              <a:ext uri="{FF2B5EF4-FFF2-40B4-BE49-F238E27FC236}">
                <a16:creationId xmlns:a16="http://schemas.microsoft.com/office/drawing/2014/main" id="{2DB405A1-1826-9335-EF31-DDDC51BD6B9A}"/>
              </a:ext>
            </a:extLst>
          </p:cNvPr>
          <p:cNvSpPr>
            <a:spLocks noGrp="1"/>
          </p:cNvSpPr>
          <p:nvPr>
            <p:ph idx="1"/>
          </p:nvPr>
        </p:nvSpPr>
        <p:spPr/>
        <p:txBody>
          <a:bodyPr>
            <a:normAutofit/>
          </a:bodyPr>
          <a:lstStyle/>
          <a:p>
            <a:r>
              <a:rPr lang="en-US" dirty="0"/>
              <a:t>Taste (gustation) and smell (olfaction) are chemical senses that detect molecules in food/air.</a:t>
            </a:r>
          </a:p>
          <a:p>
            <a:r>
              <a:rPr lang="en-US" dirty="0"/>
              <a:t>The combination of taste and smell information enhances our perception of flavors.</a:t>
            </a:r>
          </a:p>
          <a:p>
            <a:pPr lvl="1"/>
            <a:r>
              <a:rPr lang="en-US" dirty="0">
                <a:solidFill>
                  <a:srgbClr val="2B7799"/>
                </a:solidFill>
              </a:rPr>
              <a:t>Play a crucial role in our experience and enjoyment of food</a:t>
            </a:r>
          </a:p>
        </p:txBody>
      </p:sp>
    </p:spTree>
    <p:extLst>
      <p:ext uri="{BB962C8B-B14F-4D97-AF65-F5344CB8AC3E}">
        <p14:creationId xmlns:p14="http://schemas.microsoft.com/office/powerpoint/2010/main" val="15585753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A33BDE-B1DE-9B51-1393-9AEE5689B40F}"/>
              </a:ext>
            </a:extLst>
          </p:cNvPr>
          <p:cNvSpPr>
            <a:spLocks noGrp="1"/>
          </p:cNvSpPr>
          <p:nvPr>
            <p:ph type="title"/>
          </p:nvPr>
        </p:nvSpPr>
        <p:spPr/>
        <p:txBody>
          <a:bodyPr/>
          <a:lstStyle/>
          <a:p>
            <a:r>
              <a:rPr lang="en-US" dirty="0"/>
              <a:t>Taste (Gustation)</a:t>
            </a:r>
            <a:r>
              <a:rPr lang="en-US" baseline="-25000" dirty="0"/>
              <a:t>1</a:t>
            </a:r>
            <a:endParaRPr lang="en-US" b="1" baseline="-25000" dirty="0"/>
          </a:p>
        </p:txBody>
      </p:sp>
      <p:sp>
        <p:nvSpPr>
          <p:cNvPr id="3" name="Content Placeholder 2">
            <a:extLst>
              <a:ext uri="{FF2B5EF4-FFF2-40B4-BE49-F238E27FC236}">
                <a16:creationId xmlns:a16="http://schemas.microsoft.com/office/drawing/2014/main" id="{2DB405A1-1826-9335-EF31-DDDC51BD6B9A}"/>
              </a:ext>
            </a:extLst>
          </p:cNvPr>
          <p:cNvSpPr>
            <a:spLocks noGrp="1"/>
          </p:cNvSpPr>
          <p:nvPr>
            <p:ph idx="1"/>
          </p:nvPr>
        </p:nvSpPr>
        <p:spPr/>
        <p:txBody>
          <a:bodyPr>
            <a:normAutofit fontScale="92500" lnSpcReduction="20000"/>
          </a:bodyPr>
          <a:lstStyle/>
          <a:p>
            <a:r>
              <a:rPr lang="en-US" dirty="0"/>
              <a:t>There are at least six taste groupings: sweet, salty, sour, bitter, umami, and fatty taste.</a:t>
            </a:r>
          </a:p>
          <a:p>
            <a:pPr lvl="1"/>
            <a:r>
              <a:rPr lang="en-US" b="1" dirty="0"/>
              <a:t>Umami</a:t>
            </a:r>
            <a:r>
              <a:rPr lang="en-US" dirty="0"/>
              <a:t>: Japanese word that roughly translates to "yummy," associated with taste for MSG (Kinnamon &amp; Vandenbeuch, 2009)</a:t>
            </a:r>
          </a:p>
          <a:p>
            <a:pPr lvl="1"/>
            <a:r>
              <a:rPr lang="en-US" dirty="0"/>
              <a:t>Growing research that we possess a taste for the fatty content of a given food </a:t>
            </a:r>
            <a:r>
              <a:rPr lang="da-DK" dirty="0"/>
              <a:t>(Degrace-Passilly, 2012; Mizushige et al., 2007; Sobek et al., 2020)</a:t>
            </a:r>
            <a:endParaRPr lang="en-US" dirty="0"/>
          </a:p>
          <a:p>
            <a:r>
              <a:rPr lang="en-US" dirty="0"/>
              <a:t>Taste buds have taste receptor cells that bind taste molecules</a:t>
            </a:r>
          </a:p>
          <a:p>
            <a:r>
              <a:rPr lang="en-US" dirty="0"/>
              <a:t>Taste information travels to medulla, thalamus, limbic system, and gustatory cortex.</a:t>
            </a:r>
            <a:endParaRPr lang="en-US" dirty="0">
              <a:solidFill>
                <a:srgbClr val="2B7799"/>
              </a:solidFill>
            </a:endParaRPr>
          </a:p>
        </p:txBody>
      </p:sp>
    </p:spTree>
    <p:extLst>
      <p:ext uri="{BB962C8B-B14F-4D97-AF65-F5344CB8AC3E}">
        <p14:creationId xmlns:p14="http://schemas.microsoft.com/office/powerpoint/2010/main" val="2481173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FF1B4C-5AAA-83F0-C30B-42241B0F9BCD}"/>
              </a:ext>
            </a:extLst>
          </p:cNvPr>
          <p:cNvSpPr>
            <a:spLocks noGrp="1"/>
          </p:cNvSpPr>
          <p:nvPr>
            <p:ph type="title"/>
          </p:nvPr>
        </p:nvSpPr>
        <p:spPr/>
        <p:txBody>
          <a:bodyPr/>
          <a:lstStyle/>
          <a:p>
            <a:r>
              <a:rPr lang="en-US" b="1" dirty="0"/>
              <a:t>On Your Own</a:t>
            </a:r>
            <a:r>
              <a:rPr lang="en-US" b="1" baseline="-25000" dirty="0"/>
              <a:t>1</a:t>
            </a:r>
          </a:p>
        </p:txBody>
      </p:sp>
      <p:sp>
        <p:nvSpPr>
          <p:cNvPr id="3" name="Content Placeholder 2">
            <a:extLst>
              <a:ext uri="{FF2B5EF4-FFF2-40B4-BE49-F238E27FC236}">
                <a16:creationId xmlns:a16="http://schemas.microsoft.com/office/drawing/2014/main" id="{3C01AC4C-482E-02BD-BADA-C2D6C8D02BC9}"/>
              </a:ext>
            </a:extLst>
          </p:cNvPr>
          <p:cNvSpPr>
            <a:spLocks noGrp="1"/>
          </p:cNvSpPr>
          <p:nvPr>
            <p:ph idx="1"/>
          </p:nvPr>
        </p:nvSpPr>
        <p:spPr>
          <a:xfrm>
            <a:off x="457200" y="1280160"/>
            <a:ext cx="8229600" cy="1463040"/>
          </a:xfrm>
        </p:spPr>
        <p:txBody>
          <a:bodyPr/>
          <a:lstStyle/>
          <a:p>
            <a:r>
              <a:rPr lang="en-US" dirty="0"/>
              <a:t>Examine the following image and write what taste bud groupings might be activated by the different ingredients.</a:t>
            </a:r>
          </a:p>
        </p:txBody>
      </p:sp>
      <p:pic>
        <p:nvPicPr>
          <p:cNvPr id="7" name="Content Placeholder 2" descr="A photo of a pizza with pineapple and ham on it">
            <a:extLst>
              <a:ext uri="{FF2B5EF4-FFF2-40B4-BE49-F238E27FC236}">
                <a16:creationId xmlns:a16="http://schemas.microsoft.com/office/drawing/2014/main" id="{A3AD7260-6C55-69EA-39AD-727FD72C724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2895600" y="3119967"/>
            <a:ext cx="3581400" cy="1989667"/>
          </a:xfrm>
          <a:prstGeom prst="rect">
            <a:avLst/>
          </a:prstGeom>
          <a:noFill/>
        </p:spPr>
      </p:pic>
      <p:sp>
        <p:nvSpPr>
          <p:cNvPr id="6" name="TextBox 5">
            <a:extLst>
              <a:ext uri="{FF2B5EF4-FFF2-40B4-BE49-F238E27FC236}">
                <a16:creationId xmlns:a16="http://schemas.microsoft.com/office/drawing/2014/main" id="{4B3A24B2-EC4B-DDAC-DFA2-945BE2C26D6D}"/>
              </a:ext>
            </a:extLst>
          </p:cNvPr>
          <p:cNvSpPr txBox="1"/>
          <p:nvPr/>
        </p:nvSpPr>
        <p:spPr>
          <a:xfrm>
            <a:off x="4373554" y="5142291"/>
            <a:ext cx="625492" cy="253916"/>
          </a:xfrm>
          <a:prstGeom prst="rect">
            <a:avLst/>
          </a:prstGeom>
          <a:noFill/>
        </p:spPr>
        <p:txBody>
          <a:bodyPr wrap="none" rtlCol="0">
            <a:spAutoFit/>
          </a:bodyPr>
          <a:lstStyle/>
          <a:p>
            <a:r>
              <a:rPr lang="en-US" sz="1050" dirty="0">
                <a:solidFill>
                  <a:srgbClr val="182F58"/>
                </a:solidFill>
              </a:rPr>
              <a:t>Figure 1</a:t>
            </a:r>
          </a:p>
        </p:txBody>
      </p:sp>
    </p:spTree>
    <p:extLst>
      <p:ext uri="{BB962C8B-B14F-4D97-AF65-F5344CB8AC3E}">
        <p14:creationId xmlns:p14="http://schemas.microsoft.com/office/powerpoint/2010/main" val="19335724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A33BDE-B1DE-9B51-1393-9AEE5689B40F}"/>
              </a:ext>
            </a:extLst>
          </p:cNvPr>
          <p:cNvSpPr>
            <a:spLocks noGrp="1"/>
          </p:cNvSpPr>
          <p:nvPr>
            <p:ph type="title"/>
          </p:nvPr>
        </p:nvSpPr>
        <p:spPr/>
        <p:txBody>
          <a:bodyPr/>
          <a:lstStyle/>
          <a:p>
            <a:r>
              <a:rPr lang="en-US" dirty="0"/>
              <a:t>Taste (Gustation)</a:t>
            </a:r>
            <a:r>
              <a:rPr lang="en-US" baseline="-25000" dirty="0"/>
              <a:t>2</a:t>
            </a:r>
            <a:endParaRPr lang="en-US" b="1" baseline="-25000" dirty="0"/>
          </a:p>
        </p:txBody>
      </p:sp>
      <p:sp>
        <p:nvSpPr>
          <p:cNvPr id="3" name="Content Placeholder 2">
            <a:extLst>
              <a:ext uri="{FF2B5EF4-FFF2-40B4-BE49-F238E27FC236}">
                <a16:creationId xmlns:a16="http://schemas.microsoft.com/office/drawing/2014/main" id="{2DB405A1-1826-9335-EF31-DDDC51BD6B9A}"/>
              </a:ext>
            </a:extLst>
          </p:cNvPr>
          <p:cNvSpPr>
            <a:spLocks noGrp="1"/>
          </p:cNvSpPr>
          <p:nvPr>
            <p:ph idx="1"/>
          </p:nvPr>
        </p:nvSpPr>
        <p:spPr/>
        <p:txBody>
          <a:bodyPr>
            <a:normAutofit/>
          </a:bodyPr>
          <a:lstStyle/>
          <a:p>
            <a:r>
              <a:rPr lang="en-US" dirty="0"/>
              <a:t>Molecules from food and drink dissolve in our saliva and interact with taste receptors on our tongue, mouth, and throat.</a:t>
            </a:r>
          </a:p>
          <a:p>
            <a:pPr lvl="1"/>
            <a:r>
              <a:rPr lang="en-US" b="1" dirty="0"/>
              <a:t>Taste buds</a:t>
            </a:r>
            <a:r>
              <a:rPr lang="en-US" dirty="0"/>
              <a:t>: formed by groupings of taste receptor cells with hairlike extensions (Figure 2)</a:t>
            </a:r>
            <a:endParaRPr lang="en-US" b="1" dirty="0"/>
          </a:p>
          <a:p>
            <a:r>
              <a:rPr lang="en-US" dirty="0"/>
              <a:t>Taste information travels to medulla, thalamus, limbic system, and gustatory cortex (Maffei et al., 2012; Roper, 2013).</a:t>
            </a:r>
            <a:endParaRPr lang="en-US" dirty="0">
              <a:solidFill>
                <a:srgbClr val="2B7799"/>
              </a:solidFill>
            </a:endParaRPr>
          </a:p>
        </p:txBody>
      </p:sp>
    </p:spTree>
    <p:extLst>
      <p:ext uri="{BB962C8B-B14F-4D97-AF65-F5344CB8AC3E}">
        <p14:creationId xmlns:p14="http://schemas.microsoft.com/office/powerpoint/2010/main" val="10041176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p:cNvSpPr>
          <p:nvPr>
            <p:ph type="title"/>
          </p:nvPr>
        </p:nvSpPr>
        <p:spPr>
          <a:prstGeom prst="rect">
            <a:avLst/>
          </a:prstGeom>
        </p:spPr>
        <p:txBody>
          <a:bodyPr/>
          <a:lstStyle/>
          <a:p>
            <a:r>
              <a:rPr lang="en-US" b="1" dirty="0"/>
              <a:t>Lesson 4.5 Figure 2</a:t>
            </a:r>
            <a:endParaRPr lang="en-US" sz="3200" b="1" dirty="0">
              <a:solidFill>
                <a:schemeClr val="accent1"/>
              </a:solidFill>
            </a:endParaRPr>
          </a:p>
        </p:txBody>
      </p:sp>
      <p:sp>
        <p:nvSpPr>
          <p:cNvPr id="13315" name="Rectangle 3"/>
          <p:cNvSpPr>
            <a:spLocks noGrp="1"/>
          </p:cNvSpPr>
          <p:nvPr>
            <p:ph idx="1"/>
          </p:nvPr>
        </p:nvSpPr>
        <p:spPr>
          <a:xfrm>
            <a:off x="685800" y="5486400"/>
            <a:ext cx="8229600" cy="594360"/>
          </a:xfrm>
          <a:prstGeom prst="rect">
            <a:avLst/>
          </a:prstGeom>
        </p:spPr>
        <p:txBody>
          <a:bodyPr anchor="t">
            <a:normAutofit fontScale="55000" lnSpcReduction="20000"/>
          </a:bodyPr>
          <a:lstStyle/>
          <a:p>
            <a:pPr marL="0" indent="0">
              <a:buNone/>
              <a:tabLst>
                <a:tab pos="461963" algn="l"/>
              </a:tabLst>
            </a:pPr>
            <a:r>
              <a:rPr lang="en-US" i="0" dirty="0"/>
              <a:t>Caption: (a) Taste buds are composed of a number of individual taste receptor cells that transmit information to nerves. (b) This micrograph shows a close-up view of the tongue's surface.</a:t>
            </a:r>
          </a:p>
        </p:txBody>
      </p:sp>
      <p:pic>
        <p:nvPicPr>
          <p:cNvPr id="2" name="Content Placeholder 2" descr="A set of two diagrams show the vertical cross-section of a taste bud and the close-up view of the tongue's surface.">
            <a:extLst>
              <a:ext uri="{FF2B5EF4-FFF2-40B4-BE49-F238E27FC236}">
                <a16:creationId xmlns:a16="http://schemas.microsoft.com/office/drawing/2014/main" id="{8322CB00-E43C-E57D-B485-1726E0B1EA4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1083732"/>
            <a:ext cx="7924800" cy="4402667"/>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FF1B4C-5AAA-83F0-C30B-42241B0F9BCD}"/>
              </a:ext>
            </a:extLst>
          </p:cNvPr>
          <p:cNvSpPr>
            <a:spLocks noGrp="1"/>
          </p:cNvSpPr>
          <p:nvPr>
            <p:ph type="title"/>
          </p:nvPr>
        </p:nvSpPr>
        <p:spPr/>
        <p:txBody>
          <a:bodyPr/>
          <a:lstStyle/>
          <a:p>
            <a:r>
              <a:rPr lang="en-US" b="1" dirty="0"/>
              <a:t>On Your Own</a:t>
            </a:r>
            <a:r>
              <a:rPr lang="en-US" b="1" baseline="-25000" dirty="0"/>
              <a:t>2</a:t>
            </a:r>
          </a:p>
        </p:txBody>
      </p:sp>
      <p:sp>
        <p:nvSpPr>
          <p:cNvPr id="3" name="Content Placeholder 2">
            <a:extLst>
              <a:ext uri="{FF2B5EF4-FFF2-40B4-BE49-F238E27FC236}">
                <a16:creationId xmlns:a16="http://schemas.microsoft.com/office/drawing/2014/main" id="{3C01AC4C-482E-02BD-BADA-C2D6C8D02BC9}"/>
              </a:ext>
            </a:extLst>
          </p:cNvPr>
          <p:cNvSpPr>
            <a:spLocks noGrp="1"/>
          </p:cNvSpPr>
          <p:nvPr>
            <p:ph idx="1"/>
          </p:nvPr>
        </p:nvSpPr>
        <p:spPr>
          <a:xfrm>
            <a:off x="457200" y="1280160"/>
            <a:ext cx="8229600" cy="1463040"/>
          </a:xfrm>
        </p:spPr>
        <p:txBody>
          <a:bodyPr/>
          <a:lstStyle/>
          <a:p>
            <a:r>
              <a:rPr lang="en-US" dirty="0"/>
              <a:t>Recreate the gustatory pathway in the table, starting from the taste receptors and ending in the gustatory cortex.</a:t>
            </a:r>
          </a:p>
        </p:txBody>
      </p:sp>
    </p:spTree>
    <p:extLst>
      <p:ext uri="{BB962C8B-B14F-4D97-AF65-F5344CB8AC3E}">
        <p14:creationId xmlns:p14="http://schemas.microsoft.com/office/powerpoint/2010/main" val="25754151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A33BDE-B1DE-9B51-1393-9AEE5689B40F}"/>
              </a:ext>
            </a:extLst>
          </p:cNvPr>
          <p:cNvSpPr>
            <a:spLocks noGrp="1"/>
          </p:cNvSpPr>
          <p:nvPr>
            <p:ph type="title"/>
          </p:nvPr>
        </p:nvSpPr>
        <p:spPr/>
        <p:txBody>
          <a:bodyPr/>
          <a:lstStyle/>
          <a:p>
            <a:r>
              <a:rPr lang="en-US" dirty="0"/>
              <a:t>Smell (Olfaction)</a:t>
            </a:r>
            <a:r>
              <a:rPr lang="en-US" baseline="-25000" dirty="0"/>
              <a:t>1</a:t>
            </a:r>
            <a:endParaRPr lang="en-US" b="1" baseline="-25000" dirty="0"/>
          </a:p>
        </p:txBody>
      </p:sp>
      <p:sp>
        <p:nvSpPr>
          <p:cNvPr id="3" name="Content Placeholder 2">
            <a:extLst>
              <a:ext uri="{FF2B5EF4-FFF2-40B4-BE49-F238E27FC236}">
                <a16:creationId xmlns:a16="http://schemas.microsoft.com/office/drawing/2014/main" id="{2DB405A1-1826-9335-EF31-DDDC51BD6B9A}"/>
              </a:ext>
            </a:extLst>
          </p:cNvPr>
          <p:cNvSpPr>
            <a:spLocks noGrp="1"/>
          </p:cNvSpPr>
          <p:nvPr>
            <p:ph idx="1"/>
          </p:nvPr>
        </p:nvSpPr>
        <p:spPr/>
        <p:txBody>
          <a:bodyPr>
            <a:normAutofit/>
          </a:bodyPr>
          <a:lstStyle/>
          <a:p>
            <a:r>
              <a:rPr lang="en-US" b="1" dirty="0"/>
              <a:t>Olfactory receptors </a:t>
            </a:r>
            <a:r>
              <a:rPr lang="en-US" dirty="0"/>
              <a:t>are located in the nasal mucous membrane and bind odor molecules.</a:t>
            </a:r>
          </a:p>
          <a:p>
            <a:pPr lvl="1"/>
            <a:r>
              <a:rPr lang="en-US" dirty="0"/>
              <a:t>Hairlike extensions for odor molecules to interact with chemical receptors (Figure 3)</a:t>
            </a:r>
          </a:p>
          <a:p>
            <a:r>
              <a:rPr lang="en-US" dirty="0"/>
              <a:t>Signals travel to olfactory bulb, limbic system, and olfactory cortex </a:t>
            </a:r>
            <a:r>
              <a:rPr lang="it-IT" dirty="0"/>
              <a:t>(Lodovichi &amp; Belluscio, 2012; Spors et al., 2012).</a:t>
            </a:r>
            <a:endParaRPr lang="en-US" dirty="0"/>
          </a:p>
          <a:p>
            <a:pPr lvl="1"/>
            <a:r>
              <a:rPr lang="en-US" b="1" dirty="0"/>
              <a:t>Olfactory bulb</a:t>
            </a:r>
            <a:r>
              <a:rPr lang="en-US" dirty="0"/>
              <a:t>: bulblike structure at the tip of the frontal lobe where olfactory nerves begin</a:t>
            </a:r>
            <a:endParaRPr lang="en-US" b="1" dirty="0"/>
          </a:p>
        </p:txBody>
      </p:sp>
    </p:spTree>
    <p:extLst>
      <p:ext uri="{BB962C8B-B14F-4D97-AF65-F5344CB8AC3E}">
        <p14:creationId xmlns:p14="http://schemas.microsoft.com/office/powerpoint/2010/main" val="3883829870"/>
      </p:ext>
    </p:extLst>
  </p:cSld>
  <p:clrMapOvr>
    <a:masterClrMapping/>
  </p:clrMapOvr>
</p:sld>
</file>

<file path=ppt/theme/theme1.xml><?xml version="1.0" encoding="utf-8"?>
<a:theme xmlns:a="http://schemas.openxmlformats.org/drawingml/2006/main" name="Office Theme">
  <a:themeElements>
    <a:clrScheme name="Custom 1">
      <a:dk1>
        <a:srgbClr val="366092"/>
      </a:dk1>
      <a:lt1>
        <a:srgbClr val="FFFFFF"/>
      </a:lt1>
      <a:dk2>
        <a:srgbClr val="4F81BD"/>
      </a:dk2>
      <a:lt2>
        <a:srgbClr val="FFFFFF"/>
      </a:lt2>
      <a:accent1>
        <a:srgbClr val="1F497D"/>
      </a:accent1>
      <a:accent2>
        <a:srgbClr val="366092"/>
      </a:accent2>
      <a:accent3>
        <a:srgbClr val="FFFFCC"/>
      </a:accent3>
      <a:accent4>
        <a:srgbClr val="B8CCE4"/>
      </a:accent4>
      <a:accent5>
        <a:srgbClr val="DBE5F1"/>
      </a:accent5>
      <a:accent6>
        <a:srgbClr val="C6D9F0"/>
      </a:accent6>
      <a:hlink>
        <a:srgbClr val="92CDDC"/>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1719</TotalTime>
  <Words>1144</Words>
  <Application>Microsoft Office PowerPoint</Application>
  <PresentationFormat>On-screen Show (4:3)</PresentationFormat>
  <Paragraphs>92</Paragraphs>
  <Slides>22</Slides>
  <Notes>3</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22</vt:i4>
      </vt:variant>
    </vt:vector>
  </HeadingPairs>
  <TitlesOfParts>
    <vt:vector size="29" baseType="lpstr">
      <vt:lpstr>Aptos</vt:lpstr>
      <vt:lpstr>Century Gothic</vt:lpstr>
      <vt:lpstr>Aptos Display</vt:lpstr>
      <vt:lpstr>Arial</vt:lpstr>
      <vt:lpstr>Calibri</vt:lpstr>
      <vt:lpstr>Office Theme</vt:lpstr>
      <vt:lpstr>1_Office Theme</vt:lpstr>
      <vt:lpstr>Lesson 4.5</vt:lpstr>
      <vt:lpstr>The Other Senses</vt:lpstr>
      <vt:lpstr>The Chemical Senses</vt:lpstr>
      <vt:lpstr>Taste (Gustation)1</vt:lpstr>
      <vt:lpstr>On Your Own1</vt:lpstr>
      <vt:lpstr>Taste (Gustation)2</vt:lpstr>
      <vt:lpstr>Lesson 4.5 Figure 2</vt:lpstr>
      <vt:lpstr>On Your Own2</vt:lpstr>
      <vt:lpstr>Smell (Olfaction)1</vt:lpstr>
      <vt:lpstr>Lesson 4.5 Figure 3</vt:lpstr>
      <vt:lpstr>Smell (Olfaction)2</vt:lpstr>
      <vt:lpstr>Reflection Question1</vt:lpstr>
      <vt:lpstr>Touch, Thermoception, And Nociception1</vt:lpstr>
      <vt:lpstr>Touch, Thermoception, And Nociception2</vt:lpstr>
      <vt:lpstr>On Your Own3</vt:lpstr>
      <vt:lpstr>Pain Perception</vt:lpstr>
      <vt:lpstr>Reflection Question2</vt:lpstr>
      <vt:lpstr>The Vestibular Sense</vt:lpstr>
      <vt:lpstr>Lesson 4.5 Figure 5</vt:lpstr>
      <vt:lpstr>Proprioception And Kinesthesia</vt:lpstr>
      <vt:lpstr>Summary</vt:lpstr>
      <vt:lpstr>End of Hawkes Learning PowerPoint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 4.5 The Other Senses</dc:title>
  <dc:creator>Hawkes Learning</dc:creator>
  <cp:keywords>Psychology</cp:keywords>
  <cp:lastModifiedBy>Talissa Nahass</cp:lastModifiedBy>
  <cp:revision>188</cp:revision>
  <dcterms:created xsi:type="dcterms:W3CDTF">2013-04-26T14:43:13Z</dcterms:created>
  <dcterms:modified xsi:type="dcterms:W3CDTF">2024-07-18T13:51:41Z</dcterms:modified>
  <cp:category>Psychology</cp:category>
</cp:coreProperties>
</file>