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2" r:id="rId2"/>
  </p:sldMasterIdLst>
  <p:notesMasterIdLst>
    <p:notesMasterId r:id="rId17"/>
  </p:notesMasterIdLst>
  <p:handoutMasterIdLst>
    <p:handoutMasterId r:id="rId18"/>
  </p:handoutMasterIdLst>
  <p:sldIdLst>
    <p:sldId id="272" r:id="rId3"/>
    <p:sldId id="273" r:id="rId4"/>
    <p:sldId id="281" r:id="rId5"/>
    <p:sldId id="282" r:id="rId6"/>
    <p:sldId id="274" r:id="rId7"/>
    <p:sldId id="268" r:id="rId8"/>
    <p:sldId id="275" r:id="rId9"/>
    <p:sldId id="276" r:id="rId10"/>
    <p:sldId id="280" r:id="rId11"/>
    <p:sldId id="277" r:id="rId12"/>
    <p:sldId id="283" r:id="rId13"/>
    <p:sldId id="278" r:id="rId14"/>
    <p:sldId id="279" r:id="rId15"/>
    <p:sldId id="318" r:id="rId16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F58"/>
    <a:srgbClr val="2B7799"/>
    <a:srgbClr val="1F497D"/>
    <a:srgbClr val="2D7D9F"/>
    <a:srgbClr val="0000FF"/>
    <a:srgbClr val="366092"/>
    <a:srgbClr val="000099"/>
    <a:srgbClr val="000000"/>
    <a:srgbClr val="1F497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10" autoAdjust="0"/>
  </p:normalViewPr>
  <p:slideViewPr>
    <p:cSldViewPr>
      <p:cViewPr varScale="1">
        <p:scale>
          <a:sx n="95" d="100"/>
          <a:sy n="95" d="100"/>
        </p:scale>
        <p:origin x="22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6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7/23/2024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089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55021B-8C83-0E64-7853-247E9DC8E5CC}"/>
              </a:ext>
            </a:extLst>
          </p:cNvPr>
          <p:cNvSpPr txBox="1"/>
          <p:nvPr userDrawn="1"/>
        </p:nvSpPr>
        <p:spPr>
          <a:xfrm>
            <a:off x="3276600" y="6096038"/>
            <a:ext cx="8381999" cy="46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© 2024 Hawkes Learning.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No reproduction or further distribution permitted without the prior written consent of Hawkes Learning.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91900-F9C7-EB19-6E5D-FAAB3EFAF3E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1000" y="2800183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0492872-1E9F-75D1-A86E-4EAE19934D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82F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X.X</a:t>
            </a:r>
          </a:p>
        </p:txBody>
      </p:sp>
      <p:pic>
        <p:nvPicPr>
          <p:cNvPr id="3" name="Picture 2" descr="A book cover of a book&#10;&#10;Description automatically generated">
            <a:extLst>
              <a:ext uri="{FF2B5EF4-FFF2-40B4-BE49-F238E27FC236}">
                <a16:creationId xmlns:a16="http://schemas.microsoft.com/office/drawing/2014/main" id="{F2292639-A667-D2ED-A68B-6041DF6E44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662" y="381000"/>
            <a:ext cx="4407338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On Your Own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3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Dig Deeper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0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966751E-D7BB-F58F-6EF7-988C1DD7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66" y="1981200"/>
            <a:ext cx="9144000" cy="2250283"/>
            <a:chOff x="1524000" y="1410227"/>
            <a:chExt cx="9144000" cy="225028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5745617-7817-BAD4-50DB-96682A18AA8C}"/>
                </a:ext>
              </a:extLst>
            </p:cNvPr>
            <p:cNvCxnSpPr/>
            <p:nvPr/>
          </p:nvCxnSpPr>
          <p:spPr>
            <a:xfrm>
              <a:off x="1859169" y="2729726"/>
              <a:ext cx="8429625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4544EB-EC3E-1655-8249-41F759480F18}"/>
                </a:ext>
              </a:extLst>
            </p:cNvPr>
            <p:cNvSpPr txBox="1"/>
            <p:nvPr/>
          </p:nvSpPr>
          <p:spPr>
            <a:xfrm>
              <a:off x="1524000" y="141022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7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AE6A06-DC07-3D52-BB89-86F2EF077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108" y="3050910"/>
              <a:ext cx="609600" cy="6096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2522F05-C169-5A8E-BEE7-C2AF4A8B2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6179" y="3050910"/>
              <a:ext cx="609600" cy="6096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787E3FD-08C2-8D03-8749-14D089268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122" y="3050910"/>
              <a:ext cx="609600" cy="609600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6388AC8-6D6B-52AD-1753-6A2F27A176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31" y="36218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5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081F-48F3-8267-3057-5544357BE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33713-4DEA-1BFF-037C-ED269AF8B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07F6C-D326-3F27-7EAE-5BF868C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77BFC-6D1D-7790-F568-DEDC1E5B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7BFD-8ACB-D117-DD6E-8C910642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24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8D66-2168-5395-E638-C563C5FC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95709-6FBD-5A0B-E014-B76BE88C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714-6F35-A8B9-B214-1E800CF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DD3B-EA6B-8E52-209F-DC060D85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5B957-CDD8-A1A1-036C-846EDDFB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82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966E-AF61-4BAF-32F4-D64F7F1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2EE6-2FC4-FF10-FE8B-7B462A03D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E3765-CFB8-3DB8-4530-40A91AA4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BB5A-01A4-73B5-3458-1F4BF4F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4B8BA-A6A0-FB9D-787C-C584FA63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176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F029-D9A2-29CD-D92A-EA140BD9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CE9F-4981-2D10-5FA3-9365F9E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31FE-8241-9BF3-10DE-0A81E662F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400E-FED1-430C-4090-DEDA4557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812B-8595-572D-E9AA-8E222E2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EE0C1-6885-9A3F-C9C0-D4ABB4AD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917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CE991-2CC7-8043-5043-30DFA781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533A0-4C38-7817-BC59-0E848EC3F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372E-6BD9-DFC5-026B-5B596518A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EEDA2-7A44-4A85-E840-DB0F587C3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0F3DA-20DF-47C4-1238-09DB2721E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F7FA1-21C2-F903-F10E-94D67334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BAF0D-C093-33EB-0FB5-1DEE5C1B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1B7B6A-E322-6D06-1427-10A47C00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2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8880-42A0-105F-1181-F63CEB78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0DC5C-C6DF-6DA7-DB2D-0977A0C8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A55FD-722C-86C4-FB61-0039EB9C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3D996-C02E-5BB5-CEEB-E7805FC3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98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5AE0E-18E4-7AD5-CB35-91EAF67B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D172D-F1F5-FAB9-10AA-2898733E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DEEB-5F88-A85E-677E-F3514428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18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 b="0" i="0" baseline="0">
                <a:solidFill>
                  <a:srgbClr val="182F58"/>
                </a:solidFill>
              </a:defRPr>
            </a:lvl1pPr>
            <a:lvl2pPr>
              <a:defRPr>
                <a:solidFill>
                  <a:srgbClr val="2B7799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insert example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F2B-CEF7-34ED-3CBC-130FD3E3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857-3189-6D0C-8942-BC5E624B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0612-0EE6-D884-4964-770E86185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F506-34FB-841B-2AB7-47A6DBC0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FFA8C-2DE3-D563-1DAC-E913F8A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E7F7-542A-73E5-5C39-D3F7EA03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729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185D-89FF-49DB-25B7-273E5CB9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510F5-A26E-6EB8-0770-7ADF0385E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DE380-D33B-1D6E-2C57-10D549F0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405F3-753B-17B1-949C-638C78CA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7BE86-94D6-AE37-EA09-617C083B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BDFD-566D-10E4-88AA-A209714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528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F8C-C2E8-3ED0-624C-F4D195FC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C933-2DD2-67DA-1555-5CFA2EDB5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1696-6DCC-3D74-B964-C6A7CA8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C985-0666-F247-F678-2B9D23EE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260B-18EF-E5A9-273D-75B09EF8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95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8D992-0865-8967-2916-0BE7BEE89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BEFF-3D23-B6C4-6EE0-EEFD8BAAA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F246-1707-C02C-610E-845DF212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00BD-0EDC-B130-57AA-E2E91AE7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4D67-EBF8-57F5-0B7F-3B24F83D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118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9CDC15-C133-6A43-2AB0-D5FB639C2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65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971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81400" y="1280160"/>
            <a:ext cx="5105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8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257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1280160"/>
            <a:ext cx="2819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35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Lesson X.X Figure Number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Group Activity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Reflection Question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572001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61" r:id="rId5"/>
    <p:sldLayoutId id="2147483652" r:id="rId6"/>
    <p:sldLayoutId id="2147483653" r:id="rId7"/>
    <p:sldLayoutId id="2147483658" r:id="rId8"/>
    <p:sldLayoutId id="2147483656" r:id="rId9"/>
    <p:sldLayoutId id="2147483657" r:id="rId10"/>
    <p:sldLayoutId id="2147483660" r:id="rId11"/>
    <p:sldLayoutId id="21474836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BF824-37E5-A46A-6320-EBA7FEE0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9F70-BC82-BDAE-32C6-8744D121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5259-6911-78F4-049F-3E1160176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B541-4E51-2197-9F9F-7D1C30B5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CF51B-67CB-17C0-C9E5-64AA1D8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4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E7A1944-20A9-5EFC-CF5D-428D07B9FF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82F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4.6</a:t>
            </a: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FF68ED90-5F09-E335-E8D2-4F2687C0EB5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79562" y="2627694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Gestalt Principles of Perception</a:t>
            </a:r>
          </a:p>
        </p:txBody>
      </p:sp>
    </p:spTree>
    <p:extLst>
      <p:ext uri="{BB962C8B-B14F-4D97-AF65-F5344CB8AC3E}">
        <p14:creationId xmlns:p14="http://schemas.microsoft.com/office/powerpoint/2010/main" val="388623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Pattern Perception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Pattern perception </a:t>
            </a:r>
            <a:r>
              <a:rPr lang="en-US" dirty="0"/>
              <a:t>is our ability to discriminate figures/shapes by applying Gestalt principles of grouping.</a:t>
            </a:r>
          </a:p>
          <a:p>
            <a:r>
              <a:rPr lang="en-US" dirty="0"/>
              <a:t>We may think that our perceptions of the real world are accurate, but that is not always the case.</a:t>
            </a:r>
          </a:p>
        </p:txBody>
      </p:sp>
    </p:spTree>
    <p:extLst>
      <p:ext uri="{BB962C8B-B14F-4D97-AF65-F5344CB8AC3E}">
        <p14:creationId xmlns:p14="http://schemas.microsoft.com/office/powerpoint/2010/main" val="1696597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Perceptual Hypotheses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Perceptions are based on perceptual hypotheses influenced by experience/expectations.</a:t>
            </a:r>
          </a:p>
          <a:p>
            <a:pPr lvl="1"/>
            <a:r>
              <a:rPr lang="en-US" b="1" dirty="0">
                <a:solidFill>
                  <a:srgbClr val="2B7799"/>
                </a:solidFill>
              </a:rPr>
              <a:t>Perceptual hypotheses</a:t>
            </a:r>
            <a:r>
              <a:rPr lang="en-US" dirty="0">
                <a:solidFill>
                  <a:srgbClr val="2B7799"/>
                </a:solidFill>
              </a:rPr>
              <a:t>: educated guesses that we make while interpreting sensory information</a:t>
            </a:r>
          </a:p>
          <a:p>
            <a:r>
              <a:rPr lang="en-US" dirty="0"/>
              <a:t>We use hypotheses to generate our perceptual set.</a:t>
            </a:r>
          </a:p>
          <a:p>
            <a:r>
              <a:rPr lang="en-US" dirty="0"/>
              <a:t>Those given verbal priming produce a biased interpretation of complex ambiguous figures (Goolkasian &amp; Woodbury, 2010).</a:t>
            </a:r>
          </a:p>
        </p:txBody>
      </p:sp>
    </p:spTree>
    <p:extLst>
      <p:ext uri="{BB962C8B-B14F-4D97-AF65-F5344CB8AC3E}">
        <p14:creationId xmlns:p14="http://schemas.microsoft.com/office/powerpoint/2010/main" val="1181104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 Deeper: The Depths of Perception: Bias, Prejudice, 	And Cultural Factors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Perception is a complex process influenced by experiences, biases, and prejudices.</a:t>
            </a:r>
          </a:p>
          <a:p>
            <a:r>
              <a:rPr lang="en-US" dirty="0"/>
              <a:t>Research shows that implicit racial biases affect our perception of weapons/threats.</a:t>
            </a:r>
          </a:p>
          <a:p>
            <a:pPr lvl="1"/>
            <a:r>
              <a:rPr lang="en-US" u="sng" dirty="0"/>
              <a:t>Example #1</a:t>
            </a:r>
            <a:r>
              <a:rPr lang="en-US" dirty="0"/>
              <a:t>: Non-Black participants identify weapons faster when paired with images of a Black person (Payne, 2001; Payne et al., 2005).</a:t>
            </a:r>
          </a:p>
          <a:p>
            <a:pPr lvl="1"/>
            <a:r>
              <a:rPr lang="en-US" u="sng" dirty="0">
                <a:solidFill>
                  <a:srgbClr val="2B7799"/>
                </a:solidFill>
              </a:rPr>
              <a:t>Example #2</a:t>
            </a:r>
            <a:r>
              <a:rPr lang="en-US" dirty="0">
                <a:solidFill>
                  <a:srgbClr val="2B7799"/>
                </a:solidFill>
              </a:rPr>
              <a:t>: White individuals shoot an armed tar</a:t>
            </a:r>
            <a:r>
              <a:rPr lang="en-US" dirty="0"/>
              <a:t>get in video games more quickly when the target is Black (</a:t>
            </a:r>
            <a:r>
              <a:rPr lang="fr-FR" dirty="0"/>
              <a:t>Correll et al., 2002; Correll et al., 2006).</a:t>
            </a:r>
            <a:endParaRPr lang="en-US" dirty="0">
              <a:solidFill>
                <a:srgbClr val="2B77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469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Gestalt principles explain how we organize sensory input into perceptions.</a:t>
            </a:r>
          </a:p>
          <a:p>
            <a:r>
              <a:rPr lang="en-US" dirty="0"/>
              <a:t>Figure-ground, proximity, similarity, continuity, closure are key principles.</a:t>
            </a:r>
          </a:p>
          <a:p>
            <a:r>
              <a:rPr lang="en-US" dirty="0"/>
              <a:t>Perceptions can be shaped by biases, prejudices, and cultural factors.</a:t>
            </a:r>
          </a:p>
        </p:txBody>
      </p:sp>
    </p:spTree>
    <p:extLst>
      <p:ext uri="{BB962C8B-B14F-4D97-AF65-F5344CB8AC3E}">
        <p14:creationId xmlns:p14="http://schemas.microsoft.com/office/powerpoint/2010/main" val="3004955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A363-008A-9460-24DB-6A18281A2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14487" y="-1000034"/>
            <a:ext cx="5915025" cy="994172"/>
          </a:xfrm>
          <a:prstGeom prst="rect">
            <a:avLst/>
          </a:prstGeom>
        </p:spPr>
        <p:txBody>
          <a:bodyPr anchor="b">
            <a:normAutofit fontScale="90000"/>
          </a:bodyPr>
          <a:lstStyle/>
          <a:p>
            <a:r>
              <a:rPr lang="en-US" dirty="0"/>
              <a:t>End of Hawkes Learning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2950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Gestalt Principles Of Perception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Gestalt psychology</a:t>
            </a:r>
            <a:r>
              <a:rPr lang="en-US" dirty="0"/>
              <a:t>: belief that perception involves more than combining sensory stimuli</a:t>
            </a:r>
          </a:p>
          <a:p>
            <a:pPr lvl="1"/>
            <a:r>
              <a:rPr lang="en-US" dirty="0"/>
              <a:t>Proposed by Max Wertheimer, Wolfgang Köhler, and Kurt Koffka</a:t>
            </a:r>
          </a:p>
          <a:p>
            <a:pPr lvl="1"/>
            <a:r>
              <a:rPr lang="en-US" i="1" dirty="0"/>
              <a:t>Gestalt </a:t>
            </a:r>
            <a:r>
              <a:rPr lang="en-US" dirty="0"/>
              <a:t>= "form or pattern"</a:t>
            </a:r>
          </a:p>
          <a:p>
            <a:r>
              <a:rPr lang="en-US" dirty="0"/>
              <a:t>Reflects the idea that the whole is different from the sum of its parts</a:t>
            </a:r>
          </a:p>
          <a:p>
            <a:r>
              <a:rPr lang="en-US" dirty="0"/>
              <a:t>Shows how we organize sensory information into meaningful perceptions</a:t>
            </a:r>
          </a:p>
        </p:txBody>
      </p:sp>
    </p:spTree>
    <p:extLst>
      <p:ext uri="{BB962C8B-B14F-4D97-AF65-F5344CB8AC3E}">
        <p14:creationId xmlns:p14="http://schemas.microsoft.com/office/powerpoint/2010/main" val="21147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Figure-Ground Relationship</a:t>
            </a:r>
            <a:r>
              <a:rPr lang="en-US" b="1" baseline="-25000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</p:spPr>
        <p:txBody>
          <a:bodyPr>
            <a:normAutofit/>
          </a:bodyPr>
          <a:lstStyle/>
          <a:p>
            <a:r>
              <a:rPr lang="en-US" b="1" dirty="0"/>
              <a:t>Figure-ground relationship </a:t>
            </a:r>
            <a:r>
              <a:rPr lang="en-US" dirty="0"/>
              <a:t>is our tendency to segment the visual world into figure and ground.</a:t>
            </a:r>
          </a:p>
          <a:p>
            <a:pPr lvl="1"/>
            <a:r>
              <a:rPr lang="en-US" dirty="0"/>
              <a:t>Figure: object or person that is the focus</a:t>
            </a:r>
          </a:p>
          <a:p>
            <a:pPr lvl="1"/>
            <a:r>
              <a:rPr lang="en-US" dirty="0"/>
              <a:t>Ground: background to the primary focus</a:t>
            </a:r>
          </a:p>
        </p:txBody>
      </p:sp>
      <p:pic>
        <p:nvPicPr>
          <p:cNvPr id="7" name="Content Placeholder 2" descr="A graphic explaining the parts of figure-ground relationships.">
            <a:extLst>
              <a:ext uri="{FF2B5EF4-FFF2-40B4-BE49-F238E27FC236}">
                <a16:creationId xmlns:a16="http://schemas.microsoft.com/office/drawing/2014/main" id="{AA24D98F-F270-8644-ED37-9BE6EA1C811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34" b="14113"/>
          <a:stretch/>
        </p:blipFill>
        <p:spPr>
          <a:xfrm>
            <a:off x="2030444" y="3317128"/>
            <a:ext cx="5083111" cy="213360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01060D6-27E4-D50D-9C6D-522765F7CDFB}"/>
              </a:ext>
            </a:extLst>
          </p:cNvPr>
          <p:cNvSpPr txBox="1"/>
          <p:nvPr/>
        </p:nvSpPr>
        <p:spPr>
          <a:xfrm>
            <a:off x="4259253" y="5469987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1</a:t>
            </a:r>
          </a:p>
        </p:txBody>
      </p:sp>
    </p:spTree>
    <p:extLst>
      <p:ext uri="{BB962C8B-B14F-4D97-AF65-F5344CB8AC3E}">
        <p14:creationId xmlns:p14="http://schemas.microsoft.com/office/powerpoint/2010/main" val="30822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Figure-Ground Relationship</a:t>
            </a:r>
            <a:r>
              <a:rPr lang="en-US" b="1" baseline="-25000" dirty="0"/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5029200" cy="4572000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Perception varies based on what is labeled figure vs. ground (Figure 2).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Our ability to interpret sensory information may also depend on our labeling of figure vs. ground, though that has been questioned (Mashour et al., 2020; Peterson &amp; Skow-Grant, 2003; Peterson &amp; Gibson, 1994; Vecera &amp; O'Reilly, 1998).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0A83E8-3A69-6FA3-6E37-C73C0AF785C0}"/>
              </a:ext>
            </a:extLst>
          </p:cNvPr>
          <p:cNvSpPr txBox="1"/>
          <p:nvPr/>
        </p:nvSpPr>
        <p:spPr>
          <a:xfrm>
            <a:off x="7086600" y="4800600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2</a:t>
            </a:r>
          </a:p>
        </p:txBody>
      </p:sp>
      <p:pic>
        <p:nvPicPr>
          <p:cNvPr id="7" name="Content Placeholder 2" descr="An optical illusion of faces and a vase">
            <a:extLst>
              <a:ext uri="{FF2B5EF4-FFF2-40B4-BE49-F238E27FC236}">
                <a16:creationId xmlns:a16="http://schemas.microsoft.com/office/drawing/2014/main" id="{61C7C9FA-6A3C-7A85-C991-3CAA01E0403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48" r="22222"/>
          <a:stretch/>
        </p:blipFill>
        <p:spPr>
          <a:xfrm>
            <a:off x="5867400" y="1828800"/>
            <a:ext cx="2922270" cy="29718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7083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Proximity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96440"/>
          </a:xfrm>
        </p:spPr>
        <p:txBody>
          <a:bodyPr/>
          <a:lstStyle/>
          <a:p>
            <a:r>
              <a:rPr lang="en-US" b="1" dirty="0"/>
              <a:t>Proximity</a:t>
            </a:r>
            <a:r>
              <a:rPr lang="en-US" dirty="0"/>
              <a:t>: objects/elements close together tend to be grouped together visually (Figure 3)</a:t>
            </a:r>
          </a:p>
          <a:p>
            <a:pPr lvl="1"/>
            <a:r>
              <a:rPr lang="en-US" dirty="0"/>
              <a:t>Also illustrated by how we read words grouped by letter proximity</a:t>
            </a:r>
            <a:endParaRPr lang="en-US" dirty="0">
              <a:solidFill>
                <a:srgbClr val="2B7799"/>
              </a:solidFill>
            </a:endParaRPr>
          </a:p>
        </p:txBody>
      </p:sp>
      <p:pic>
        <p:nvPicPr>
          <p:cNvPr id="7" name="Content Placeholder 2" descr="One illustration shows 36 dots close together; the other shows them spaced apart in a pattern.">
            <a:extLst>
              <a:ext uri="{FF2B5EF4-FFF2-40B4-BE49-F238E27FC236}">
                <a16:creationId xmlns:a16="http://schemas.microsoft.com/office/drawing/2014/main" id="{CCAB3E35-7BCE-3D87-774A-6B7BC41F8E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3168594"/>
            <a:ext cx="4636007" cy="257556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3D7233-C8CA-C2E7-CABD-4015D2C1B540}"/>
              </a:ext>
            </a:extLst>
          </p:cNvPr>
          <p:cNvSpPr txBox="1"/>
          <p:nvPr/>
        </p:nvSpPr>
        <p:spPr>
          <a:xfrm>
            <a:off x="4259254" y="5723220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3</a:t>
            </a:r>
          </a:p>
        </p:txBody>
      </p:sp>
    </p:spTree>
    <p:extLst>
      <p:ext uri="{BB962C8B-B14F-4D97-AF65-F5344CB8AC3E}">
        <p14:creationId xmlns:p14="http://schemas.microsoft.com/office/powerpoint/2010/main" val="353981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CCD6AE-0B98-8803-5EA0-9861798A4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Group 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08272-FE29-99EF-9D2C-7651D849C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6840"/>
          </a:xfrm>
        </p:spPr>
        <p:txBody>
          <a:bodyPr/>
          <a:lstStyle/>
          <a:p>
            <a:r>
              <a:rPr lang="en-US" dirty="0"/>
              <a:t>In a small group, discuss examples of times when you have grouped items based on their proximity to each other.</a:t>
            </a:r>
          </a:p>
        </p:txBody>
      </p:sp>
    </p:spTree>
    <p:extLst>
      <p:ext uri="{BB962C8B-B14F-4D97-AF65-F5344CB8AC3E}">
        <p14:creationId xmlns:p14="http://schemas.microsoft.com/office/powerpoint/2010/main" val="2069639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Similarity</a:t>
            </a:r>
            <a:endParaRPr lang="en-US" b="1" dirty="0"/>
          </a:p>
        </p:txBody>
      </p:sp>
      <p:pic>
        <p:nvPicPr>
          <p:cNvPr id="7" name="Content Placeholder 2" descr="An illustration shows six rows of six dots each. The rows of dots alternate between black and white colored dots.">
            <a:extLst>
              <a:ext uri="{FF2B5EF4-FFF2-40B4-BE49-F238E27FC236}">
                <a16:creationId xmlns:a16="http://schemas.microsoft.com/office/drawing/2014/main" id="{4251F80E-5254-7F66-B017-5E9F381D3B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48" r="24074"/>
          <a:stretch/>
        </p:blipFill>
        <p:spPr>
          <a:xfrm>
            <a:off x="585513" y="1297745"/>
            <a:ext cx="2502466" cy="2634175"/>
          </a:xfrm>
          <a:prstGeom prst="rect">
            <a:avLst/>
          </a:prstGeom>
          <a:noFill/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E14E10-C178-9F05-7448-8BFFE43E9964}"/>
              </a:ext>
            </a:extLst>
          </p:cNvPr>
          <p:cNvSpPr txBox="1"/>
          <p:nvPr/>
        </p:nvSpPr>
        <p:spPr>
          <a:xfrm>
            <a:off x="1524000" y="3931920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0D3D7C-84D2-E60E-12FD-281D293C2BCF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Similarity</a:t>
            </a:r>
            <a:r>
              <a:rPr lang="en-US" dirty="0"/>
              <a:t>: things that are alike/similar tend to be visually grouped together (Figure 4)</a:t>
            </a:r>
          </a:p>
          <a:p>
            <a:pPr lvl="1"/>
            <a:r>
              <a:rPr lang="en-US" u="sng" dirty="0">
                <a:solidFill>
                  <a:srgbClr val="2B7799"/>
                </a:solidFill>
              </a:rPr>
              <a:t>Example</a:t>
            </a:r>
            <a:r>
              <a:rPr lang="en-US" dirty="0">
                <a:solidFill>
                  <a:srgbClr val="2B7799"/>
                </a:solidFill>
              </a:rPr>
              <a:t>: grouping football players by uniform color</a:t>
            </a:r>
          </a:p>
        </p:txBody>
      </p:sp>
    </p:spTree>
    <p:extLst>
      <p:ext uri="{BB962C8B-B14F-4D97-AF65-F5344CB8AC3E}">
        <p14:creationId xmlns:p14="http://schemas.microsoft.com/office/powerpoint/2010/main" val="15931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</p:spPr>
        <p:txBody>
          <a:bodyPr/>
          <a:lstStyle/>
          <a:p>
            <a:r>
              <a:rPr lang="en-US" b="1" dirty="0"/>
              <a:t>Continuity</a:t>
            </a:r>
            <a:r>
              <a:rPr lang="en-US" dirty="0"/>
              <a:t>: we perceive continuous, smooth flowing lines rather than jagged lines (Figure 5)</a:t>
            </a:r>
          </a:p>
          <a:p>
            <a:pPr lvl="1"/>
            <a:r>
              <a:rPr lang="en-US" dirty="0"/>
              <a:t>Also called good continuation</a:t>
            </a:r>
          </a:p>
        </p:txBody>
      </p:sp>
      <p:pic>
        <p:nvPicPr>
          <p:cNvPr id="7" name="Content Placeholder 2" descr="An illustration shows two lines of diagonal dots that cross in the middle in the general shape of an 'X.'">
            <a:extLst>
              <a:ext uri="{FF2B5EF4-FFF2-40B4-BE49-F238E27FC236}">
                <a16:creationId xmlns:a16="http://schemas.microsoft.com/office/drawing/2014/main" id="{E1C3DE8F-ACC9-1074-2C76-B2C225DD63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156" y="2926163"/>
            <a:ext cx="4361687" cy="242316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48D3F1D-FC7C-65E0-D565-2310D464CA6D}"/>
              </a:ext>
            </a:extLst>
          </p:cNvPr>
          <p:cNvSpPr txBox="1"/>
          <p:nvPr/>
        </p:nvSpPr>
        <p:spPr>
          <a:xfrm>
            <a:off x="4259254" y="5379887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5</a:t>
            </a:r>
          </a:p>
        </p:txBody>
      </p:sp>
    </p:spTree>
    <p:extLst>
      <p:ext uri="{BB962C8B-B14F-4D97-AF65-F5344CB8AC3E}">
        <p14:creationId xmlns:p14="http://schemas.microsoft.com/office/powerpoint/2010/main" val="835652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Closure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58240"/>
          </a:xfrm>
        </p:spPr>
        <p:txBody>
          <a:bodyPr/>
          <a:lstStyle/>
          <a:p>
            <a:r>
              <a:rPr lang="en-US" b="1" dirty="0"/>
              <a:t>Closure</a:t>
            </a:r>
            <a:r>
              <a:rPr lang="en-US" dirty="0"/>
              <a:t>: we organize perceptions into complete, whole objects rather than parts (Figure 6)</a:t>
            </a:r>
          </a:p>
        </p:txBody>
      </p:sp>
      <p:pic>
        <p:nvPicPr>
          <p:cNvPr id="7" name="Content Placeholder 2" descr="An illustration shows fragmented lines that would form shapes if connected.">
            <a:extLst>
              <a:ext uri="{FF2B5EF4-FFF2-40B4-BE49-F238E27FC236}">
                <a16:creationId xmlns:a16="http://schemas.microsoft.com/office/drawing/2014/main" id="{A84317A8-5969-159E-D1BD-BE97F434FC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576" y="2362200"/>
            <a:ext cx="4498847" cy="2499360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A1BFE59-9796-ABF3-2EF1-6F6CA19AD53E}"/>
              </a:ext>
            </a:extLst>
          </p:cNvPr>
          <p:cNvSpPr txBox="1"/>
          <p:nvPr/>
        </p:nvSpPr>
        <p:spPr>
          <a:xfrm>
            <a:off x="4259253" y="4861560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6</a:t>
            </a:r>
          </a:p>
        </p:txBody>
      </p:sp>
    </p:spTree>
    <p:extLst>
      <p:ext uri="{BB962C8B-B14F-4D97-AF65-F5344CB8AC3E}">
        <p14:creationId xmlns:p14="http://schemas.microsoft.com/office/powerpoint/2010/main" val="3296967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536</Words>
  <Application>Microsoft Office PowerPoint</Application>
  <PresentationFormat>On-screen Show (4:3)</PresentationFormat>
  <Paragraphs>53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Aptos</vt:lpstr>
      <vt:lpstr>Century Gothic</vt:lpstr>
      <vt:lpstr>Aptos Display</vt:lpstr>
      <vt:lpstr>Office Theme</vt:lpstr>
      <vt:lpstr>1_Office Theme</vt:lpstr>
      <vt:lpstr>Lesson 4.6</vt:lpstr>
      <vt:lpstr>Gestalt Principles Of Perception</vt:lpstr>
      <vt:lpstr>Figure-Ground Relationship1</vt:lpstr>
      <vt:lpstr>Figure-Ground Relationship2</vt:lpstr>
      <vt:lpstr>Proximity</vt:lpstr>
      <vt:lpstr>Group Activity</vt:lpstr>
      <vt:lpstr>Similarity</vt:lpstr>
      <vt:lpstr>Continuity</vt:lpstr>
      <vt:lpstr>Closure</vt:lpstr>
      <vt:lpstr>Pattern Perception</vt:lpstr>
      <vt:lpstr>Perceptual Hypotheses</vt:lpstr>
      <vt:lpstr>Dig Deeper: The Depths of Perception: Bias, Prejudice,  And Cultural Factors</vt:lpstr>
      <vt:lpstr>Summary</vt:lpstr>
      <vt:lpstr>End of Hawkes Learning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4.6 Gestalt Principles of Perception</dc:title>
  <dc:creator>Hawkes Learning</dc:creator>
  <cp:keywords>Psychology</cp:keywords>
  <cp:lastModifiedBy>Talissa Nahass</cp:lastModifiedBy>
  <cp:revision>180</cp:revision>
  <dcterms:created xsi:type="dcterms:W3CDTF">2013-04-26T14:43:13Z</dcterms:created>
  <dcterms:modified xsi:type="dcterms:W3CDTF">2024-07-23T19:49:56Z</dcterms:modified>
  <cp:category>Psychology</cp:category>
</cp:coreProperties>
</file>